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5"/>
  </p:notesMasterIdLst>
  <p:sldIdLst>
    <p:sldId id="256" r:id="rId2"/>
    <p:sldId id="344" r:id="rId3"/>
    <p:sldId id="345" r:id="rId4"/>
    <p:sldId id="370" r:id="rId5"/>
    <p:sldId id="647" r:id="rId6"/>
    <p:sldId id="1314" r:id="rId7"/>
    <p:sldId id="1433" r:id="rId8"/>
    <p:sldId id="1434" r:id="rId9"/>
    <p:sldId id="1435" r:id="rId10"/>
    <p:sldId id="1436" r:id="rId11"/>
    <p:sldId id="1437" r:id="rId12"/>
    <p:sldId id="1438" r:id="rId13"/>
    <p:sldId id="1315" r:id="rId14"/>
    <p:sldId id="1439" r:id="rId15"/>
    <p:sldId id="1317" r:id="rId16"/>
    <p:sldId id="1318" r:id="rId17"/>
    <p:sldId id="1319" r:id="rId18"/>
    <p:sldId id="1440" r:id="rId19"/>
    <p:sldId id="1321" r:id="rId20"/>
    <p:sldId id="1322" r:id="rId21"/>
    <p:sldId id="1441" r:id="rId22"/>
    <p:sldId id="1442" r:id="rId23"/>
    <p:sldId id="1323" r:id="rId24"/>
    <p:sldId id="1324" r:id="rId25"/>
    <p:sldId id="1325" r:id="rId26"/>
    <p:sldId id="1326" r:id="rId27"/>
    <p:sldId id="1379" r:id="rId28"/>
    <p:sldId id="1380" r:id="rId29"/>
    <p:sldId id="1381" r:id="rId30"/>
    <p:sldId id="1382" r:id="rId31"/>
    <p:sldId id="1383" r:id="rId32"/>
    <p:sldId id="1384" r:id="rId33"/>
    <p:sldId id="1327" r:id="rId34"/>
    <p:sldId id="1328" r:id="rId35"/>
    <p:sldId id="1329" r:id="rId36"/>
    <p:sldId id="1331" r:id="rId37"/>
    <p:sldId id="1332" r:id="rId38"/>
    <p:sldId id="1340" r:id="rId39"/>
    <p:sldId id="1443" r:id="rId40"/>
    <p:sldId id="1341" r:id="rId41"/>
    <p:sldId id="1445" r:id="rId42"/>
    <p:sldId id="1446" r:id="rId43"/>
    <p:sldId id="1447" r:id="rId44"/>
    <p:sldId id="1448" r:id="rId45"/>
    <p:sldId id="1449" r:id="rId46"/>
    <p:sldId id="1450" r:id="rId47"/>
    <p:sldId id="1451" r:id="rId48"/>
    <p:sldId id="1452" r:id="rId49"/>
    <p:sldId id="1346" r:id="rId50"/>
    <p:sldId id="1347" r:id="rId51"/>
    <p:sldId id="1349" r:id="rId52"/>
    <p:sldId id="1432" r:id="rId53"/>
    <p:sldId id="1350" r:id="rId54"/>
    <p:sldId id="1351" r:id="rId55"/>
    <p:sldId id="1352" r:id="rId56"/>
    <p:sldId id="1353" r:id="rId57"/>
    <p:sldId id="1354" r:id="rId58"/>
    <p:sldId id="1355" r:id="rId59"/>
    <p:sldId id="1356" r:id="rId60"/>
    <p:sldId id="1357" r:id="rId61"/>
    <p:sldId id="1358" r:id="rId62"/>
    <p:sldId id="1359" r:id="rId63"/>
    <p:sldId id="1360" r:id="rId64"/>
    <p:sldId id="1361" r:id="rId65"/>
    <p:sldId id="1362" r:id="rId66"/>
    <p:sldId id="1363" r:id="rId67"/>
    <p:sldId id="1364" r:id="rId68"/>
    <p:sldId id="1453" r:id="rId69"/>
    <p:sldId id="1454" r:id="rId70"/>
    <p:sldId id="1465" r:id="rId71"/>
    <p:sldId id="1466" r:id="rId72"/>
    <p:sldId id="1464" r:id="rId73"/>
    <p:sldId id="1369" r:id="rId74"/>
    <p:sldId id="1370" r:id="rId75"/>
    <p:sldId id="1467" r:id="rId76"/>
    <p:sldId id="1468" r:id="rId77"/>
    <p:sldId id="1469" r:id="rId78"/>
    <p:sldId id="1375" r:id="rId79"/>
    <p:sldId id="1376" r:id="rId80"/>
    <p:sldId id="1385" r:id="rId81"/>
    <p:sldId id="1386" r:id="rId82"/>
    <p:sldId id="1388" r:id="rId83"/>
    <p:sldId id="1456" r:id="rId84"/>
    <p:sldId id="1389" r:id="rId85"/>
    <p:sldId id="1455" r:id="rId86"/>
    <p:sldId id="1457" r:id="rId87"/>
    <p:sldId id="1392" r:id="rId88"/>
    <p:sldId id="1396" r:id="rId89"/>
    <p:sldId id="1458" r:id="rId90"/>
    <p:sldId id="1395" r:id="rId91"/>
    <p:sldId id="1459" r:id="rId92"/>
    <p:sldId id="1461" r:id="rId93"/>
    <p:sldId id="1397" r:id="rId94"/>
    <p:sldId id="1462" r:id="rId95"/>
    <p:sldId id="1470" r:id="rId96"/>
    <p:sldId id="1471" r:id="rId97"/>
    <p:sldId id="1463" r:id="rId98"/>
    <p:sldId id="1472" r:id="rId99"/>
    <p:sldId id="1525" r:id="rId100"/>
    <p:sldId id="1526" r:id="rId101"/>
    <p:sldId id="1527" r:id="rId102"/>
    <p:sldId id="1504" r:id="rId103"/>
    <p:sldId id="1506" r:id="rId104"/>
    <p:sldId id="1508" r:id="rId105"/>
    <p:sldId id="1510" r:id="rId106"/>
    <p:sldId id="1511" r:id="rId107"/>
    <p:sldId id="1477" r:id="rId108"/>
    <p:sldId id="1515" r:id="rId109"/>
    <p:sldId id="1516" r:id="rId110"/>
    <p:sldId id="1481" r:id="rId111"/>
    <p:sldId id="1482" r:id="rId112"/>
    <p:sldId id="1517" r:id="rId113"/>
    <p:sldId id="1483" r:id="rId114"/>
    <p:sldId id="1485" r:id="rId115"/>
    <p:sldId id="1518" r:id="rId116"/>
    <p:sldId id="1512" r:id="rId117"/>
    <p:sldId id="1513" r:id="rId118"/>
    <p:sldId id="1514" r:id="rId119"/>
    <p:sldId id="1487" r:id="rId120"/>
    <p:sldId id="1528" r:id="rId121"/>
    <p:sldId id="1488" r:id="rId122"/>
    <p:sldId id="1495" r:id="rId123"/>
    <p:sldId id="1496" r:id="rId124"/>
    <p:sldId id="1497" r:id="rId125"/>
    <p:sldId id="1521" r:id="rId126"/>
    <p:sldId id="1498" r:id="rId127"/>
    <p:sldId id="1499" r:id="rId128"/>
    <p:sldId id="1500" r:id="rId129"/>
    <p:sldId id="1501" r:id="rId130"/>
    <p:sldId id="1522" r:id="rId131"/>
    <p:sldId id="1502" r:id="rId132"/>
    <p:sldId id="1529" r:id="rId133"/>
    <p:sldId id="1530" r:id="rId1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5" autoAdjust="0"/>
    <p:restoredTop sz="90701" autoAdjust="0"/>
  </p:normalViewPr>
  <p:slideViewPr>
    <p:cSldViewPr snapToGrid="0">
      <p:cViewPr varScale="1">
        <p:scale>
          <a:sx n="127" d="100"/>
          <a:sy n="127" d="100"/>
        </p:scale>
        <p:origin x="144"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86C317-6D5E-4079-8293-9EE79C73EB63}" type="datetimeFigureOut">
              <a:rPr lang="zh-CN" altLang="en-US" smtClean="0"/>
              <a:t>2022/12/7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9C7EE1-324C-4BE0-BC06-95B20641A326}" type="slidenum">
              <a:rPr lang="zh-CN" altLang="en-US" smtClean="0"/>
              <a:t>‹#›</a:t>
            </a:fld>
            <a:endParaRPr lang="zh-CN" altLang="en-US"/>
          </a:p>
        </p:txBody>
      </p:sp>
    </p:spTree>
    <p:extLst>
      <p:ext uri="{BB962C8B-B14F-4D97-AF65-F5344CB8AC3E}">
        <p14:creationId xmlns:p14="http://schemas.microsoft.com/office/powerpoint/2010/main" val="991181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a:extLst>
              <a:ext uri="{FF2B5EF4-FFF2-40B4-BE49-F238E27FC236}">
                <a16:creationId xmlns:a16="http://schemas.microsoft.com/office/drawing/2014/main" id="{A44D7432-AED9-4125-8D72-18583BB21B3C}"/>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fld id="{8F81BEC9-9729-4136-992A-29746AA5594E}" type="slidenum">
              <a:rPr lang="en-US" altLang="zh-CN" smtClean="0">
                <a:latin typeface="Times New Roman" panose="02020603050405020304" pitchFamily="18" charset="0"/>
              </a:rPr>
              <a:pPr eaLnBrk="1" hangingPunct="1">
                <a:defRPr/>
              </a:pPr>
              <a:t>3</a:t>
            </a:fld>
            <a:endParaRPr lang="en-US" altLang="zh-CN">
              <a:latin typeface="Times New Roman" panose="02020603050405020304" pitchFamily="18" charset="0"/>
            </a:endParaRPr>
          </a:p>
        </p:txBody>
      </p:sp>
      <p:sp>
        <p:nvSpPr>
          <p:cNvPr id="185347" name="Rectangle 2">
            <a:extLst>
              <a:ext uri="{FF2B5EF4-FFF2-40B4-BE49-F238E27FC236}">
                <a16:creationId xmlns:a16="http://schemas.microsoft.com/office/drawing/2014/main" id="{6E4BBCB8-9110-4026-AE86-F970DB190CD1}"/>
              </a:ext>
            </a:extLst>
          </p:cNvPr>
          <p:cNvSpPr>
            <a:spLocks noGrp="1" noRot="1" noChangeAspect="1" noChangeArrowheads="1" noTextEdit="1"/>
          </p:cNvSpPr>
          <p:nvPr>
            <p:ph type="sldImg"/>
          </p:nvPr>
        </p:nvSpPr>
        <p:spPr>
          <a:ln/>
        </p:spPr>
      </p:sp>
      <p:sp>
        <p:nvSpPr>
          <p:cNvPr id="185348" name="Rectangle 3">
            <a:extLst>
              <a:ext uri="{FF2B5EF4-FFF2-40B4-BE49-F238E27FC236}">
                <a16:creationId xmlns:a16="http://schemas.microsoft.com/office/drawing/2014/main" id="{AB60E11A-0465-4F77-8114-9A2CE0E932D4}"/>
              </a:ext>
            </a:extLst>
          </p:cNvPr>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35EE168E-078D-4BB2-88D9-DBC10BE65C5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313EF82-FF19-4490-82E3-04302CD26A1C}" type="slidenum">
              <a:rPr lang="en-US" altLang="zh-CN" smtClean="0">
                <a:latin typeface="Tahoma" panose="020B0604030504040204" pitchFamily="34" charset="0"/>
              </a:rPr>
              <a:pPr>
                <a:spcBef>
                  <a:spcPct val="0"/>
                </a:spcBef>
              </a:pPr>
              <a:t>15</a:t>
            </a:fld>
            <a:endParaRPr lang="en-US" altLang="zh-CN">
              <a:latin typeface="Tahoma" panose="020B0604030504040204" pitchFamily="34" charset="0"/>
            </a:endParaRPr>
          </a:p>
        </p:txBody>
      </p:sp>
      <p:sp>
        <p:nvSpPr>
          <p:cNvPr id="25603" name="Rectangle 2">
            <a:extLst>
              <a:ext uri="{FF2B5EF4-FFF2-40B4-BE49-F238E27FC236}">
                <a16:creationId xmlns:a16="http://schemas.microsoft.com/office/drawing/2014/main" id="{5CBD37EC-AACD-458C-87EE-C10C33B3EBD8}"/>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89902384-F346-443B-A332-CDA2C8042B0B}"/>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EAA56F28-2C6C-475E-B7B4-D9B3E512D5A5}"/>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D18E6DE-3B3C-4338-B081-45DABC2A2BDB}" type="slidenum">
              <a:rPr lang="en-US" altLang="zh-CN" smtClean="0">
                <a:latin typeface="Tahoma" panose="020B0604030504040204" pitchFamily="34" charset="0"/>
              </a:rPr>
              <a:pPr>
                <a:spcBef>
                  <a:spcPct val="0"/>
                </a:spcBef>
              </a:pPr>
              <a:t>16</a:t>
            </a:fld>
            <a:endParaRPr lang="en-US" altLang="zh-CN">
              <a:latin typeface="Tahoma" panose="020B0604030504040204" pitchFamily="34" charset="0"/>
            </a:endParaRPr>
          </a:p>
        </p:txBody>
      </p:sp>
      <p:sp>
        <p:nvSpPr>
          <p:cNvPr id="27651" name="Rectangle 2">
            <a:extLst>
              <a:ext uri="{FF2B5EF4-FFF2-40B4-BE49-F238E27FC236}">
                <a16:creationId xmlns:a16="http://schemas.microsoft.com/office/drawing/2014/main" id="{8DF81883-8524-4DF7-A24C-97FD155F7172}"/>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CD173142-25B1-4065-B2C6-C80ED40891B3}"/>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BA20BEA1-07E7-4345-AE2E-26A8CDB37D7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608891F-5E78-47BA-99F7-CD43A69AED54}" type="slidenum">
              <a:rPr lang="en-US" altLang="zh-CN" smtClean="0">
                <a:latin typeface="Tahoma" panose="020B0604030504040204" pitchFamily="34" charset="0"/>
              </a:rPr>
              <a:pPr>
                <a:spcBef>
                  <a:spcPct val="0"/>
                </a:spcBef>
              </a:pPr>
              <a:t>17</a:t>
            </a:fld>
            <a:endParaRPr lang="en-US" altLang="zh-CN">
              <a:latin typeface="Tahoma" panose="020B0604030504040204" pitchFamily="34" charset="0"/>
            </a:endParaRPr>
          </a:p>
        </p:txBody>
      </p:sp>
      <p:sp>
        <p:nvSpPr>
          <p:cNvPr id="29699" name="Rectangle 2">
            <a:extLst>
              <a:ext uri="{FF2B5EF4-FFF2-40B4-BE49-F238E27FC236}">
                <a16:creationId xmlns:a16="http://schemas.microsoft.com/office/drawing/2014/main" id="{4E4714DB-6FC7-4957-A80A-0018CA59A1CD}"/>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90B3A942-F63F-4CD8-ABFE-EFF263A155AA}"/>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06830F2E-A66A-4B09-B218-DF35726ADA5C}"/>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FF1AFA8-BD81-4B22-AFFA-9DCC9397507E}" type="slidenum">
              <a:rPr lang="en-US" altLang="zh-CN" smtClean="0">
                <a:latin typeface="Tahoma" panose="020B0604030504040204" pitchFamily="34" charset="0"/>
              </a:rPr>
              <a:pPr>
                <a:spcBef>
                  <a:spcPct val="0"/>
                </a:spcBef>
              </a:pPr>
              <a:t>18</a:t>
            </a:fld>
            <a:endParaRPr lang="en-US" altLang="zh-CN">
              <a:latin typeface="Tahoma" panose="020B0604030504040204" pitchFamily="34" charset="0"/>
            </a:endParaRPr>
          </a:p>
        </p:txBody>
      </p:sp>
      <p:sp>
        <p:nvSpPr>
          <p:cNvPr id="31747" name="Rectangle 2">
            <a:extLst>
              <a:ext uri="{FF2B5EF4-FFF2-40B4-BE49-F238E27FC236}">
                <a16:creationId xmlns:a16="http://schemas.microsoft.com/office/drawing/2014/main" id="{64B5D780-8F07-4E10-B316-A3DE6539B89F}"/>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617E24FD-5ACD-4D4D-ACBD-73254C99922C}"/>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456080D9-55C9-4D89-AC29-06C7FD5B64DE}"/>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DEA6A4F-A1F6-47CB-A985-C421A498E262}" type="slidenum">
              <a:rPr lang="en-US" altLang="zh-CN" smtClean="0">
                <a:latin typeface="Tahoma" panose="020B0604030504040204" pitchFamily="34" charset="0"/>
              </a:rPr>
              <a:pPr>
                <a:spcBef>
                  <a:spcPct val="0"/>
                </a:spcBef>
              </a:pPr>
              <a:t>19</a:t>
            </a:fld>
            <a:endParaRPr lang="en-US" altLang="zh-CN">
              <a:latin typeface="Tahoma" panose="020B0604030504040204" pitchFamily="34" charset="0"/>
            </a:endParaRPr>
          </a:p>
        </p:txBody>
      </p:sp>
      <p:sp>
        <p:nvSpPr>
          <p:cNvPr id="33795" name="Rectangle 2">
            <a:extLst>
              <a:ext uri="{FF2B5EF4-FFF2-40B4-BE49-F238E27FC236}">
                <a16:creationId xmlns:a16="http://schemas.microsoft.com/office/drawing/2014/main" id="{435D8775-456B-44A6-96A0-4BF0E397B5E4}"/>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9BF90FEF-4971-433F-A8E0-5B81DA184051}"/>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C1DEA79B-EEA3-49CE-B49F-677A53F261C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377E246-8E55-47A7-894F-9AA7E3568D82}" type="slidenum">
              <a:rPr lang="en-US" altLang="zh-CN" smtClean="0">
                <a:latin typeface="Tahoma" panose="020B0604030504040204" pitchFamily="34" charset="0"/>
              </a:rPr>
              <a:pPr>
                <a:spcBef>
                  <a:spcPct val="0"/>
                </a:spcBef>
              </a:pPr>
              <a:t>20</a:t>
            </a:fld>
            <a:endParaRPr lang="en-US" altLang="zh-CN">
              <a:latin typeface="Tahoma" panose="020B0604030504040204" pitchFamily="34" charset="0"/>
            </a:endParaRPr>
          </a:p>
        </p:txBody>
      </p:sp>
      <p:sp>
        <p:nvSpPr>
          <p:cNvPr id="35843" name="Rectangle 2">
            <a:extLst>
              <a:ext uri="{FF2B5EF4-FFF2-40B4-BE49-F238E27FC236}">
                <a16:creationId xmlns:a16="http://schemas.microsoft.com/office/drawing/2014/main" id="{10F1D894-91E8-4611-A0B4-C62661C157C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62398EEC-E5DD-4086-90CC-F245BF3430CA}"/>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462B5F4E-557C-49EB-A236-4B3558FA968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D0B3D2F-C1E9-401C-B933-5F40E19E09E5}" type="slidenum">
              <a:rPr lang="en-US" altLang="zh-CN" smtClean="0">
                <a:latin typeface="Tahoma" panose="020B0604030504040204" pitchFamily="34" charset="0"/>
              </a:rPr>
              <a:pPr>
                <a:spcBef>
                  <a:spcPct val="0"/>
                </a:spcBef>
              </a:pPr>
              <a:t>21</a:t>
            </a:fld>
            <a:endParaRPr lang="en-US" altLang="zh-CN">
              <a:latin typeface="Tahoma" panose="020B0604030504040204" pitchFamily="34" charset="0"/>
            </a:endParaRPr>
          </a:p>
        </p:txBody>
      </p:sp>
      <p:sp>
        <p:nvSpPr>
          <p:cNvPr id="37891" name="Rectangle 2">
            <a:extLst>
              <a:ext uri="{FF2B5EF4-FFF2-40B4-BE49-F238E27FC236}">
                <a16:creationId xmlns:a16="http://schemas.microsoft.com/office/drawing/2014/main" id="{571C5670-0718-42CC-BE76-5A2B90625569}"/>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92C157EC-79F7-4811-8135-B18E475CBAD2}"/>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225F418F-2366-477E-9BF9-E6389B7C3FB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068E469-9340-4337-963E-B5093CB4E6DE}" type="slidenum">
              <a:rPr lang="en-US" altLang="zh-CN" smtClean="0">
                <a:latin typeface="Tahoma" panose="020B0604030504040204" pitchFamily="34" charset="0"/>
              </a:rPr>
              <a:pPr>
                <a:spcBef>
                  <a:spcPct val="0"/>
                </a:spcBef>
              </a:pPr>
              <a:t>22</a:t>
            </a:fld>
            <a:endParaRPr lang="en-US" altLang="zh-CN">
              <a:latin typeface="Tahoma" panose="020B0604030504040204" pitchFamily="34" charset="0"/>
            </a:endParaRPr>
          </a:p>
        </p:txBody>
      </p:sp>
      <p:sp>
        <p:nvSpPr>
          <p:cNvPr id="39939" name="Rectangle 2">
            <a:extLst>
              <a:ext uri="{FF2B5EF4-FFF2-40B4-BE49-F238E27FC236}">
                <a16:creationId xmlns:a16="http://schemas.microsoft.com/office/drawing/2014/main" id="{9A8DAD89-E8F4-40B0-9626-2337A90543C9}"/>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3EEA0BE7-24A1-4502-9C79-555422D9AAC6}"/>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6C5C91AF-56E4-45E0-8764-2261AC2BA0C0}"/>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F55C348-1AEA-4C47-A3DF-F2D9C2765167}" type="slidenum">
              <a:rPr lang="en-US" altLang="zh-CN" smtClean="0">
                <a:latin typeface="Tahoma" panose="020B0604030504040204" pitchFamily="34" charset="0"/>
              </a:rPr>
              <a:pPr>
                <a:spcBef>
                  <a:spcPct val="0"/>
                </a:spcBef>
              </a:pPr>
              <a:t>23</a:t>
            </a:fld>
            <a:endParaRPr lang="en-US" altLang="zh-CN">
              <a:latin typeface="Tahoma" panose="020B0604030504040204" pitchFamily="34" charset="0"/>
            </a:endParaRPr>
          </a:p>
        </p:txBody>
      </p:sp>
      <p:sp>
        <p:nvSpPr>
          <p:cNvPr id="41987" name="Rectangle 2">
            <a:extLst>
              <a:ext uri="{FF2B5EF4-FFF2-40B4-BE49-F238E27FC236}">
                <a16:creationId xmlns:a16="http://schemas.microsoft.com/office/drawing/2014/main" id="{3361BDF5-22C6-47ED-8E57-FFF93C352470}"/>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B9A5713-06EB-4E03-8B05-990965A041B2}"/>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F9862537-C9BB-46F9-A817-C45F17E3D4A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E005D6E-4885-4FAF-8CCB-1B1046005B58}" type="slidenum">
              <a:rPr lang="en-US" altLang="zh-CN" smtClean="0">
                <a:latin typeface="Tahoma" panose="020B0604030504040204" pitchFamily="34" charset="0"/>
              </a:rPr>
              <a:pPr>
                <a:spcBef>
                  <a:spcPct val="0"/>
                </a:spcBef>
              </a:pPr>
              <a:t>24</a:t>
            </a:fld>
            <a:endParaRPr lang="en-US" altLang="zh-CN">
              <a:latin typeface="Tahoma" panose="020B0604030504040204" pitchFamily="34" charset="0"/>
            </a:endParaRPr>
          </a:p>
        </p:txBody>
      </p:sp>
      <p:sp>
        <p:nvSpPr>
          <p:cNvPr id="44035" name="Rectangle 2">
            <a:extLst>
              <a:ext uri="{FF2B5EF4-FFF2-40B4-BE49-F238E27FC236}">
                <a16:creationId xmlns:a16="http://schemas.microsoft.com/office/drawing/2014/main" id="{15D0041B-1448-4758-B6B9-CE6F74F523FA}"/>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43AB6C4D-B04D-464E-BE3D-157D98B4DBC4}"/>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a:extLst>
              <a:ext uri="{FF2B5EF4-FFF2-40B4-BE49-F238E27FC236}">
                <a16:creationId xmlns:a16="http://schemas.microsoft.com/office/drawing/2014/main" id="{CCE21472-F130-4FA9-BBC4-20AB2A70783C}"/>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fld id="{5B25AE5B-BC1C-4E41-AD59-14C72ACCC489}" type="slidenum">
              <a:rPr lang="en-US" altLang="zh-CN" smtClean="0">
                <a:latin typeface="Times New Roman" panose="02020603050405020304" pitchFamily="18" charset="0"/>
              </a:rPr>
              <a:pPr eaLnBrk="1" hangingPunct="1">
                <a:defRPr/>
              </a:pPr>
              <a:t>5</a:t>
            </a:fld>
            <a:endParaRPr lang="en-US" altLang="zh-CN">
              <a:latin typeface="Times New Roman" panose="02020603050405020304" pitchFamily="18" charset="0"/>
            </a:endParaRPr>
          </a:p>
        </p:txBody>
      </p:sp>
      <p:sp>
        <p:nvSpPr>
          <p:cNvPr id="185347" name="Rectangle 2">
            <a:extLst>
              <a:ext uri="{FF2B5EF4-FFF2-40B4-BE49-F238E27FC236}">
                <a16:creationId xmlns:a16="http://schemas.microsoft.com/office/drawing/2014/main" id="{E7D55422-DECB-41F8-84B7-05D5FFAE33B8}"/>
              </a:ext>
            </a:extLst>
          </p:cNvPr>
          <p:cNvSpPr>
            <a:spLocks noGrp="1" noRot="1" noChangeAspect="1" noChangeArrowheads="1" noTextEdit="1"/>
          </p:cNvSpPr>
          <p:nvPr>
            <p:ph type="sldImg"/>
          </p:nvPr>
        </p:nvSpPr>
        <p:spPr>
          <a:ln/>
        </p:spPr>
      </p:sp>
      <p:sp>
        <p:nvSpPr>
          <p:cNvPr id="185348" name="Rectangle 3">
            <a:extLst>
              <a:ext uri="{FF2B5EF4-FFF2-40B4-BE49-F238E27FC236}">
                <a16:creationId xmlns:a16="http://schemas.microsoft.com/office/drawing/2014/main" id="{3FAFAA7E-768B-4FF8-938F-C5E5DC8058A8}"/>
              </a:ext>
            </a:extLst>
          </p:cNvPr>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4C8E17E0-3094-4501-A623-35BC8B67711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5CCE7DA-D051-4CE5-841D-DA9634C70C17}" type="slidenum">
              <a:rPr lang="en-US" altLang="zh-CN" smtClean="0">
                <a:latin typeface="Tahoma" panose="020B0604030504040204" pitchFamily="34" charset="0"/>
              </a:rPr>
              <a:pPr>
                <a:spcBef>
                  <a:spcPct val="0"/>
                </a:spcBef>
              </a:pPr>
              <a:t>25</a:t>
            </a:fld>
            <a:endParaRPr lang="en-US" altLang="zh-CN">
              <a:latin typeface="Tahoma" panose="020B0604030504040204" pitchFamily="34" charset="0"/>
            </a:endParaRPr>
          </a:p>
        </p:txBody>
      </p:sp>
      <p:sp>
        <p:nvSpPr>
          <p:cNvPr id="46083" name="Rectangle 2">
            <a:extLst>
              <a:ext uri="{FF2B5EF4-FFF2-40B4-BE49-F238E27FC236}">
                <a16:creationId xmlns:a16="http://schemas.microsoft.com/office/drawing/2014/main" id="{A84B2D74-431F-4D89-9DF2-34B9E9BBDFB2}"/>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D23629EF-3AA9-4420-B736-2AD9FABE3BAF}"/>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AC93A823-0F0A-4CA4-BACE-2806676BC45F}"/>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7749FD0-AE2D-476D-9E78-2357AFD83B6E}" type="slidenum">
              <a:rPr lang="en-US" altLang="zh-CN" smtClean="0">
                <a:latin typeface="Tahoma" panose="020B0604030504040204" pitchFamily="34" charset="0"/>
              </a:rPr>
              <a:pPr>
                <a:spcBef>
                  <a:spcPct val="0"/>
                </a:spcBef>
              </a:pPr>
              <a:t>26</a:t>
            </a:fld>
            <a:endParaRPr lang="en-US" altLang="zh-CN">
              <a:latin typeface="Tahoma" panose="020B0604030504040204" pitchFamily="34" charset="0"/>
            </a:endParaRPr>
          </a:p>
        </p:txBody>
      </p:sp>
      <p:sp>
        <p:nvSpPr>
          <p:cNvPr id="48131" name="Rectangle 2">
            <a:extLst>
              <a:ext uri="{FF2B5EF4-FFF2-40B4-BE49-F238E27FC236}">
                <a16:creationId xmlns:a16="http://schemas.microsoft.com/office/drawing/2014/main" id="{AE6F8319-56E7-4322-B2D0-24C5C99FF83A}"/>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2102DDAD-0DED-4C49-9BA9-4044666F245F}"/>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B20A54CE-0B87-49EE-878F-5F18E47B2DD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242C460-F9A6-4782-AE21-07D67D5EBB41}" type="slidenum">
              <a:rPr lang="en-US" altLang="zh-CN" smtClean="0">
                <a:latin typeface="Tahoma" panose="020B0604030504040204" pitchFamily="34" charset="0"/>
              </a:rPr>
              <a:pPr>
                <a:spcBef>
                  <a:spcPct val="0"/>
                </a:spcBef>
              </a:pPr>
              <a:t>27</a:t>
            </a:fld>
            <a:endParaRPr lang="en-US" altLang="zh-CN">
              <a:latin typeface="Tahoma" panose="020B0604030504040204" pitchFamily="34" charset="0"/>
            </a:endParaRPr>
          </a:p>
        </p:txBody>
      </p:sp>
      <p:sp>
        <p:nvSpPr>
          <p:cNvPr id="50179" name="Rectangle 2">
            <a:extLst>
              <a:ext uri="{FF2B5EF4-FFF2-40B4-BE49-F238E27FC236}">
                <a16:creationId xmlns:a16="http://schemas.microsoft.com/office/drawing/2014/main" id="{56647FB6-D1A1-4ACF-AFF7-AC8A45E85EB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D2097583-2143-4345-83F1-F4F729452473}"/>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7ADE7960-4CAF-49CC-87C4-473E84E94A83}"/>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E92C329-5029-4ADE-B467-EF7EABCC676E}" type="slidenum">
              <a:rPr lang="en-US" altLang="zh-CN" smtClean="0">
                <a:latin typeface="Tahoma" panose="020B0604030504040204" pitchFamily="34" charset="0"/>
              </a:rPr>
              <a:pPr>
                <a:spcBef>
                  <a:spcPct val="0"/>
                </a:spcBef>
              </a:pPr>
              <a:t>28</a:t>
            </a:fld>
            <a:endParaRPr lang="en-US" altLang="zh-CN">
              <a:latin typeface="Tahoma" panose="020B0604030504040204" pitchFamily="34" charset="0"/>
            </a:endParaRPr>
          </a:p>
        </p:txBody>
      </p:sp>
      <p:sp>
        <p:nvSpPr>
          <p:cNvPr id="52227" name="Rectangle 2">
            <a:extLst>
              <a:ext uri="{FF2B5EF4-FFF2-40B4-BE49-F238E27FC236}">
                <a16:creationId xmlns:a16="http://schemas.microsoft.com/office/drawing/2014/main" id="{ED53071A-3E63-4E5C-8BD0-F3146C81DE40}"/>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B34E075B-81F8-4095-830C-A21A31577762}"/>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0D4624F3-40CA-441C-8B03-C9443C8555A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BB6C463-7A5D-44F3-BD1C-18BEAF079F8D}" type="slidenum">
              <a:rPr lang="en-US" altLang="zh-CN" smtClean="0">
                <a:latin typeface="Tahoma" panose="020B0604030504040204" pitchFamily="34" charset="0"/>
              </a:rPr>
              <a:pPr>
                <a:spcBef>
                  <a:spcPct val="0"/>
                </a:spcBef>
              </a:pPr>
              <a:t>29</a:t>
            </a:fld>
            <a:endParaRPr lang="en-US" altLang="zh-CN">
              <a:latin typeface="Tahoma" panose="020B0604030504040204" pitchFamily="34" charset="0"/>
            </a:endParaRPr>
          </a:p>
        </p:txBody>
      </p:sp>
      <p:sp>
        <p:nvSpPr>
          <p:cNvPr id="54275" name="Rectangle 2">
            <a:extLst>
              <a:ext uri="{FF2B5EF4-FFF2-40B4-BE49-F238E27FC236}">
                <a16:creationId xmlns:a16="http://schemas.microsoft.com/office/drawing/2014/main" id="{0EC6E71B-5373-4EF9-9728-01CD32021ED3}"/>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3C9851D7-89CC-43B9-86D1-E9FFA6D3FB40}"/>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9329ACE0-C3B4-4A3C-9E55-5F9563CC9AD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E74F27A-A07C-49AE-8ABB-DD856DA85ACC}" type="slidenum">
              <a:rPr lang="en-US" altLang="zh-CN" smtClean="0">
                <a:latin typeface="Tahoma" panose="020B0604030504040204" pitchFamily="34" charset="0"/>
              </a:rPr>
              <a:pPr>
                <a:spcBef>
                  <a:spcPct val="0"/>
                </a:spcBef>
              </a:pPr>
              <a:t>30</a:t>
            </a:fld>
            <a:endParaRPr lang="en-US" altLang="zh-CN">
              <a:latin typeface="Tahoma" panose="020B0604030504040204" pitchFamily="34" charset="0"/>
            </a:endParaRPr>
          </a:p>
        </p:txBody>
      </p:sp>
      <p:sp>
        <p:nvSpPr>
          <p:cNvPr id="56323" name="Rectangle 2">
            <a:extLst>
              <a:ext uri="{FF2B5EF4-FFF2-40B4-BE49-F238E27FC236}">
                <a16:creationId xmlns:a16="http://schemas.microsoft.com/office/drawing/2014/main" id="{ED720DA9-C2A8-48CD-8271-55E191CBE386}"/>
              </a:ext>
            </a:extLst>
          </p:cNvPr>
          <p:cNvSpPr>
            <a:spLocks noGrp="1" noRot="1" noChangeAspect="1" noChangeArrowheads="1" noTextEdit="1"/>
          </p:cNvSpPr>
          <p:nvPr>
            <p:ph type="sldImg"/>
          </p:nvPr>
        </p:nvSpPr>
        <p:spPr>
          <a:solidFill>
            <a:srgbClr val="FFFFFF"/>
          </a:solidFill>
          <a:ln/>
        </p:spPr>
      </p:sp>
      <p:sp>
        <p:nvSpPr>
          <p:cNvPr id="56324" name="Rectangle 3">
            <a:extLst>
              <a:ext uri="{FF2B5EF4-FFF2-40B4-BE49-F238E27FC236}">
                <a16:creationId xmlns:a16="http://schemas.microsoft.com/office/drawing/2014/main" id="{7F2B477E-C404-478F-AB00-1046D1923E89}"/>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51E4F42C-05D1-4424-A103-B2987CCB340E}"/>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72CD633-16E8-4CDD-93B1-3C6D77487007}" type="slidenum">
              <a:rPr lang="en-US" altLang="zh-CN" smtClean="0">
                <a:latin typeface="Tahoma" panose="020B0604030504040204" pitchFamily="34" charset="0"/>
              </a:rPr>
              <a:pPr>
                <a:spcBef>
                  <a:spcPct val="0"/>
                </a:spcBef>
              </a:pPr>
              <a:t>31</a:t>
            </a:fld>
            <a:endParaRPr lang="en-US" altLang="zh-CN">
              <a:latin typeface="Tahoma" panose="020B0604030504040204" pitchFamily="34" charset="0"/>
            </a:endParaRPr>
          </a:p>
        </p:txBody>
      </p:sp>
      <p:sp>
        <p:nvSpPr>
          <p:cNvPr id="58371" name="Rectangle 2">
            <a:extLst>
              <a:ext uri="{FF2B5EF4-FFF2-40B4-BE49-F238E27FC236}">
                <a16:creationId xmlns:a16="http://schemas.microsoft.com/office/drawing/2014/main" id="{E6DA8EB6-B850-4976-BB01-D27E848CDECB}"/>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1D2978CB-2D2A-46D6-AE0F-5CDD79C897A9}"/>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349B674A-F63E-4579-A77D-73E7E348832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FFE11C7-FE6C-4138-BA64-928161CC7FB9}" type="slidenum">
              <a:rPr lang="en-US" altLang="zh-CN" smtClean="0">
                <a:latin typeface="Tahoma" panose="020B0604030504040204" pitchFamily="34" charset="0"/>
              </a:rPr>
              <a:pPr>
                <a:spcBef>
                  <a:spcPct val="0"/>
                </a:spcBef>
              </a:pPr>
              <a:t>32</a:t>
            </a:fld>
            <a:endParaRPr lang="en-US" altLang="zh-CN">
              <a:latin typeface="Tahoma" panose="020B0604030504040204" pitchFamily="34" charset="0"/>
            </a:endParaRPr>
          </a:p>
        </p:txBody>
      </p:sp>
      <p:sp>
        <p:nvSpPr>
          <p:cNvPr id="60419" name="Rectangle 2">
            <a:extLst>
              <a:ext uri="{FF2B5EF4-FFF2-40B4-BE49-F238E27FC236}">
                <a16:creationId xmlns:a16="http://schemas.microsoft.com/office/drawing/2014/main" id="{CB1DCBB0-F9A2-4754-A9C6-D606E0A24A5F}"/>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A5D8056B-5301-4D13-8BE8-4AC8CCE5D614}"/>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D39584E7-92BA-485A-8272-51BF6516E59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5B683A1-BB49-43A3-B937-B6A5C5987449}" type="slidenum">
              <a:rPr lang="en-US" altLang="zh-CN" smtClean="0">
                <a:latin typeface="Tahoma" panose="020B0604030504040204" pitchFamily="34" charset="0"/>
              </a:rPr>
              <a:pPr>
                <a:spcBef>
                  <a:spcPct val="0"/>
                </a:spcBef>
              </a:pPr>
              <a:t>33</a:t>
            </a:fld>
            <a:endParaRPr lang="en-US" altLang="zh-CN">
              <a:latin typeface="Tahoma" panose="020B0604030504040204" pitchFamily="34" charset="0"/>
            </a:endParaRPr>
          </a:p>
        </p:txBody>
      </p:sp>
      <p:sp>
        <p:nvSpPr>
          <p:cNvPr id="62467" name="Rectangle 2">
            <a:extLst>
              <a:ext uri="{FF2B5EF4-FFF2-40B4-BE49-F238E27FC236}">
                <a16:creationId xmlns:a16="http://schemas.microsoft.com/office/drawing/2014/main" id="{00EA4903-C30A-4C34-A6DE-223FC7B39C26}"/>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ED5819CA-C007-4D6B-BADA-C0A442EEB144}"/>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2446B72A-6E3C-403D-B2D9-429B9C96429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2A253C1-9773-4D22-B6DC-563D034EE024}" type="slidenum">
              <a:rPr lang="en-US" altLang="zh-CN" smtClean="0">
                <a:latin typeface="Tahoma" panose="020B0604030504040204" pitchFamily="34" charset="0"/>
              </a:rPr>
              <a:pPr>
                <a:spcBef>
                  <a:spcPct val="0"/>
                </a:spcBef>
              </a:pPr>
              <a:t>34</a:t>
            </a:fld>
            <a:endParaRPr lang="en-US" altLang="zh-CN">
              <a:latin typeface="Tahoma" panose="020B0604030504040204" pitchFamily="34" charset="0"/>
            </a:endParaRPr>
          </a:p>
        </p:txBody>
      </p:sp>
      <p:sp>
        <p:nvSpPr>
          <p:cNvPr id="64515" name="Rectangle 2">
            <a:extLst>
              <a:ext uri="{FF2B5EF4-FFF2-40B4-BE49-F238E27FC236}">
                <a16:creationId xmlns:a16="http://schemas.microsoft.com/office/drawing/2014/main" id="{080E001F-48E9-4D88-86BD-CC585335063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70FDA4FD-3BB2-4267-B6EE-3433F235F872}"/>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D3E982B-3DBB-457F-8742-7381C463D00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739CA97-8CDC-41BC-BC8C-D4A55EBACA9E}" type="slidenum">
              <a:rPr lang="en-US" altLang="zh-CN" smtClean="0">
                <a:latin typeface="Tahoma" panose="020B0604030504040204" pitchFamily="34" charset="0"/>
              </a:rPr>
              <a:pPr>
                <a:spcBef>
                  <a:spcPct val="0"/>
                </a:spcBef>
              </a:pPr>
              <a:t>6</a:t>
            </a:fld>
            <a:endParaRPr lang="en-US" altLang="zh-CN">
              <a:latin typeface="Tahoma" panose="020B0604030504040204" pitchFamily="34" charset="0"/>
            </a:endParaRPr>
          </a:p>
        </p:txBody>
      </p:sp>
      <p:sp>
        <p:nvSpPr>
          <p:cNvPr id="9219" name="Rectangle 2">
            <a:extLst>
              <a:ext uri="{FF2B5EF4-FFF2-40B4-BE49-F238E27FC236}">
                <a16:creationId xmlns:a16="http://schemas.microsoft.com/office/drawing/2014/main" id="{5E1BEB9C-D3D1-4FED-A591-69A95DAFC505}"/>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101A0530-AB4C-4418-B153-C12F640BE600}"/>
              </a:ext>
            </a:extLst>
          </p:cNvPr>
          <p:cNvSpPr>
            <a:spLocks noGrp="1" noChangeArrowheads="1"/>
          </p:cNvSpPr>
          <p:nvPr>
            <p:ph type="body" idx="1"/>
          </p:nvPr>
        </p:nvSpPr>
        <p:spPr>
          <a:noFill/>
        </p:spPr>
        <p:txBody>
          <a:bodyPr/>
          <a:lstStyle/>
          <a:p>
            <a:endParaRPr lang="en-US"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0870FC9A-4E0D-481B-B636-B8907D223B3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00C9EB4-A121-4E33-AF8B-29FB58E8B194}" type="slidenum">
              <a:rPr lang="en-US" altLang="zh-CN" smtClean="0">
                <a:latin typeface="Tahoma" panose="020B0604030504040204" pitchFamily="34" charset="0"/>
              </a:rPr>
              <a:pPr>
                <a:spcBef>
                  <a:spcPct val="0"/>
                </a:spcBef>
              </a:pPr>
              <a:t>35</a:t>
            </a:fld>
            <a:endParaRPr lang="en-US" altLang="zh-CN">
              <a:latin typeface="Tahoma" panose="020B0604030504040204" pitchFamily="34" charset="0"/>
            </a:endParaRPr>
          </a:p>
        </p:txBody>
      </p:sp>
      <p:sp>
        <p:nvSpPr>
          <p:cNvPr id="66563" name="Rectangle 2">
            <a:extLst>
              <a:ext uri="{FF2B5EF4-FFF2-40B4-BE49-F238E27FC236}">
                <a16:creationId xmlns:a16="http://schemas.microsoft.com/office/drawing/2014/main" id="{DC6DA610-DAEA-49E7-9B5E-50BB89651574}"/>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75256B97-3BAC-4C65-891C-D174401BA90D}"/>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06355968-1B3F-4961-BB90-78A2A921027F}"/>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1FAE486-ED7F-44A3-B9CB-98799E1FFED0}" type="slidenum">
              <a:rPr lang="en-US" altLang="zh-CN" smtClean="0">
                <a:latin typeface="Tahoma" panose="020B0604030504040204" pitchFamily="34" charset="0"/>
              </a:rPr>
              <a:pPr>
                <a:spcBef>
                  <a:spcPct val="0"/>
                </a:spcBef>
              </a:pPr>
              <a:t>36</a:t>
            </a:fld>
            <a:endParaRPr lang="en-US" altLang="zh-CN">
              <a:latin typeface="Tahoma" panose="020B0604030504040204" pitchFamily="34" charset="0"/>
            </a:endParaRPr>
          </a:p>
        </p:txBody>
      </p:sp>
      <p:sp>
        <p:nvSpPr>
          <p:cNvPr id="68611" name="Rectangle 2">
            <a:extLst>
              <a:ext uri="{FF2B5EF4-FFF2-40B4-BE49-F238E27FC236}">
                <a16:creationId xmlns:a16="http://schemas.microsoft.com/office/drawing/2014/main" id="{88455566-C76B-4760-A598-366F910D826A}"/>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C9536F1B-0897-4555-8752-12838B06BE26}"/>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E9D05E35-26A0-4D3A-B625-36AB613CACBD}"/>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0FC1FFD-018A-4689-9AF0-3942710F1C5F}" type="slidenum">
              <a:rPr lang="en-US" altLang="zh-CN" smtClean="0">
                <a:latin typeface="Tahoma" panose="020B0604030504040204" pitchFamily="34" charset="0"/>
              </a:rPr>
              <a:pPr>
                <a:spcBef>
                  <a:spcPct val="0"/>
                </a:spcBef>
              </a:pPr>
              <a:t>37</a:t>
            </a:fld>
            <a:endParaRPr lang="en-US" altLang="zh-CN">
              <a:latin typeface="Tahoma" panose="020B0604030504040204" pitchFamily="34" charset="0"/>
            </a:endParaRPr>
          </a:p>
        </p:txBody>
      </p:sp>
      <p:sp>
        <p:nvSpPr>
          <p:cNvPr id="70659" name="Rectangle 2">
            <a:extLst>
              <a:ext uri="{FF2B5EF4-FFF2-40B4-BE49-F238E27FC236}">
                <a16:creationId xmlns:a16="http://schemas.microsoft.com/office/drawing/2014/main" id="{B1E0F9B2-17BE-45B1-8AE9-A81F444B99AF}"/>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B5D9E656-7AB7-44D8-A866-430DAC49D98E}"/>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AB0E0963-5A3A-4795-ACD1-56F0E1AEF990}"/>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527C87B-1930-46B6-8E31-868BC4B8E027}" type="slidenum">
              <a:rPr lang="en-US" altLang="zh-CN" smtClean="0">
                <a:latin typeface="Tahoma" panose="020B0604030504040204" pitchFamily="34" charset="0"/>
              </a:rPr>
              <a:pPr>
                <a:spcBef>
                  <a:spcPct val="0"/>
                </a:spcBef>
              </a:pPr>
              <a:t>38</a:t>
            </a:fld>
            <a:endParaRPr lang="en-US" altLang="zh-CN">
              <a:latin typeface="Tahoma" panose="020B0604030504040204" pitchFamily="34" charset="0"/>
            </a:endParaRPr>
          </a:p>
        </p:txBody>
      </p:sp>
      <p:sp>
        <p:nvSpPr>
          <p:cNvPr id="72707" name="Rectangle 2">
            <a:extLst>
              <a:ext uri="{FF2B5EF4-FFF2-40B4-BE49-F238E27FC236}">
                <a16:creationId xmlns:a16="http://schemas.microsoft.com/office/drawing/2014/main" id="{871F4C6A-42FC-457B-B3E8-8EEF20893FBC}"/>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9B011A5C-3ABA-4E9F-9440-438C407084A2}"/>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AB72F4C7-157A-42BA-B3C7-D88ACF048505}"/>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418AEF2-0E57-4012-B640-AA9B73B030F8}" type="slidenum">
              <a:rPr lang="en-US" altLang="zh-CN" smtClean="0">
                <a:latin typeface="Tahoma" panose="020B0604030504040204" pitchFamily="34" charset="0"/>
              </a:rPr>
              <a:pPr>
                <a:spcBef>
                  <a:spcPct val="0"/>
                </a:spcBef>
              </a:pPr>
              <a:t>39</a:t>
            </a:fld>
            <a:endParaRPr lang="en-US" altLang="zh-CN">
              <a:latin typeface="Tahoma" panose="020B0604030504040204" pitchFamily="34" charset="0"/>
            </a:endParaRPr>
          </a:p>
        </p:txBody>
      </p:sp>
      <p:sp>
        <p:nvSpPr>
          <p:cNvPr id="74755" name="Rectangle 2">
            <a:extLst>
              <a:ext uri="{FF2B5EF4-FFF2-40B4-BE49-F238E27FC236}">
                <a16:creationId xmlns:a16="http://schemas.microsoft.com/office/drawing/2014/main" id="{747F8CD0-BCB7-4EFD-A0FC-D69D208B6D87}"/>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2D62898E-8770-42B4-A6FA-D2A6AD390383}"/>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67B98F1D-7036-4CEE-9E4D-CEA6AEC5F26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88619B3-929E-4927-BAC6-404E0E066D0D}" type="slidenum">
              <a:rPr lang="en-US" altLang="zh-CN" smtClean="0">
                <a:latin typeface="Tahoma" panose="020B0604030504040204" pitchFamily="34" charset="0"/>
              </a:rPr>
              <a:pPr>
                <a:spcBef>
                  <a:spcPct val="0"/>
                </a:spcBef>
              </a:pPr>
              <a:t>40</a:t>
            </a:fld>
            <a:endParaRPr lang="en-US" altLang="zh-CN">
              <a:latin typeface="Tahoma" panose="020B0604030504040204" pitchFamily="34" charset="0"/>
            </a:endParaRPr>
          </a:p>
        </p:txBody>
      </p:sp>
      <p:sp>
        <p:nvSpPr>
          <p:cNvPr id="76803" name="Rectangle 2">
            <a:extLst>
              <a:ext uri="{FF2B5EF4-FFF2-40B4-BE49-F238E27FC236}">
                <a16:creationId xmlns:a16="http://schemas.microsoft.com/office/drawing/2014/main" id="{A0AA8290-5F51-4E4C-89DC-FF579264A80D}"/>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86056137-22CF-4FC5-BBAC-CEEF06C128D2}"/>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24AD8CE-27FF-44E9-8C60-9A7647D6491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2CBF5A5-5939-42B8-8595-1932004563DE}" type="slidenum">
              <a:rPr lang="en-US" altLang="zh-CN" smtClean="0">
                <a:latin typeface="Tahoma" panose="020B0604030504040204" pitchFamily="34" charset="0"/>
              </a:rPr>
              <a:pPr>
                <a:spcBef>
                  <a:spcPct val="0"/>
                </a:spcBef>
              </a:pPr>
              <a:t>41</a:t>
            </a:fld>
            <a:endParaRPr lang="en-US" altLang="zh-CN">
              <a:latin typeface="Tahoma" panose="020B0604030504040204" pitchFamily="34" charset="0"/>
            </a:endParaRPr>
          </a:p>
        </p:txBody>
      </p:sp>
      <p:sp>
        <p:nvSpPr>
          <p:cNvPr id="78851" name="Rectangle 2">
            <a:extLst>
              <a:ext uri="{FF2B5EF4-FFF2-40B4-BE49-F238E27FC236}">
                <a16:creationId xmlns:a16="http://schemas.microsoft.com/office/drawing/2014/main" id="{E450BFE4-6677-4112-A6E5-E47C20099C92}"/>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38ED69B1-6554-4F26-91E0-08E1EB3F5620}"/>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6840C1A1-8A0F-43AA-9790-03879714C70C}"/>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B24BD69-3E79-4A8A-9BA2-178AC52F4FCC}" type="slidenum">
              <a:rPr lang="en-US" altLang="zh-CN" smtClean="0">
                <a:latin typeface="Tahoma" panose="020B0604030504040204" pitchFamily="34" charset="0"/>
              </a:rPr>
              <a:pPr>
                <a:spcBef>
                  <a:spcPct val="0"/>
                </a:spcBef>
              </a:pPr>
              <a:t>42</a:t>
            </a:fld>
            <a:endParaRPr lang="en-US" altLang="zh-CN">
              <a:latin typeface="Tahoma" panose="020B0604030504040204" pitchFamily="34" charset="0"/>
            </a:endParaRPr>
          </a:p>
        </p:txBody>
      </p:sp>
      <p:sp>
        <p:nvSpPr>
          <p:cNvPr id="80899" name="Rectangle 2">
            <a:extLst>
              <a:ext uri="{FF2B5EF4-FFF2-40B4-BE49-F238E27FC236}">
                <a16:creationId xmlns:a16="http://schemas.microsoft.com/office/drawing/2014/main" id="{9C6B492C-A69A-4139-B330-725F09CD936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0FAF92D9-AE3F-46D2-93D6-BC3CB2BDB1CD}"/>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6FD7C9D9-0CD2-4B9B-8684-380343839B6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050F2B0-C9FE-4541-B03C-D2D13B4D2999}" type="slidenum">
              <a:rPr lang="en-US" altLang="zh-CN" smtClean="0">
                <a:latin typeface="Tahoma" panose="020B0604030504040204" pitchFamily="34" charset="0"/>
              </a:rPr>
              <a:pPr>
                <a:spcBef>
                  <a:spcPct val="0"/>
                </a:spcBef>
              </a:pPr>
              <a:t>43</a:t>
            </a:fld>
            <a:endParaRPr lang="en-US" altLang="zh-CN">
              <a:latin typeface="Tahoma" panose="020B0604030504040204" pitchFamily="34" charset="0"/>
            </a:endParaRPr>
          </a:p>
        </p:txBody>
      </p:sp>
      <p:sp>
        <p:nvSpPr>
          <p:cNvPr id="82947" name="Rectangle 2">
            <a:extLst>
              <a:ext uri="{FF2B5EF4-FFF2-40B4-BE49-F238E27FC236}">
                <a16:creationId xmlns:a16="http://schemas.microsoft.com/office/drawing/2014/main" id="{ED64FFBB-C474-4311-BDB9-82BC149200EA}"/>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88E504D5-8776-4634-AEB5-743B4096086A}"/>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41D3A7D9-BD79-4829-AEE9-93E4F6DEF34F}"/>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D2B0292-F7F4-4143-9694-0B2102A576B7}" type="slidenum">
              <a:rPr lang="en-US" altLang="zh-CN" smtClean="0">
                <a:latin typeface="Tahoma" panose="020B0604030504040204" pitchFamily="34" charset="0"/>
              </a:rPr>
              <a:pPr>
                <a:spcBef>
                  <a:spcPct val="0"/>
                </a:spcBef>
              </a:pPr>
              <a:t>44</a:t>
            </a:fld>
            <a:endParaRPr lang="en-US" altLang="zh-CN">
              <a:latin typeface="Tahoma" panose="020B0604030504040204" pitchFamily="34" charset="0"/>
            </a:endParaRPr>
          </a:p>
        </p:txBody>
      </p:sp>
      <p:sp>
        <p:nvSpPr>
          <p:cNvPr id="84995" name="Rectangle 2">
            <a:extLst>
              <a:ext uri="{FF2B5EF4-FFF2-40B4-BE49-F238E27FC236}">
                <a16:creationId xmlns:a16="http://schemas.microsoft.com/office/drawing/2014/main" id="{E93EB2EC-CFD7-4949-A676-78255A4B2E24}"/>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7A3B0010-B78B-48F4-9199-54153C16FA6D}"/>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77A84F9B-E0A3-46D9-A01F-5A54890D21FF}"/>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485CE99-52F9-40C6-BB20-B51DFEDD4B0F}" type="slidenum">
              <a:rPr lang="en-US" altLang="zh-CN" smtClean="0">
                <a:latin typeface="Tahoma" panose="020B0604030504040204" pitchFamily="34" charset="0"/>
              </a:rPr>
              <a:pPr>
                <a:spcBef>
                  <a:spcPct val="0"/>
                </a:spcBef>
              </a:pPr>
              <a:t>7</a:t>
            </a:fld>
            <a:endParaRPr lang="en-US" altLang="zh-CN">
              <a:latin typeface="Tahoma" panose="020B0604030504040204" pitchFamily="34" charset="0"/>
            </a:endParaRPr>
          </a:p>
        </p:txBody>
      </p:sp>
      <p:sp>
        <p:nvSpPr>
          <p:cNvPr id="11267" name="Rectangle 2">
            <a:extLst>
              <a:ext uri="{FF2B5EF4-FFF2-40B4-BE49-F238E27FC236}">
                <a16:creationId xmlns:a16="http://schemas.microsoft.com/office/drawing/2014/main" id="{448AAA71-0F92-4681-8AB3-DBF5D1E7BAA6}"/>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49E32FF4-54EE-4BF2-8DBA-E346330FAD6C}"/>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a:extLst>
              <a:ext uri="{FF2B5EF4-FFF2-40B4-BE49-F238E27FC236}">
                <a16:creationId xmlns:a16="http://schemas.microsoft.com/office/drawing/2014/main" id="{CCE21472-F130-4FA9-BBC4-20AB2A70783C}"/>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fld id="{5B25AE5B-BC1C-4E41-AD59-14C72ACCC489}" type="slidenum">
              <a:rPr lang="en-US" altLang="zh-CN" smtClean="0">
                <a:latin typeface="Times New Roman" panose="02020603050405020304" pitchFamily="18" charset="0"/>
              </a:rPr>
              <a:pPr eaLnBrk="1" hangingPunct="1">
                <a:defRPr/>
              </a:pPr>
              <a:t>48</a:t>
            </a:fld>
            <a:endParaRPr lang="en-US" altLang="zh-CN">
              <a:latin typeface="Times New Roman" panose="02020603050405020304" pitchFamily="18" charset="0"/>
            </a:endParaRPr>
          </a:p>
        </p:txBody>
      </p:sp>
      <p:sp>
        <p:nvSpPr>
          <p:cNvPr id="185347" name="Rectangle 2">
            <a:extLst>
              <a:ext uri="{FF2B5EF4-FFF2-40B4-BE49-F238E27FC236}">
                <a16:creationId xmlns:a16="http://schemas.microsoft.com/office/drawing/2014/main" id="{E7D55422-DECB-41F8-84B7-05D5FFAE33B8}"/>
              </a:ext>
            </a:extLst>
          </p:cNvPr>
          <p:cNvSpPr>
            <a:spLocks noGrp="1" noRot="1" noChangeAspect="1" noChangeArrowheads="1" noTextEdit="1"/>
          </p:cNvSpPr>
          <p:nvPr>
            <p:ph type="sldImg"/>
          </p:nvPr>
        </p:nvSpPr>
        <p:spPr>
          <a:ln/>
        </p:spPr>
      </p:sp>
      <p:sp>
        <p:nvSpPr>
          <p:cNvPr id="185348" name="Rectangle 3">
            <a:extLst>
              <a:ext uri="{FF2B5EF4-FFF2-40B4-BE49-F238E27FC236}">
                <a16:creationId xmlns:a16="http://schemas.microsoft.com/office/drawing/2014/main" id="{3FAFAA7E-768B-4FF8-938F-C5E5DC8058A8}"/>
              </a:ext>
            </a:extLst>
          </p:cNvPr>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921C99-9664-48F9-A851-81C9F3A25D0D}" type="slidenum">
              <a:rPr lang="zh-CN" altLang="en-US" smtClean="0"/>
              <a:t>51</a:t>
            </a:fld>
            <a:endParaRPr lang="zh-CN" altLang="en-US"/>
          </a:p>
        </p:txBody>
      </p:sp>
    </p:spTree>
    <p:extLst>
      <p:ext uri="{BB962C8B-B14F-4D97-AF65-F5344CB8AC3E}">
        <p14:creationId xmlns:p14="http://schemas.microsoft.com/office/powerpoint/2010/main" val="1927861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921C99-9664-48F9-A851-81C9F3A25D0D}" type="slidenum">
              <a:rPr lang="zh-CN" altLang="en-US" smtClean="0"/>
              <a:t>54</a:t>
            </a:fld>
            <a:endParaRPr lang="zh-CN" altLang="en-US"/>
          </a:p>
        </p:txBody>
      </p:sp>
    </p:spTree>
    <p:extLst>
      <p:ext uri="{BB962C8B-B14F-4D97-AF65-F5344CB8AC3E}">
        <p14:creationId xmlns:p14="http://schemas.microsoft.com/office/powerpoint/2010/main" val="39652715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a:extLst>
              <a:ext uri="{FF2B5EF4-FFF2-40B4-BE49-F238E27FC236}">
                <a16:creationId xmlns:a16="http://schemas.microsoft.com/office/drawing/2014/main" id="{CCE21472-F130-4FA9-BBC4-20AB2A70783C}"/>
              </a:ext>
            </a:extLst>
          </p:cNvPr>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fld id="{5B25AE5B-BC1C-4E41-AD59-14C72ACCC489}" type="slidenum">
              <a:rPr lang="en-US" altLang="zh-CN" smtClean="0">
                <a:latin typeface="Times New Roman" panose="02020603050405020304" pitchFamily="18" charset="0"/>
              </a:rPr>
              <a:pPr eaLnBrk="1" hangingPunct="1">
                <a:defRPr/>
              </a:pPr>
              <a:t>71</a:t>
            </a:fld>
            <a:endParaRPr lang="en-US" altLang="zh-CN">
              <a:latin typeface="Times New Roman" panose="02020603050405020304" pitchFamily="18" charset="0"/>
            </a:endParaRPr>
          </a:p>
        </p:txBody>
      </p:sp>
      <p:sp>
        <p:nvSpPr>
          <p:cNvPr id="185347" name="Rectangle 2">
            <a:extLst>
              <a:ext uri="{FF2B5EF4-FFF2-40B4-BE49-F238E27FC236}">
                <a16:creationId xmlns:a16="http://schemas.microsoft.com/office/drawing/2014/main" id="{E7D55422-DECB-41F8-84B7-05D5FFAE33B8}"/>
              </a:ext>
            </a:extLst>
          </p:cNvPr>
          <p:cNvSpPr>
            <a:spLocks noGrp="1" noRot="1" noChangeAspect="1" noChangeArrowheads="1" noTextEdit="1"/>
          </p:cNvSpPr>
          <p:nvPr>
            <p:ph type="sldImg"/>
          </p:nvPr>
        </p:nvSpPr>
        <p:spPr>
          <a:ln/>
        </p:spPr>
      </p:sp>
      <p:sp>
        <p:nvSpPr>
          <p:cNvPr id="185348" name="Rectangle 3">
            <a:extLst>
              <a:ext uri="{FF2B5EF4-FFF2-40B4-BE49-F238E27FC236}">
                <a16:creationId xmlns:a16="http://schemas.microsoft.com/office/drawing/2014/main" id="{3FAFAA7E-768B-4FF8-938F-C5E5DC8058A8}"/>
              </a:ext>
            </a:extLst>
          </p:cNvPr>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6519DF9-861E-4975-8D77-91A2058384EC}"/>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B275084-6FB8-4487-875C-4BF523B40FEB}" type="slidenum">
              <a:rPr lang="en-US" altLang="zh-CN" smtClean="0">
                <a:latin typeface="Tahoma" panose="020B0604030504040204" pitchFamily="34" charset="0"/>
              </a:rPr>
              <a:pPr>
                <a:spcBef>
                  <a:spcPct val="0"/>
                </a:spcBef>
              </a:pPr>
              <a:t>73</a:t>
            </a:fld>
            <a:endParaRPr lang="en-US" altLang="zh-CN">
              <a:latin typeface="Tahoma" panose="020B0604030504040204" pitchFamily="34" charset="0"/>
            </a:endParaRPr>
          </a:p>
        </p:txBody>
      </p:sp>
      <p:sp>
        <p:nvSpPr>
          <p:cNvPr id="28675" name="Rectangle 2">
            <a:extLst>
              <a:ext uri="{FF2B5EF4-FFF2-40B4-BE49-F238E27FC236}">
                <a16:creationId xmlns:a16="http://schemas.microsoft.com/office/drawing/2014/main" id="{1EB99E2E-E986-44E4-82B7-E921B0346D8E}"/>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613FB2FA-739B-4C1F-BB0F-26B7E43ECD3D}"/>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FAE6A4AC-9F8F-44F7-9D3D-35857249EF45}"/>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7AE86BF-7154-47A2-8BD7-92BA00B2B1A6}" type="slidenum">
              <a:rPr lang="en-US" altLang="zh-CN" smtClean="0">
                <a:latin typeface="Tahoma" panose="020B0604030504040204" pitchFamily="34" charset="0"/>
              </a:rPr>
              <a:pPr>
                <a:spcBef>
                  <a:spcPct val="0"/>
                </a:spcBef>
              </a:pPr>
              <a:t>74</a:t>
            </a:fld>
            <a:endParaRPr lang="en-US" altLang="zh-CN">
              <a:latin typeface="Tahoma" panose="020B0604030504040204" pitchFamily="34" charset="0"/>
            </a:endParaRPr>
          </a:p>
        </p:txBody>
      </p:sp>
      <p:sp>
        <p:nvSpPr>
          <p:cNvPr id="30723" name="Rectangle 2">
            <a:extLst>
              <a:ext uri="{FF2B5EF4-FFF2-40B4-BE49-F238E27FC236}">
                <a16:creationId xmlns:a16="http://schemas.microsoft.com/office/drawing/2014/main" id="{DC29C5C7-7533-4BAC-8D5A-8941AF6FA7B4}"/>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E74067E7-AC2F-4985-B3C6-D7A433311107}"/>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B10F03A-03BA-46D2-A931-776660508DBF}"/>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707FB2E-7680-488E-A032-E09B57BB84EE}" type="slidenum">
              <a:rPr lang="en-US" altLang="zh-CN" smtClean="0">
                <a:latin typeface="Tahoma" panose="020B0604030504040204" pitchFamily="34" charset="0"/>
              </a:rPr>
              <a:pPr>
                <a:spcBef>
                  <a:spcPct val="0"/>
                </a:spcBef>
              </a:pPr>
              <a:t>75</a:t>
            </a:fld>
            <a:endParaRPr lang="en-US" altLang="zh-CN">
              <a:latin typeface="Tahoma" panose="020B0604030504040204" pitchFamily="34" charset="0"/>
            </a:endParaRPr>
          </a:p>
        </p:txBody>
      </p:sp>
      <p:sp>
        <p:nvSpPr>
          <p:cNvPr id="32771" name="Rectangle 2">
            <a:extLst>
              <a:ext uri="{FF2B5EF4-FFF2-40B4-BE49-F238E27FC236}">
                <a16:creationId xmlns:a16="http://schemas.microsoft.com/office/drawing/2014/main" id="{811AD8D2-B926-4CAA-B29C-96CC8A039B25}"/>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E4F05DF0-767B-4AC6-9734-605BB6FA5A94}"/>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5E771F15-3C49-4D9B-B4EC-F003BC02CB42}"/>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B18C419-D26E-4096-8966-604FFAA9C446}" type="slidenum">
              <a:rPr lang="en-US" altLang="zh-CN" smtClean="0">
                <a:latin typeface="Tahoma" panose="020B0604030504040204" pitchFamily="34" charset="0"/>
              </a:rPr>
              <a:pPr>
                <a:spcBef>
                  <a:spcPct val="0"/>
                </a:spcBef>
              </a:pPr>
              <a:t>76</a:t>
            </a:fld>
            <a:endParaRPr lang="en-US" altLang="zh-CN">
              <a:latin typeface="Tahoma" panose="020B0604030504040204" pitchFamily="34" charset="0"/>
            </a:endParaRPr>
          </a:p>
        </p:txBody>
      </p:sp>
      <p:sp>
        <p:nvSpPr>
          <p:cNvPr id="34819" name="Rectangle 2">
            <a:extLst>
              <a:ext uri="{FF2B5EF4-FFF2-40B4-BE49-F238E27FC236}">
                <a16:creationId xmlns:a16="http://schemas.microsoft.com/office/drawing/2014/main" id="{DAFDC00C-ACF8-4BF0-BD27-00B5D5C72756}"/>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28A1665A-A3C2-4581-AEA2-3EBEFF808837}"/>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77D0D87-9C9C-4EDF-B841-0931C65F032E}"/>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430F2A2-6B54-4E61-B1EE-6ACE898847B9}" type="slidenum">
              <a:rPr lang="en-US" altLang="zh-CN" smtClean="0">
                <a:latin typeface="Tahoma" panose="020B0604030504040204" pitchFamily="34" charset="0"/>
              </a:rPr>
              <a:pPr>
                <a:spcBef>
                  <a:spcPct val="0"/>
                </a:spcBef>
              </a:pPr>
              <a:t>77</a:t>
            </a:fld>
            <a:endParaRPr lang="en-US" altLang="zh-CN">
              <a:latin typeface="Tahoma" panose="020B0604030504040204" pitchFamily="34" charset="0"/>
            </a:endParaRPr>
          </a:p>
        </p:txBody>
      </p:sp>
      <p:sp>
        <p:nvSpPr>
          <p:cNvPr id="38915" name="Rectangle 2">
            <a:extLst>
              <a:ext uri="{FF2B5EF4-FFF2-40B4-BE49-F238E27FC236}">
                <a16:creationId xmlns:a16="http://schemas.microsoft.com/office/drawing/2014/main" id="{3BD5E24C-AE65-4422-97DC-D1FDF97E6A9B}"/>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32D5AA51-35BE-47BF-857F-A07C4E7E9021}"/>
              </a:ext>
            </a:extLst>
          </p:cNvPr>
          <p:cNvSpPr>
            <a:spLocks noGrp="1" noChangeArrowheads="1"/>
          </p:cNvSpPr>
          <p:nvPr>
            <p:ph type="body" idx="1"/>
          </p:nvPr>
        </p:nvSpPr>
        <p:spPr>
          <a:noFill/>
        </p:spPr>
        <p:txBody>
          <a:bodyPr/>
          <a:lstStyle/>
          <a:p>
            <a:r>
              <a:rPr lang="en-US" altLang="zh-CN"/>
              <a:t>Overflowing water.</a:t>
            </a:r>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0527B7D3-1195-4890-A02D-1A332D6058E4}"/>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A7E9C49-F9B3-417E-8F25-361032052A6E}" type="slidenum">
              <a:rPr lang="en-US" altLang="zh-CN" smtClean="0">
                <a:latin typeface="Tahoma" panose="020B0604030504040204" pitchFamily="34" charset="0"/>
              </a:rPr>
              <a:pPr>
                <a:spcBef>
                  <a:spcPct val="0"/>
                </a:spcBef>
              </a:pPr>
              <a:t>78</a:t>
            </a:fld>
            <a:endParaRPr lang="en-US" altLang="zh-CN">
              <a:latin typeface="Tahoma" panose="020B0604030504040204" pitchFamily="34" charset="0"/>
            </a:endParaRPr>
          </a:p>
        </p:txBody>
      </p:sp>
      <p:sp>
        <p:nvSpPr>
          <p:cNvPr id="40963" name="Rectangle 2">
            <a:extLst>
              <a:ext uri="{FF2B5EF4-FFF2-40B4-BE49-F238E27FC236}">
                <a16:creationId xmlns:a16="http://schemas.microsoft.com/office/drawing/2014/main" id="{8E4B2C2B-1D44-4017-80DF-F6656580C44D}"/>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BA776F2C-B339-4A98-A8B3-175F7041A182}"/>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BAE41ACD-F58D-49D3-A992-F4C6F8CB2F64}"/>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3E9B068-4FCE-4AD4-A1A5-EA81EE997370}" type="slidenum">
              <a:rPr lang="en-US" altLang="zh-CN" smtClean="0">
                <a:latin typeface="Tahoma" panose="020B0604030504040204" pitchFamily="34" charset="0"/>
              </a:rPr>
              <a:pPr>
                <a:spcBef>
                  <a:spcPct val="0"/>
                </a:spcBef>
              </a:pPr>
              <a:t>8</a:t>
            </a:fld>
            <a:endParaRPr lang="en-US" altLang="zh-CN">
              <a:latin typeface="Tahoma" panose="020B0604030504040204" pitchFamily="34" charset="0"/>
            </a:endParaRPr>
          </a:p>
        </p:txBody>
      </p:sp>
      <p:sp>
        <p:nvSpPr>
          <p:cNvPr id="13315" name="Rectangle 2">
            <a:extLst>
              <a:ext uri="{FF2B5EF4-FFF2-40B4-BE49-F238E27FC236}">
                <a16:creationId xmlns:a16="http://schemas.microsoft.com/office/drawing/2014/main" id="{353EBCE0-900C-47F6-92CD-A5F84733EAEC}"/>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E2FE238E-3A6D-4F2F-A621-DE6679EC65B3}"/>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5695247F-2F91-4CDE-9F43-693975733F8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29742C9-6FB6-431E-9E5C-2524080B7E82}" type="slidenum">
              <a:rPr lang="en-US" altLang="zh-CN" smtClean="0">
                <a:latin typeface="Tahoma" panose="020B0604030504040204" pitchFamily="34" charset="0"/>
              </a:rPr>
              <a:pPr>
                <a:spcBef>
                  <a:spcPct val="0"/>
                </a:spcBef>
              </a:pPr>
              <a:t>79</a:t>
            </a:fld>
            <a:endParaRPr lang="en-US" altLang="zh-CN">
              <a:latin typeface="Tahoma" panose="020B0604030504040204" pitchFamily="34" charset="0"/>
            </a:endParaRPr>
          </a:p>
        </p:txBody>
      </p:sp>
      <p:sp>
        <p:nvSpPr>
          <p:cNvPr id="43011" name="Rectangle 2">
            <a:extLst>
              <a:ext uri="{FF2B5EF4-FFF2-40B4-BE49-F238E27FC236}">
                <a16:creationId xmlns:a16="http://schemas.microsoft.com/office/drawing/2014/main" id="{107A339D-9728-44FA-83B6-6C32008BA96E}"/>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E8233BCC-558D-48AD-845F-DF52A84130D1}"/>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3E2D5FF9-2153-4A03-864D-FD09AD746D0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1DD88BE-F348-4DEC-B9A0-C39057C5A468}" type="slidenum">
              <a:rPr lang="en-US" altLang="zh-CN" smtClean="0">
                <a:latin typeface="Tahoma" panose="020B0604030504040204" pitchFamily="34" charset="0"/>
              </a:rPr>
              <a:pPr>
                <a:spcBef>
                  <a:spcPct val="0"/>
                </a:spcBef>
              </a:pPr>
              <a:t>80</a:t>
            </a:fld>
            <a:endParaRPr lang="en-US" altLang="zh-CN">
              <a:latin typeface="Tahoma" panose="020B0604030504040204" pitchFamily="34" charset="0"/>
            </a:endParaRPr>
          </a:p>
        </p:txBody>
      </p:sp>
      <p:sp>
        <p:nvSpPr>
          <p:cNvPr id="45059" name="Rectangle 2">
            <a:extLst>
              <a:ext uri="{FF2B5EF4-FFF2-40B4-BE49-F238E27FC236}">
                <a16:creationId xmlns:a16="http://schemas.microsoft.com/office/drawing/2014/main" id="{90AF5071-9649-4B77-95E9-5ACE4D958BE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DE9CAAF1-4EF6-433C-BFCA-EB22F56B4A0C}"/>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483EF0D6-4D71-468B-90CE-DEB260E7C8C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8091CEC-F483-4AC9-822A-7F8BBAD98DCC}" type="slidenum">
              <a:rPr lang="en-US" altLang="zh-CN" smtClean="0">
                <a:latin typeface="Tahoma" panose="020B0604030504040204" pitchFamily="34" charset="0"/>
              </a:rPr>
              <a:pPr>
                <a:spcBef>
                  <a:spcPct val="0"/>
                </a:spcBef>
              </a:pPr>
              <a:t>81</a:t>
            </a:fld>
            <a:endParaRPr lang="en-US" altLang="zh-CN">
              <a:latin typeface="Tahoma" panose="020B0604030504040204" pitchFamily="34" charset="0"/>
            </a:endParaRPr>
          </a:p>
        </p:txBody>
      </p:sp>
      <p:sp>
        <p:nvSpPr>
          <p:cNvPr id="47107" name="Rectangle 2">
            <a:extLst>
              <a:ext uri="{FF2B5EF4-FFF2-40B4-BE49-F238E27FC236}">
                <a16:creationId xmlns:a16="http://schemas.microsoft.com/office/drawing/2014/main" id="{08BB69CC-6251-457C-B739-4A4C1B636BC9}"/>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E0AB03D0-7178-42C4-A6F0-75D4D1140808}"/>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5EB51505-F11F-4C05-BC8C-3115D0E2CDD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4E56AB0-D2C2-4750-9743-A7538139F05C}" type="slidenum">
              <a:rPr lang="en-US" altLang="zh-CN" smtClean="0">
                <a:latin typeface="Tahoma" panose="020B0604030504040204" pitchFamily="34" charset="0"/>
              </a:rPr>
              <a:pPr>
                <a:spcBef>
                  <a:spcPct val="0"/>
                </a:spcBef>
              </a:pPr>
              <a:t>82</a:t>
            </a:fld>
            <a:endParaRPr lang="en-US" altLang="zh-CN">
              <a:latin typeface="Tahoma" panose="020B0604030504040204" pitchFamily="34" charset="0"/>
            </a:endParaRPr>
          </a:p>
        </p:txBody>
      </p:sp>
      <p:sp>
        <p:nvSpPr>
          <p:cNvPr id="49155" name="Rectangle 2">
            <a:extLst>
              <a:ext uri="{FF2B5EF4-FFF2-40B4-BE49-F238E27FC236}">
                <a16:creationId xmlns:a16="http://schemas.microsoft.com/office/drawing/2014/main" id="{A89C926E-9E31-4C76-A8E3-67701E0D7DB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19EC5219-95CC-4CB5-A112-81409977AA25}"/>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B6C65499-999A-4ACF-9DC4-9C8352FDEABE}"/>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7FBB2A8-BA6D-44A3-B838-14A89073E292}" type="slidenum">
              <a:rPr lang="en-US" altLang="zh-CN" smtClean="0">
                <a:latin typeface="Tahoma" panose="020B0604030504040204" pitchFamily="34" charset="0"/>
              </a:rPr>
              <a:pPr>
                <a:spcBef>
                  <a:spcPct val="0"/>
                </a:spcBef>
              </a:pPr>
              <a:t>83</a:t>
            </a:fld>
            <a:endParaRPr lang="en-US" altLang="zh-CN">
              <a:latin typeface="Tahoma" panose="020B0604030504040204" pitchFamily="34" charset="0"/>
            </a:endParaRPr>
          </a:p>
        </p:txBody>
      </p:sp>
      <p:sp>
        <p:nvSpPr>
          <p:cNvPr id="51203" name="Rectangle 2">
            <a:extLst>
              <a:ext uri="{FF2B5EF4-FFF2-40B4-BE49-F238E27FC236}">
                <a16:creationId xmlns:a16="http://schemas.microsoft.com/office/drawing/2014/main" id="{626F5C9E-ADCA-426D-A33B-C1CF5C15BB2C}"/>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78FB78FF-D9C4-4875-9486-34AF9163C779}"/>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B0F02640-AF48-4CC3-96C7-0F4601DAB822}"/>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D799B91-5544-48CF-A9DA-E71BA22F557D}" type="slidenum">
              <a:rPr lang="en-US" altLang="zh-CN" smtClean="0">
                <a:latin typeface="Tahoma" panose="020B0604030504040204" pitchFamily="34" charset="0"/>
              </a:rPr>
              <a:pPr>
                <a:spcBef>
                  <a:spcPct val="0"/>
                </a:spcBef>
              </a:pPr>
              <a:t>84</a:t>
            </a:fld>
            <a:endParaRPr lang="en-US" altLang="zh-CN">
              <a:latin typeface="Tahoma" panose="020B0604030504040204" pitchFamily="34" charset="0"/>
            </a:endParaRPr>
          </a:p>
        </p:txBody>
      </p:sp>
      <p:sp>
        <p:nvSpPr>
          <p:cNvPr id="53251" name="Rectangle 2">
            <a:extLst>
              <a:ext uri="{FF2B5EF4-FFF2-40B4-BE49-F238E27FC236}">
                <a16:creationId xmlns:a16="http://schemas.microsoft.com/office/drawing/2014/main" id="{7F45AE68-13F6-468E-A42C-ED471813E6DF}"/>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3C2F33DF-5EE1-422C-829B-08788A690AE8}"/>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D0C610C2-42E1-40C8-BA34-807B309EA50F}"/>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275987A-7087-4022-A266-219742180D6F}" type="slidenum">
              <a:rPr lang="en-US" altLang="zh-CN" smtClean="0">
                <a:latin typeface="Tahoma" panose="020B0604030504040204" pitchFamily="34" charset="0"/>
              </a:rPr>
              <a:pPr>
                <a:spcBef>
                  <a:spcPct val="0"/>
                </a:spcBef>
              </a:pPr>
              <a:t>85</a:t>
            </a:fld>
            <a:endParaRPr lang="en-US" altLang="zh-CN">
              <a:latin typeface="Tahoma" panose="020B0604030504040204" pitchFamily="34" charset="0"/>
            </a:endParaRPr>
          </a:p>
        </p:txBody>
      </p:sp>
      <p:sp>
        <p:nvSpPr>
          <p:cNvPr id="55299" name="Rectangle 2">
            <a:extLst>
              <a:ext uri="{FF2B5EF4-FFF2-40B4-BE49-F238E27FC236}">
                <a16:creationId xmlns:a16="http://schemas.microsoft.com/office/drawing/2014/main" id="{A9862AF1-8F8B-4AFE-82BA-D914EC5CDC19}"/>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ED5DD50-A629-467D-A351-3E16C1BFCBF9}"/>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A5F4ECE4-3559-4F56-801F-176188735095}"/>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FF1A619-FEF0-4A09-A965-0AA14DED8D7D}" type="slidenum">
              <a:rPr lang="en-US" altLang="zh-CN" smtClean="0">
                <a:latin typeface="Tahoma" panose="020B0604030504040204" pitchFamily="34" charset="0"/>
              </a:rPr>
              <a:pPr>
                <a:spcBef>
                  <a:spcPct val="0"/>
                </a:spcBef>
              </a:pPr>
              <a:t>86</a:t>
            </a:fld>
            <a:endParaRPr lang="en-US" altLang="zh-CN">
              <a:latin typeface="Tahoma" panose="020B0604030504040204" pitchFamily="34" charset="0"/>
            </a:endParaRPr>
          </a:p>
        </p:txBody>
      </p:sp>
      <p:sp>
        <p:nvSpPr>
          <p:cNvPr id="57347" name="Rectangle 2">
            <a:extLst>
              <a:ext uri="{FF2B5EF4-FFF2-40B4-BE49-F238E27FC236}">
                <a16:creationId xmlns:a16="http://schemas.microsoft.com/office/drawing/2014/main" id="{586DB5CE-B096-441F-9167-56C1924B5ABE}"/>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C325AE45-0BBE-453A-8606-AFE351E80EAF}"/>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F92424D7-753E-46D8-B065-94C178F9B6E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4787400-EE95-4934-822B-40CA2FDDBC82}" type="slidenum">
              <a:rPr lang="en-US" altLang="zh-CN" smtClean="0">
                <a:latin typeface="Tahoma" panose="020B0604030504040204" pitchFamily="34" charset="0"/>
              </a:rPr>
              <a:pPr>
                <a:spcBef>
                  <a:spcPct val="0"/>
                </a:spcBef>
              </a:pPr>
              <a:t>87</a:t>
            </a:fld>
            <a:endParaRPr lang="en-US" altLang="zh-CN">
              <a:latin typeface="Tahoma" panose="020B0604030504040204" pitchFamily="34" charset="0"/>
            </a:endParaRPr>
          </a:p>
        </p:txBody>
      </p:sp>
      <p:sp>
        <p:nvSpPr>
          <p:cNvPr id="59395" name="Rectangle 2">
            <a:extLst>
              <a:ext uri="{FF2B5EF4-FFF2-40B4-BE49-F238E27FC236}">
                <a16:creationId xmlns:a16="http://schemas.microsoft.com/office/drawing/2014/main" id="{84BE2EEB-07BA-4B5F-9192-87C24F78F8C7}"/>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67017F8A-F637-4F9A-8C95-83D55BA3BE09}"/>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83B221E2-9DC1-4E42-A03C-314648124A95}"/>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0DEBDEF-348D-44AD-A756-85496826DFEC}" type="slidenum">
              <a:rPr lang="en-US" altLang="zh-CN" smtClean="0">
                <a:latin typeface="Tahoma" panose="020B0604030504040204" pitchFamily="34" charset="0"/>
              </a:rPr>
              <a:pPr>
                <a:spcBef>
                  <a:spcPct val="0"/>
                </a:spcBef>
              </a:pPr>
              <a:t>90</a:t>
            </a:fld>
            <a:endParaRPr lang="en-US" altLang="zh-CN">
              <a:latin typeface="Tahoma" panose="020B0604030504040204" pitchFamily="34" charset="0"/>
            </a:endParaRPr>
          </a:p>
        </p:txBody>
      </p:sp>
      <p:sp>
        <p:nvSpPr>
          <p:cNvPr id="63491" name="Rectangle 2">
            <a:extLst>
              <a:ext uri="{FF2B5EF4-FFF2-40B4-BE49-F238E27FC236}">
                <a16:creationId xmlns:a16="http://schemas.microsoft.com/office/drawing/2014/main" id="{E2EF82DF-8138-46FC-A7DC-8C28BC7B6FE6}"/>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87C4FB-3AC3-41A6-8075-F1E847223B26}"/>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D965F602-36AC-4038-AC48-4E6300E10AA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E202411-457F-4A84-9EED-577F511CC90F}" type="slidenum">
              <a:rPr lang="en-US" altLang="zh-CN" smtClean="0">
                <a:latin typeface="Tahoma" panose="020B0604030504040204" pitchFamily="34" charset="0"/>
              </a:rPr>
              <a:pPr>
                <a:spcBef>
                  <a:spcPct val="0"/>
                </a:spcBef>
              </a:pPr>
              <a:t>9</a:t>
            </a:fld>
            <a:endParaRPr lang="en-US" altLang="zh-CN">
              <a:latin typeface="Tahoma" panose="020B0604030504040204" pitchFamily="34" charset="0"/>
            </a:endParaRPr>
          </a:p>
        </p:txBody>
      </p:sp>
      <p:sp>
        <p:nvSpPr>
          <p:cNvPr id="15363" name="Rectangle 2">
            <a:extLst>
              <a:ext uri="{FF2B5EF4-FFF2-40B4-BE49-F238E27FC236}">
                <a16:creationId xmlns:a16="http://schemas.microsoft.com/office/drawing/2014/main" id="{81ECBCBA-5A5D-45BD-BD99-E90703926422}"/>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30B8592B-586B-4B61-8EAC-6C6209A12626}"/>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BB85A2B8-0BAB-4F40-973A-317E08F753FF}"/>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757F1C0-D087-439E-9088-E52904D3B8F3}" type="slidenum">
              <a:rPr lang="en-US" altLang="zh-CN" smtClean="0">
                <a:latin typeface="Tahoma" panose="020B0604030504040204" pitchFamily="34" charset="0"/>
              </a:rPr>
              <a:pPr>
                <a:spcBef>
                  <a:spcPct val="0"/>
                </a:spcBef>
              </a:pPr>
              <a:t>91</a:t>
            </a:fld>
            <a:endParaRPr lang="en-US" altLang="zh-CN">
              <a:latin typeface="Tahoma" panose="020B0604030504040204" pitchFamily="34" charset="0"/>
            </a:endParaRPr>
          </a:p>
        </p:txBody>
      </p:sp>
      <p:sp>
        <p:nvSpPr>
          <p:cNvPr id="65539" name="Rectangle 2">
            <a:extLst>
              <a:ext uri="{FF2B5EF4-FFF2-40B4-BE49-F238E27FC236}">
                <a16:creationId xmlns:a16="http://schemas.microsoft.com/office/drawing/2014/main" id="{95129F52-94DB-40FF-A5D2-06F1CC01BE6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28392AC0-4999-4088-A346-2EDFC50F6FB8}"/>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93E5C4A6-2819-4F9B-B81F-D173BD13BEE3}"/>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A4D7C9F-E956-4251-9EC0-97301B606D28}" type="slidenum">
              <a:rPr lang="en-US" altLang="zh-CN" smtClean="0">
                <a:latin typeface="Tahoma" panose="020B0604030504040204" pitchFamily="34" charset="0"/>
              </a:rPr>
              <a:pPr>
                <a:spcBef>
                  <a:spcPct val="0"/>
                </a:spcBef>
              </a:pPr>
              <a:t>92</a:t>
            </a:fld>
            <a:endParaRPr lang="en-US" altLang="zh-CN">
              <a:latin typeface="Tahoma" panose="020B0604030504040204" pitchFamily="34" charset="0"/>
            </a:endParaRPr>
          </a:p>
        </p:txBody>
      </p:sp>
      <p:sp>
        <p:nvSpPr>
          <p:cNvPr id="69635" name="Rectangle 2">
            <a:extLst>
              <a:ext uri="{FF2B5EF4-FFF2-40B4-BE49-F238E27FC236}">
                <a16:creationId xmlns:a16="http://schemas.microsoft.com/office/drawing/2014/main" id="{76B183AE-7356-4A3E-9E83-BFB0A91E5832}"/>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8A3B251A-CD00-4DD9-9368-B6DBFBF03C6B}"/>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92B9684D-430C-4F0E-85C7-8CB3465E3B5D}"/>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142FD45-E316-4FD5-BA2E-70C8C4DC132D}" type="slidenum">
              <a:rPr lang="en-US" altLang="zh-CN" smtClean="0">
                <a:latin typeface="Tahoma" panose="020B0604030504040204" pitchFamily="34" charset="0"/>
              </a:rPr>
              <a:pPr>
                <a:spcBef>
                  <a:spcPct val="0"/>
                </a:spcBef>
              </a:pPr>
              <a:t>99</a:t>
            </a:fld>
            <a:endParaRPr lang="en-US" altLang="zh-CN">
              <a:latin typeface="Tahoma" panose="020B0604030504040204" pitchFamily="34" charset="0"/>
            </a:endParaRPr>
          </a:p>
        </p:txBody>
      </p:sp>
      <p:sp>
        <p:nvSpPr>
          <p:cNvPr id="54275" name="Rectangle 2">
            <a:extLst>
              <a:ext uri="{FF2B5EF4-FFF2-40B4-BE49-F238E27FC236}">
                <a16:creationId xmlns:a16="http://schemas.microsoft.com/office/drawing/2014/main" id="{5C064665-82EB-486B-934C-60517B7D3D1A}"/>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978B172A-1BBE-4AC4-B410-3003C8BFA66D}"/>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82AB2CCE-62BC-4763-981C-3F223D1139E2}"/>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3E13202-146E-405A-BC30-F1254871E51E}" type="slidenum">
              <a:rPr lang="en-US" altLang="zh-CN" smtClean="0">
                <a:latin typeface="Tahoma" panose="020B0604030504040204" pitchFamily="34" charset="0"/>
              </a:rPr>
              <a:pPr>
                <a:spcBef>
                  <a:spcPct val="0"/>
                </a:spcBef>
              </a:pPr>
              <a:t>101</a:t>
            </a:fld>
            <a:endParaRPr lang="en-US" altLang="zh-CN">
              <a:latin typeface="Tahoma" panose="020B0604030504040204" pitchFamily="34" charset="0"/>
            </a:endParaRPr>
          </a:p>
        </p:txBody>
      </p:sp>
      <p:sp>
        <p:nvSpPr>
          <p:cNvPr id="57347" name="Rectangle 2">
            <a:extLst>
              <a:ext uri="{FF2B5EF4-FFF2-40B4-BE49-F238E27FC236}">
                <a16:creationId xmlns:a16="http://schemas.microsoft.com/office/drawing/2014/main" id="{9E20434D-E4C3-4BB6-853C-6D63705D9490}"/>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3B78549F-A0FC-4D0E-BE1C-0D256B487A79}"/>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BB6294B8-3875-4EAB-ADDF-807ED4CE5E0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A14F39F-C3A2-4797-8091-5A557793E7F2}" type="slidenum">
              <a:rPr lang="en-US" altLang="zh-CN" smtClean="0">
                <a:latin typeface="Tahoma" panose="020B0604030504040204" pitchFamily="34" charset="0"/>
              </a:rPr>
              <a:pPr>
                <a:spcBef>
                  <a:spcPct val="0"/>
                </a:spcBef>
              </a:pPr>
              <a:t>102</a:t>
            </a:fld>
            <a:endParaRPr lang="en-US" altLang="zh-CN">
              <a:latin typeface="Tahoma" panose="020B0604030504040204" pitchFamily="34" charset="0"/>
            </a:endParaRPr>
          </a:p>
        </p:txBody>
      </p:sp>
      <p:sp>
        <p:nvSpPr>
          <p:cNvPr id="59395" name="Rectangle 2">
            <a:extLst>
              <a:ext uri="{FF2B5EF4-FFF2-40B4-BE49-F238E27FC236}">
                <a16:creationId xmlns:a16="http://schemas.microsoft.com/office/drawing/2014/main" id="{661C99EF-6C13-42CB-ADCD-026E2D8A1BDF}"/>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13B2B26F-B62B-4D3D-9E77-B203AB1620B8}"/>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15993681-8573-4565-9965-BEC081D4AEF2}"/>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635774D-7346-4363-AEBD-A2E7650F4E0F}" type="slidenum">
              <a:rPr lang="en-US" altLang="zh-CN" smtClean="0">
                <a:latin typeface="Tahoma" panose="020B0604030504040204" pitchFamily="34" charset="0"/>
              </a:rPr>
              <a:pPr>
                <a:spcBef>
                  <a:spcPct val="0"/>
                </a:spcBef>
              </a:pPr>
              <a:t>103</a:t>
            </a:fld>
            <a:endParaRPr lang="en-US" altLang="zh-CN">
              <a:latin typeface="Tahoma" panose="020B0604030504040204" pitchFamily="34" charset="0"/>
            </a:endParaRPr>
          </a:p>
        </p:txBody>
      </p:sp>
      <p:sp>
        <p:nvSpPr>
          <p:cNvPr id="61443" name="Rectangle 2">
            <a:extLst>
              <a:ext uri="{FF2B5EF4-FFF2-40B4-BE49-F238E27FC236}">
                <a16:creationId xmlns:a16="http://schemas.microsoft.com/office/drawing/2014/main" id="{BEDE04B2-18F6-4FB2-9899-1F666BC70670}"/>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F2F224CC-BC95-400B-B7E0-DBC435E04B4E}"/>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2EDC4812-C952-4A9E-9A82-9437D05AA49D}"/>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6488959-614D-41DB-AAEE-C03FE0ECEB3F}" type="slidenum">
              <a:rPr lang="en-US" altLang="zh-CN" smtClean="0">
                <a:latin typeface="Tahoma" panose="020B0604030504040204" pitchFamily="34" charset="0"/>
              </a:rPr>
              <a:pPr>
                <a:spcBef>
                  <a:spcPct val="0"/>
                </a:spcBef>
              </a:pPr>
              <a:t>104</a:t>
            </a:fld>
            <a:endParaRPr lang="en-US" altLang="zh-CN">
              <a:latin typeface="Tahoma" panose="020B0604030504040204" pitchFamily="34" charset="0"/>
            </a:endParaRPr>
          </a:p>
        </p:txBody>
      </p:sp>
      <p:sp>
        <p:nvSpPr>
          <p:cNvPr id="65539" name="Rectangle 2">
            <a:extLst>
              <a:ext uri="{FF2B5EF4-FFF2-40B4-BE49-F238E27FC236}">
                <a16:creationId xmlns:a16="http://schemas.microsoft.com/office/drawing/2014/main" id="{CF4D3B35-BA69-40F9-B3BF-98F5E3370A7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F1CF77BB-0674-4019-8A51-360903B190E6}"/>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BE3D0BAC-FA3A-4626-A19D-AF24CE710D0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A6B372-B801-42C0-80EE-DAB4DCC47621}" type="slidenum">
              <a:rPr lang="en-US" altLang="zh-CN" smtClean="0">
                <a:latin typeface="Tahoma" panose="020B0604030504040204" pitchFamily="34" charset="0"/>
              </a:rPr>
              <a:pPr>
                <a:spcBef>
                  <a:spcPct val="0"/>
                </a:spcBef>
              </a:pPr>
              <a:t>105</a:t>
            </a:fld>
            <a:endParaRPr lang="en-US" altLang="zh-CN">
              <a:latin typeface="Tahoma" panose="020B0604030504040204" pitchFamily="34" charset="0"/>
            </a:endParaRPr>
          </a:p>
        </p:txBody>
      </p:sp>
      <p:sp>
        <p:nvSpPr>
          <p:cNvPr id="67587" name="Rectangle 2">
            <a:extLst>
              <a:ext uri="{FF2B5EF4-FFF2-40B4-BE49-F238E27FC236}">
                <a16:creationId xmlns:a16="http://schemas.microsoft.com/office/drawing/2014/main" id="{D87937A4-9AC2-4E4D-ABEE-7A5DB9822CA9}"/>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BB501772-DEA6-4978-842D-7475427DA682}"/>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9C6FE06D-403E-4F95-9E34-CEFF770D805E}"/>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86CB85B-8EC8-4253-8531-034EB874EC25}" type="slidenum">
              <a:rPr lang="en-US" altLang="zh-CN" smtClean="0">
                <a:latin typeface="Tahoma" panose="020B0604030504040204" pitchFamily="34" charset="0"/>
              </a:rPr>
              <a:pPr>
                <a:spcBef>
                  <a:spcPct val="0"/>
                </a:spcBef>
              </a:pPr>
              <a:t>106</a:t>
            </a:fld>
            <a:endParaRPr lang="en-US" altLang="zh-CN">
              <a:latin typeface="Tahoma" panose="020B0604030504040204" pitchFamily="34" charset="0"/>
            </a:endParaRPr>
          </a:p>
        </p:txBody>
      </p:sp>
      <p:sp>
        <p:nvSpPr>
          <p:cNvPr id="69635" name="Rectangle 2">
            <a:extLst>
              <a:ext uri="{FF2B5EF4-FFF2-40B4-BE49-F238E27FC236}">
                <a16:creationId xmlns:a16="http://schemas.microsoft.com/office/drawing/2014/main" id="{4E587C2F-4416-4983-B055-A906098765C2}"/>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11C0262D-45DA-4C81-828E-F1353B9C5C6B}"/>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73446AEC-4244-45DD-AD85-F7C82B5F6DB3}"/>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2880466-3EF0-4794-98F9-A5F0882A9C3E}" type="slidenum">
              <a:rPr lang="en-US" altLang="zh-CN" smtClean="0">
                <a:latin typeface="Tahoma" panose="020B0604030504040204" pitchFamily="34" charset="0"/>
              </a:rPr>
              <a:pPr>
                <a:spcBef>
                  <a:spcPct val="0"/>
                </a:spcBef>
              </a:pPr>
              <a:t>116</a:t>
            </a:fld>
            <a:endParaRPr lang="en-US" altLang="zh-CN">
              <a:latin typeface="Tahoma" panose="020B0604030504040204" pitchFamily="34" charset="0"/>
            </a:endParaRPr>
          </a:p>
        </p:txBody>
      </p:sp>
      <p:sp>
        <p:nvSpPr>
          <p:cNvPr id="80899" name="Rectangle 2">
            <a:extLst>
              <a:ext uri="{FF2B5EF4-FFF2-40B4-BE49-F238E27FC236}">
                <a16:creationId xmlns:a16="http://schemas.microsoft.com/office/drawing/2014/main" id="{6E1C7D62-4234-473F-B98C-36B8DA8984E6}"/>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308A9C17-771A-41A1-8299-839BB48FD30E}"/>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15085C43-F0FC-4180-9CFD-A7F272627CD0}"/>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2644D54-C7CC-4199-A7C0-779BD40D4197}" type="slidenum">
              <a:rPr lang="en-US" altLang="zh-CN" smtClean="0">
                <a:latin typeface="Tahoma" panose="020B0604030504040204" pitchFamily="34" charset="0"/>
              </a:rPr>
              <a:pPr>
                <a:spcBef>
                  <a:spcPct val="0"/>
                </a:spcBef>
              </a:pPr>
              <a:t>10</a:t>
            </a:fld>
            <a:endParaRPr lang="en-US" altLang="zh-CN">
              <a:latin typeface="Tahoma" panose="020B0604030504040204" pitchFamily="34" charset="0"/>
            </a:endParaRPr>
          </a:p>
        </p:txBody>
      </p:sp>
      <p:sp>
        <p:nvSpPr>
          <p:cNvPr id="17411" name="Rectangle 2">
            <a:extLst>
              <a:ext uri="{FF2B5EF4-FFF2-40B4-BE49-F238E27FC236}">
                <a16:creationId xmlns:a16="http://schemas.microsoft.com/office/drawing/2014/main" id="{649CC58E-76EC-4F4B-B89A-CADFBD3EC43E}"/>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8041A134-C5C0-40DB-A4E0-0EDABEAE316E}"/>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780E551-59B4-41F2-AECA-17F5CA5910FE}"/>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6E02FFC-43A0-485B-9E1F-02FDB2EF6D34}" type="slidenum">
              <a:rPr lang="en-US" altLang="zh-CN" smtClean="0">
                <a:latin typeface="Tahoma" panose="020B0604030504040204" pitchFamily="34" charset="0"/>
              </a:rPr>
              <a:pPr>
                <a:spcBef>
                  <a:spcPct val="0"/>
                </a:spcBef>
              </a:pPr>
              <a:t>117</a:t>
            </a:fld>
            <a:endParaRPr lang="en-US" altLang="zh-CN">
              <a:latin typeface="Tahoma" panose="020B0604030504040204" pitchFamily="34" charset="0"/>
            </a:endParaRPr>
          </a:p>
        </p:txBody>
      </p:sp>
      <p:sp>
        <p:nvSpPr>
          <p:cNvPr id="82947" name="Rectangle 2">
            <a:extLst>
              <a:ext uri="{FF2B5EF4-FFF2-40B4-BE49-F238E27FC236}">
                <a16:creationId xmlns:a16="http://schemas.microsoft.com/office/drawing/2014/main" id="{F4EB375C-6065-4168-A8E9-C4A800FA5E98}"/>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9D11328A-D6E8-43B3-80CE-7F995DE8D1F6}"/>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0042974-8557-4E2B-B28C-D3D3E86F461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F06F4F6-5FE5-434E-B65E-BEE47C32D977}" type="slidenum">
              <a:rPr lang="en-US" altLang="zh-CN" smtClean="0">
                <a:latin typeface="Tahoma" panose="020B0604030504040204" pitchFamily="34" charset="0"/>
              </a:rPr>
              <a:pPr>
                <a:spcBef>
                  <a:spcPct val="0"/>
                </a:spcBef>
              </a:pPr>
              <a:t>118</a:t>
            </a:fld>
            <a:endParaRPr lang="en-US" altLang="zh-CN">
              <a:latin typeface="Tahoma" panose="020B0604030504040204" pitchFamily="34" charset="0"/>
            </a:endParaRPr>
          </a:p>
        </p:txBody>
      </p:sp>
      <p:sp>
        <p:nvSpPr>
          <p:cNvPr id="84995" name="Rectangle 2">
            <a:extLst>
              <a:ext uri="{FF2B5EF4-FFF2-40B4-BE49-F238E27FC236}">
                <a16:creationId xmlns:a16="http://schemas.microsoft.com/office/drawing/2014/main" id="{87F4DA5A-B088-4EAF-B04C-AE41B0C7ECF7}"/>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F448C633-2457-41E6-8597-EC0D039FFD73}"/>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F2C2C82-B448-4523-8DAF-D45B2F86E8AC}"/>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6BB9FC4-49E3-48E5-8330-A162D2752E0A}" type="slidenum">
              <a:rPr lang="en-US" altLang="zh-CN" smtClean="0">
                <a:latin typeface="Tahoma" panose="020B0604030504040204" pitchFamily="34" charset="0"/>
              </a:rPr>
              <a:pPr>
                <a:spcBef>
                  <a:spcPct val="0"/>
                </a:spcBef>
              </a:pPr>
              <a:t>119</a:t>
            </a:fld>
            <a:endParaRPr lang="en-US" altLang="zh-CN">
              <a:latin typeface="Tahoma" panose="020B0604030504040204" pitchFamily="34" charset="0"/>
            </a:endParaRPr>
          </a:p>
        </p:txBody>
      </p:sp>
      <p:sp>
        <p:nvSpPr>
          <p:cNvPr id="87043" name="Rectangle 2">
            <a:extLst>
              <a:ext uri="{FF2B5EF4-FFF2-40B4-BE49-F238E27FC236}">
                <a16:creationId xmlns:a16="http://schemas.microsoft.com/office/drawing/2014/main" id="{8D1B0995-ABDF-47C7-8C82-78F51C43A9FB}"/>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FB45C814-F33C-4719-8EBD-4378756C6D78}"/>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1D8A6740-E096-4DAA-9B35-BE1C5529959E}"/>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82381C1-9DAD-48F8-808A-8F90C6ED476C}" type="slidenum">
              <a:rPr lang="en-US" altLang="zh-CN" smtClean="0">
                <a:latin typeface="Tahoma" panose="020B0604030504040204" pitchFamily="34" charset="0"/>
              </a:rPr>
              <a:pPr>
                <a:spcBef>
                  <a:spcPct val="0"/>
                </a:spcBef>
              </a:pPr>
              <a:t>121</a:t>
            </a:fld>
            <a:endParaRPr lang="en-US" altLang="zh-CN">
              <a:latin typeface="Tahoma" panose="020B0604030504040204" pitchFamily="34" charset="0"/>
            </a:endParaRPr>
          </a:p>
        </p:txBody>
      </p:sp>
      <p:sp>
        <p:nvSpPr>
          <p:cNvPr id="89091" name="Rectangle 2">
            <a:extLst>
              <a:ext uri="{FF2B5EF4-FFF2-40B4-BE49-F238E27FC236}">
                <a16:creationId xmlns:a16="http://schemas.microsoft.com/office/drawing/2014/main" id="{D946AA3E-B005-4971-8F83-C5807817346C}"/>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E95DA02E-B105-4C9C-856F-58FDD86B4400}"/>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D5058661-B043-43F1-9EEE-404A1D981BF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FE44794-C3CC-4DBE-92A8-1CE55CAAC92A}" type="slidenum">
              <a:rPr lang="en-US" altLang="zh-CN" smtClean="0">
                <a:latin typeface="Tahoma" panose="020B0604030504040204" pitchFamily="34" charset="0"/>
              </a:rPr>
              <a:pPr>
                <a:spcBef>
                  <a:spcPct val="0"/>
                </a:spcBef>
              </a:pPr>
              <a:t>122</a:t>
            </a:fld>
            <a:endParaRPr lang="en-US" altLang="zh-CN">
              <a:latin typeface="Tahoma" panose="020B0604030504040204" pitchFamily="34" charset="0"/>
            </a:endParaRPr>
          </a:p>
        </p:txBody>
      </p:sp>
      <p:sp>
        <p:nvSpPr>
          <p:cNvPr id="91139" name="Rectangle 2">
            <a:extLst>
              <a:ext uri="{FF2B5EF4-FFF2-40B4-BE49-F238E27FC236}">
                <a16:creationId xmlns:a16="http://schemas.microsoft.com/office/drawing/2014/main" id="{A3F9A8C0-D077-4B66-AA4B-C8D98740031D}"/>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220141B4-B01E-4F96-B6C0-E38F6C6C739D}"/>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B9C2E324-58FC-44A9-880E-240A0821D21F}"/>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FE14C50-F0A2-48E9-A28E-BA62F8F9AE05}" type="slidenum">
              <a:rPr lang="en-US" altLang="zh-CN" smtClean="0">
                <a:latin typeface="Tahoma" panose="020B0604030504040204" pitchFamily="34" charset="0"/>
              </a:rPr>
              <a:pPr>
                <a:spcBef>
                  <a:spcPct val="0"/>
                </a:spcBef>
              </a:pPr>
              <a:t>123</a:t>
            </a:fld>
            <a:endParaRPr lang="en-US" altLang="zh-CN">
              <a:latin typeface="Tahoma" panose="020B0604030504040204" pitchFamily="34" charset="0"/>
            </a:endParaRPr>
          </a:p>
        </p:txBody>
      </p:sp>
      <p:sp>
        <p:nvSpPr>
          <p:cNvPr id="93187" name="Rectangle 2">
            <a:extLst>
              <a:ext uri="{FF2B5EF4-FFF2-40B4-BE49-F238E27FC236}">
                <a16:creationId xmlns:a16="http://schemas.microsoft.com/office/drawing/2014/main" id="{5D3C732F-0C36-4076-854B-F011C2D0CD4A}"/>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C0EC9CD1-7813-4766-B4FD-A2ABD66819BE}"/>
              </a:ext>
            </a:extLst>
          </p:cNvPr>
          <p:cNvSpPr>
            <a:spLocks noGrp="1" noChangeArrowheads="1"/>
          </p:cNvSpPr>
          <p:nvPr>
            <p:ph type="body" idx="1"/>
          </p:nvPr>
        </p:nvSpPr>
        <p:spPr>
          <a:xfrm>
            <a:off x="685800" y="4343400"/>
            <a:ext cx="5486400" cy="4114800"/>
          </a:xfrm>
          <a:noFill/>
        </p:spPr>
        <p:txBody>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76E7F1EC-9DF3-4C2F-8291-7F59BA916575}"/>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0C4FD33-EF97-4C54-97C3-32AAE7E3E46F}" type="slidenum">
              <a:rPr lang="en-US" altLang="zh-CN" smtClean="0">
                <a:latin typeface="Tahoma" panose="020B0604030504040204" pitchFamily="34" charset="0"/>
              </a:rPr>
              <a:pPr>
                <a:spcBef>
                  <a:spcPct val="0"/>
                </a:spcBef>
              </a:pPr>
              <a:t>13</a:t>
            </a:fld>
            <a:endParaRPr lang="en-US" altLang="zh-CN">
              <a:latin typeface="Tahoma" panose="020B0604030504040204" pitchFamily="34" charset="0"/>
            </a:endParaRPr>
          </a:p>
        </p:txBody>
      </p:sp>
      <p:sp>
        <p:nvSpPr>
          <p:cNvPr id="21507" name="Rectangle 2">
            <a:extLst>
              <a:ext uri="{FF2B5EF4-FFF2-40B4-BE49-F238E27FC236}">
                <a16:creationId xmlns:a16="http://schemas.microsoft.com/office/drawing/2014/main" id="{8A295E4D-5030-48DE-A890-A106CF39F92C}"/>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D5AC93C1-5480-42D5-AD6C-E53915C74FE8}"/>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932C49F3-D1E4-48BA-A35D-3BB15F0D7C9C}"/>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41D4FE1-0F98-4600-B760-9FA7D88067F0}" type="slidenum">
              <a:rPr lang="en-US" altLang="zh-CN" smtClean="0">
                <a:latin typeface="Tahoma" panose="020B0604030504040204" pitchFamily="34" charset="0"/>
              </a:rPr>
              <a:pPr>
                <a:spcBef>
                  <a:spcPct val="0"/>
                </a:spcBef>
              </a:pPr>
              <a:t>14</a:t>
            </a:fld>
            <a:endParaRPr lang="en-US" altLang="zh-CN">
              <a:latin typeface="Tahoma" panose="020B0604030504040204" pitchFamily="34" charset="0"/>
            </a:endParaRPr>
          </a:p>
        </p:txBody>
      </p:sp>
      <p:sp>
        <p:nvSpPr>
          <p:cNvPr id="23555" name="Rectangle 2">
            <a:extLst>
              <a:ext uri="{FF2B5EF4-FFF2-40B4-BE49-F238E27FC236}">
                <a16:creationId xmlns:a16="http://schemas.microsoft.com/office/drawing/2014/main" id="{2B62502D-D081-4435-A12C-2B34B8F83302}"/>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53977928-FFB4-4F87-8456-D09A1ED07EC2}"/>
              </a:ext>
            </a:extLst>
          </p:cNvPr>
          <p:cNvSpPr>
            <a:spLocks noGrp="1" noChangeArrowheads="1"/>
          </p:cNvSpPr>
          <p:nvPr>
            <p:ph type="body" idx="1"/>
          </p:nvPr>
        </p:nvSpPr>
        <p:spPr>
          <a:noFill/>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CF31C-93E5-4CB0-B4B3-CEE3C2ECEAB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BE449B9-37F3-4236-808E-A369A69199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7" name="矩形 6">
            <a:extLst>
              <a:ext uri="{FF2B5EF4-FFF2-40B4-BE49-F238E27FC236}">
                <a16:creationId xmlns:a16="http://schemas.microsoft.com/office/drawing/2014/main" id="{BB321AAA-79B3-4547-BB7E-0EB8A74C7CD7}"/>
              </a:ext>
            </a:extLst>
          </p:cNvPr>
          <p:cNvSpPr/>
          <p:nvPr/>
        </p:nvSpPr>
        <p:spPr>
          <a:xfrm>
            <a:off x="4447151" y="6488668"/>
            <a:ext cx="3297698" cy="369332"/>
          </a:xfrm>
          <a:prstGeom prst="rect">
            <a:avLst/>
          </a:prstGeom>
          <a:noFill/>
          <a:effectLst>
            <a:softEdge rad="0"/>
          </a:effectLst>
        </p:spPr>
        <p:txBody>
          <a:bodyPr wrap="none" lIns="91440" tIns="45720" rIns="91440" bIns="45720">
            <a:spAutoFit/>
            <a:scene3d>
              <a:camera prst="perspectiveFront"/>
              <a:lightRig rig="soft" dir="t">
                <a:rot lat="0" lon="0" rev="15600000"/>
              </a:lightRig>
            </a:scene3d>
            <a:sp3d extrusionH="57150" prstMaterial="softEdge">
              <a:bevelT w="25400" h="38100"/>
            </a:sp3d>
          </a:bodyPr>
          <a:lstStyle/>
          <a:p>
            <a:pPr algn="ctr"/>
            <a:r>
              <a:rPr lang="zh-CN" altLang="en-US" sz="1800" b="0" cap="none" spc="0" dirty="0">
                <a:ln w="0"/>
                <a:solidFill>
                  <a:schemeClr val="tx1">
                    <a:alpha val="50000"/>
                  </a:schemeClr>
                </a:solidFill>
                <a:effectLst>
                  <a:outerShdw blurRad="38100" dist="19050" dir="2700000" algn="tl" rotWithShape="0">
                    <a:schemeClr val="dk1">
                      <a:alpha val="40000"/>
                    </a:schemeClr>
                  </a:outerShdw>
                </a:effectLst>
                <a:latin typeface="华文行楷" panose="02010800040101010101" pitchFamily="2" charset="-122"/>
                <a:ea typeface="华文行楷" panose="02010800040101010101" pitchFamily="2" charset="-122"/>
              </a:rPr>
              <a:t>南开大学物理科学学院  李玉栋</a:t>
            </a:r>
          </a:p>
        </p:txBody>
      </p:sp>
      <p:sp>
        <p:nvSpPr>
          <p:cNvPr id="8" name="灯片编号占位符 5">
            <a:extLst>
              <a:ext uri="{FF2B5EF4-FFF2-40B4-BE49-F238E27FC236}">
                <a16:creationId xmlns:a16="http://schemas.microsoft.com/office/drawing/2014/main" id="{E6133A7D-2652-4E11-A953-92AAACF1234C}"/>
              </a:ext>
            </a:extLst>
          </p:cNvPr>
          <p:cNvSpPr>
            <a:spLocks noGrp="1"/>
          </p:cNvSpPr>
          <p:nvPr>
            <p:ph type="sldNum" sz="quarter" idx="12"/>
          </p:nvPr>
        </p:nvSpPr>
        <p:spPr>
          <a:xfrm>
            <a:off x="9448800" y="6492875"/>
            <a:ext cx="2743200" cy="365125"/>
          </a:xfrm>
          <a:prstGeom prst="rect">
            <a:avLst/>
          </a:prstGeom>
        </p:spPr>
        <p:txBody>
          <a:bodyPr/>
          <a:lstStyle>
            <a:lvl1pPr algn="r">
              <a:defRPr/>
            </a:lvl1pPr>
          </a:lstStyle>
          <a:p>
            <a:fld id="{89E84724-87FB-44E2-81F4-BC8FAFBE8676}" type="slidenum">
              <a:rPr lang="zh-CN" altLang="en-US" smtClean="0"/>
              <a:t>‹#›</a:t>
            </a:fld>
            <a:endParaRPr lang="zh-CN" altLang="en-US"/>
          </a:p>
        </p:txBody>
      </p:sp>
    </p:spTree>
    <p:extLst>
      <p:ext uri="{BB962C8B-B14F-4D97-AF65-F5344CB8AC3E}">
        <p14:creationId xmlns:p14="http://schemas.microsoft.com/office/powerpoint/2010/main" val="788396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E79670-25C4-4F71-928C-FA3CC329DE6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F6F7BC-DDB7-4223-B76F-43F943339C4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5">
            <a:extLst>
              <a:ext uri="{FF2B5EF4-FFF2-40B4-BE49-F238E27FC236}">
                <a16:creationId xmlns:a16="http://schemas.microsoft.com/office/drawing/2014/main" id="{3A128067-6B64-4178-B8EA-E1E6F6E78DE7}"/>
              </a:ext>
            </a:extLst>
          </p:cNvPr>
          <p:cNvSpPr>
            <a:spLocks noGrp="1"/>
          </p:cNvSpPr>
          <p:nvPr>
            <p:ph type="sldNum" sz="quarter" idx="12"/>
          </p:nvPr>
        </p:nvSpPr>
        <p:spPr>
          <a:xfrm>
            <a:off x="9448800" y="6492875"/>
            <a:ext cx="2743200" cy="365125"/>
          </a:xfrm>
          <a:prstGeom prst="rect">
            <a:avLst/>
          </a:prstGeom>
        </p:spPr>
        <p:txBody>
          <a:bodyPr/>
          <a:lstStyle>
            <a:lvl1pPr algn="r">
              <a:defRPr/>
            </a:lvl1pPr>
          </a:lstStyle>
          <a:p>
            <a:fld id="{89E84724-87FB-44E2-81F4-BC8FAFBE8676}" type="slidenum">
              <a:rPr lang="zh-CN" altLang="en-US" smtClean="0"/>
              <a:t>‹#›</a:t>
            </a:fld>
            <a:endParaRPr lang="zh-CN" altLang="en-US"/>
          </a:p>
        </p:txBody>
      </p:sp>
    </p:spTree>
    <p:extLst>
      <p:ext uri="{BB962C8B-B14F-4D97-AF65-F5344CB8AC3E}">
        <p14:creationId xmlns:p14="http://schemas.microsoft.com/office/powerpoint/2010/main" val="992277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E4757B27-D89C-4121-ABF0-068B27292F17}"/>
              </a:ext>
            </a:extLst>
          </p:cNvPr>
          <p:cNvSpPr txBox="1">
            <a:spLocks/>
          </p:cNvSpPr>
          <p:nvPr userDrawn="1"/>
        </p:nvSpPr>
        <p:spPr>
          <a:xfrm>
            <a:off x="9448800" y="6492875"/>
            <a:ext cx="27432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E84724-87FB-44E2-81F4-BC8FAFBE8676}" type="slidenum">
              <a:rPr lang="zh-CN" altLang="en-US" smtClean="0"/>
              <a:pPr/>
              <a:t>‹#›</a:t>
            </a:fld>
            <a:endParaRPr lang="zh-CN" altLang="en-US"/>
          </a:p>
        </p:txBody>
      </p:sp>
    </p:spTree>
    <p:extLst>
      <p:ext uri="{BB962C8B-B14F-4D97-AF65-F5344CB8AC3E}">
        <p14:creationId xmlns:p14="http://schemas.microsoft.com/office/powerpoint/2010/main" val="1343385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文本与两项内容">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609600" y="1600201"/>
            <a:ext cx="53848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1"/>
            <a:ext cx="5384800" cy="2189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41763"/>
            <a:ext cx="5384800" cy="21891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灯片编号占位符 5">
            <a:extLst>
              <a:ext uri="{FF2B5EF4-FFF2-40B4-BE49-F238E27FC236}">
                <a16:creationId xmlns:a16="http://schemas.microsoft.com/office/drawing/2014/main" id="{9561F5B7-E032-48C0-94FA-3107B96BE462}"/>
              </a:ext>
            </a:extLst>
          </p:cNvPr>
          <p:cNvSpPr txBox="1">
            <a:spLocks/>
          </p:cNvSpPr>
          <p:nvPr userDrawn="1"/>
        </p:nvSpPr>
        <p:spPr>
          <a:xfrm>
            <a:off x="9448800" y="6492875"/>
            <a:ext cx="27432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27A19A-6494-4EE7-93E4-A64D2614CF05}" type="slidenum">
              <a:rPr lang="zh-CN" altLang="en-US" smtClean="0"/>
              <a:pPr/>
              <a:t>‹#›</a:t>
            </a:fld>
            <a:endParaRPr lang="zh-CN" altLang="en-US"/>
          </a:p>
        </p:txBody>
      </p:sp>
    </p:spTree>
    <p:extLst>
      <p:ext uri="{BB962C8B-B14F-4D97-AF65-F5344CB8AC3E}">
        <p14:creationId xmlns:p14="http://schemas.microsoft.com/office/powerpoint/2010/main" val="3575148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55E47937-D855-4FB1-AA64-B19317BA1D06}"/>
              </a:ext>
            </a:extLst>
          </p:cNvPr>
          <p:cNvSpPr txBox="1">
            <a:spLocks/>
          </p:cNvSpPr>
          <p:nvPr userDrawn="1"/>
        </p:nvSpPr>
        <p:spPr>
          <a:xfrm>
            <a:off x="9448800" y="6492875"/>
            <a:ext cx="27432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27A19A-6494-4EE7-93E4-A64D2614CF05}" type="slidenum">
              <a:rPr lang="zh-CN" altLang="en-US" smtClean="0"/>
              <a:pPr/>
              <a:t>‹#›</a:t>
            </a:fld>
            <a:endParaRPr lang="zh-CN" altLang="en-US"/>
          </a:p>
        </p:txBody>
      </p:sp>
    </p:spTree>
    <p:extLst>
      <p:ext uri="{BB962C8B-B14F-4D97-AF65-F5344CB8AC3E}">
        <p14:creationId xmlns:p14="http://schemas.microsoft.com/office/powerpoint/2010/main" val="1295177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609600" y="1600201"/>
            <a:ext cx="53848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灯片编号占位符 5">
            <a:extLst>
              <a:ext uri="{FF2B5EF4-FFF2-40B4-BE49-F238E27FC236}">
                <a16:creationId xmlns:a16="http://schemas.microsoft.com/office/drawing/2014/main" id="{5342D238-6C41-4C5A-A3CA-F7E4E4185E55}"/>
              </a:ext>
            </a:extLst>
          </p:cNvPr>
          <p:cNvSpPr txBox="1">
            <a:spLocks/>
          </p:cNvSpPr>
          <p:nvPr userDrawn="1"/>
        </p:nvSpPr>
        <p:spPr>
          <a:xfrm>
            <a:off x="9448800" y="6492875"/>
            <a:ext cx="2743200" cy="365125"/>
          </a:xfrm>
          <a:prstGeom prst="rect">
            <a:avLst/>
          </a:prstGeom>
        </p:spPr>
        <p:txBody>
          <a:bodyPr/>
          <a:lstStyle>
            <a:defPPr>
              <a:defRPr lang="zh-CN"/>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27A19A-6494-4EE7-93E4-A64D2614CF05}" type="slidenum">
              <a:rPr lang="zh-CN" altLang="en-US" smtClean="0"/>
              <a:pPr/>
              <a:t>‹#›</a:t>
            </a:fld>
            <a:endParaRPr lang="zh-CN" altLang="en-US"/>
          </a:p>
        </p:txBody>
      </p:sp>
    </p:spTree>
    <p:extLst>
      <p:ext uri="{BB962C8B-B14F-4D97-AF65-F5344CB8AC3E}">
        <p14:creationId xmlns:p14="http://schemas.microsoft.com/office/powerpoint/2010/main" val="42397731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3D4908C-3968-4B7C-8E96-815DD6DCC2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D62282A-F94C-4C18-AC31-B581549B86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6">
            <a:extLst>
              <a:ext uri="{FF2B5EF4-FFF2-40B4-BE49-F238E27FC236}">
                <a16:creationId xmlns:a16="http://schemas.microsoft.com/office/drawing/2014/main" id="{F6B172BE-350D-4C83-A555-7DD245021DC1}"/>
              </a:ext>
            </a:extLst>
          </p:cNvPr>
          <p:cNvSpPr/>
          <p:nvPr/>
        </p:nvSpPr>
        <p:spPr>
          <a:xfrm>
            <a:off x="4447151" y="6488668"/>
            <a:ext cx="3297698" cy="369332"/>
          </a:xfrm>
          <a:prstGeom prst="rect">
            <a:avLst/>
          </a:prstGeom>
          <a:noFill/>
          <a:effectLst>
            <a:softEdge rad="0"/>
          </a:effectLst>
        </p:spPr>
        <p:txBody>
          <a:bodyPr wrap="none" lIns="91440" tIns="45720" rIns="91440" bIns="45720">
            <a:spAutoFit/>
            <a:scene3d>
              <a:camera prst="perspectiveFront"/>
              <a:lightRig rig="soft" dir="t">
                <a:rot lat="0" lon="0" rev="15600000"/>
              </a:lightRig>
            </a:scene3d>
            <a:sp3d extrusionH="57150" prstMaterial="softEdge">
              <a:bevelT w="25400" h="38100"/>
            </a:sp3d>
          </a:bodyPr>
          <a:lstStyle/>
          <a:p>
            <a:pPr algn="ctr"/>
            <a:r>
              <a:rPr lang="zh-CN" altLang="en-US" sz="1800" b="0" cap="none" spc="0" dirty="0">
                <a:ln w="0"/>
                <a:solidFill>
                  <a:schemeClr val="tx1">
                    <a:alpha val="50000"/>
                  </a:schemeClr>
                </a:solidFill>
                <a:effectLst>
                  <a:outerShdw blurRad="38100" dist="19050" dir="2700000" algn="tl" rotWithShape="0">
                    <a:schemeClr val="dk1">
                      <a:alpha val="40000"/>
                    </a:schemeClr>
                  </a:outerShdw>
                </a:effectLst>
                <a:latin typeface="华文行楷" panose="02010800040101010101" pitchFamily="2" charset="-122"/>
                <a:ea typeface="华文行楷" panose="02010800040101010101" pitchFamily="2" charset="-122"/>
              </a:rPr>
              <a:t>南开大学物理科学学院  李玉栋</a:t>
            </a:r>
          </a:p>
        </p:txBody>
      </p:sp>
    </p:spTree>
    <p:extLst>
      <p:ext uri="{BB962C8B-B14F-4D97-AF65-F5344CB8AC3E}">
        <p14:creationId xmlns:p14="http://schemas.microsoft.com/office/powerpoint/2010/main" val="8918354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8.jpeg"/><Relationship Id="rId1" Type="http://schemas.openxmlformats.org/officeDocument/2006/relationships/slideLayout" Target="../slideLayouts/slideLayout3.xml"/><Relationship Id="rId5" Type="http://schemas.openxmlformats.org/officeDocument/2006/relationships/image" Target="../media/image4.gif"/><Relationship Id="rId4" Type="http://schemas.openxmlformats.org/officeDocument/2006/relationships/image" Target="../media/image3.jpeg"/></Relationships>
</file>

<file path=ppt/slides/_rels/slide10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29.jpeg"/><Relationship Id="rId4" Type="http://schemas.openxmlformats.org/officeDocument/2006/relationships/image" Target="../media/image4.gif"/></Relationships>
</file>

<file path=ppt/slides/_rels/slide10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24.png"/><Relationship Id="rId1" Type="http://schemas.openxmlformats.org/officeDocument/2006/relationships/slideLayout" Target="../slideLayouts/slideLayout3.xml"/><Relationship Id="rId6" Type="http://schemas.openxmlformats.org/officeDocument/2006/relationships/image" Target="../media/image4.gif"/><Relationship Id="rId5" Type="http://schemas.openxmlformats.org/officeDocument/2006/relationships/image" Target="../media/image3.jpeg"/><Relationship Id="rId4" Type="http://schemas.openxmlformats.org/officeDocument/2006/relationships/image" Target="../media/image136.png"/></Relationships>
</file>

<file path=ppt/slides/_rels/slide10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0.png"/><Relationship Id="rId1" Type="http://schemas.openxmlformats.org/officeDocument/2006/relationships/slideLayout" Target="../slideLayouts/slideLayout3.xml"/><Relationship Id="rId5" Type="http://schemas.openxmlformats.org/officeDocument/2006/relationships/image" Target="../media/image4.gif"/><Relationship Id="rId4" Type="http://schemas.openxmlformats.org/officeDocument/2006/relationships/image" Target="../media/image3.jpeg"/></Relationships>
</file>

<file path=ppt/slides/_rels/slide109.xml.rels><?xml version="1.0" encoding="UTF-8" standalone="yes"?>
<Relationships xmlns="http://schemas.openxmlformats.org/package/2006/relationships"><Relationship Id="rId3" Type="http://schemas.openxmlformats.org/officeDocument/2006/relationships/image" Target="../media/image161.png"/><Relationship Id="rId1" Type="http://schemas.openxmlformats.org/officeDocument/2006/relationships/slideLayout" Target="../slideLayouts/slideLayout3.xml"/><Relationship Id="rId6" Type="http://schemas.openxmlformats.org/officeDocument/2006/relationships/image" Target="../media/image4.gif"/><Relationship Id="rId5" Type="http://schemas.openxmlformats.org/officeDocument/2006/relationships/image" Target="../media/image3.jpeg"/><Relationship Id="rId4" Type="http://schemas.openxmlformats.org/officeDocument/2006/relationships/image" Target="../media/image172.png"/></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137.wmf"/><Relationship Id="rId7" Type="http://schemas.openxmlformats.org/officeDocument/2006/relationships/image" Target="../media/image202.png"/><Relationship Id="rId2" Type="http://schemas.openxmlformats.org/officeDocument/2006/relationships/oleObject" Target="../embeddings/oleObject11.bin"/><Relationship Id="rId1" Type="http://schemas.openxmlformats.org/officeDocument/2006/relationships/slideLayout" Target="../slideLayouts/slideLayout3.xml"/><Relationship Id="rId6" Type="http://schemas.openxmlformats.org/officeDocument/2006/relationships/image" Target="../media/image192.png"/><Relationship Id="rId9" Type="http://schemas.openxmlformats.org/officeDocument/2006/relationships/image" Target="../media/image4.gif"/></Relationships>
</file>

<file path=ppt/slides/_rels/slide111.xml.rels><?xml version="1.0" encoding="UTF-8" standalone="yes"?>
<Relationships xmlns="http://schemas.openxmlformats.org/package/2006/relationships"><Relationship Id="rId3" Type="http://schemas.openxmlformats.org/officeDocument/2006/relationships/image" Target="../media/image182.png"/><Relationship Id="rId1" Type="http://schemas.openxmlformats.org/officeDocument/2006/relationships/slideLayout" Target="../slideLayouts/slideLayout3.xml"/><Relationship Id="rId5" Type="http://schemas.openxmlformats.org/officeDocument/2006/relationships/image" Target="../media/image212.png"/><Relationship Id="rId4" Type="http://schemas.openxmlformats.org/officeDocument/2006/relationships/image" Target="../media/image222.png"/></Relationships>
</file>

<file path=ppt/slides/_rels/slide112.xml.rels><?xml version="1.0" encoding="UTF-8" standalone="yes"?>
<Relationships xmlns="http://schemas.openxmlformats.org/package/2006/relationships"><Relationship Id="rId3" Type="http://schemas.openxmlformats.org/officeDocument/2006/relationships/image" Target="../media/image243.png"/><Relationship Id="rId1" Type="http://schemas.openxmlformats.org/officeDocument/2006/relationships/slideLayout" Target="../slideLayouts/slideLayout3.xml"/><Relationship Id="rId4" Type="http://schemas.openxmlformats.org/officeDocument/2006/relationships/image" Target="../media/image250.png"/></Relationships>
</file>

<file path=ppt/slides/_rels/slide113.xml.rels><?xml version="1.0" encoding="UTF-8" standalone="yes"?>
<Relationships xmlns="http://schemas.openxmlformats.org/package/2006/relationships"><Relationship Id="rId3" Type="http://schemas.openxmlformats.org/officeDocument/2006/relationships/image" Target="../media/image261.png"/><Relationship Id="rId1" Type="http://schemas.openxmlformats.org/officeDocument/2006/relationships/slideLayout" Target="../slideLayouts/slideLayout3.xml"/><Relationship Id="rId5" Type="http://schemas.openxmlformats.org/officeDocument/2006/relationships/image" Target="../media/image281.png"/><Relationship Id="rId4" Type="http://schemas.openxmlformats.org/officeDocument/2006/relationships/image" Target="../media/image271.png"/></Relationships>
</file>

<file path=ppt/slides/_rels/slide114.xml.rels><?xml version="1.0" encoding="UTF-8" standalone="yes"?>
<Relationships xmlns="http://schemas.openxmlformats.org/package/2006/relationships"><Relationship Id="rId3" Type="http://schemas.openxmlformats.org/officeDocument/2006/relationships/image" Target="../media/image291.png"/><Relationship Id="rId7" Type="http://schemas.openxmlformats.org/officeDocument/2006/relationships/image" Target="../media/image4.gif"/><Relationship Id="rId1" Type="http://schemas.openxmlformats.org/officeDocument/2006/relationships/slideLayout" Target="../slideLayouts/slideLayout3.xml"/><Relationship Id="rId6" Type="http://schemas.openxmlformats.org/officeDocument/2006/relationships/image" Target="../media/image3.jpeg"/><Relationship Id="rId5" Type="http://schemas.openxmlformats.org/officeDocument/2006/relationships/image" Target="../media/image301.png"/><Relationship Id="rId4" Type="http://schemas.openxmlformats.org/officeDocument/2006/relationships/image" Target="../media/image232.png"/></Relationships>
</file>

<file path=ppt/slides/_rels/slide11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1.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123.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147.emf"/><Relationship Id="rId3" Type="http://schemas.openxmlformats.org/officeDocument/2006/relationships/image" Target="../media/image142.emf"/><Relationship Id="rId7" Type="http://schemas.openxmlformats.org/officeDocument/2006/relationships/image" Target="../media/image144.emf"/><Relationship Id="rId12" Type="http://schemas.openxmlformats.org/officeDocument/2006/relationships/oleObject" Target="../embeddings/oleObject17.bin"/><Relationship Id="rId2" Type="http://schemas.openxmlformats.org/officeDocument/2006/relationships/oleObject" Target="../embeddings/oleObject12.bin"/><Relationship Id="rId1" Type="http://schemas.openxmlformats.org/officeDocument/2006/relationships/slideLayout" Target="../slideLayouts/slideLayout3.xml"/><Relationship Id="rId6" Type="http://schemas.openxmlformats.org/officeDocument/2006/relationships/oleObject" Target="../embeddings/oleObject14.bin"/><Relationship Id="rId11" Type="http://schemas.openxmlformats.org/officeDocument/2006/relationships/image" Target="../media/image146.emf"/><Relationship Id="rId5" Type="http://schemas.openxmlformats.org/officeDocument/2006/relationships/image" Target="../media/image143.emf"/><Relationship Id="rId15" Type="http://schemas.openxmlformats.org/officeDocument/2006/relationships/image" Target="../media/image4.gi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145.emf"/><Relationship Id="rId14" Type="http://schemas.openxmlformats.org/officeDocument/2006/relationships/image" Target="../media/image3.jpeg"/></Relationships>
</file>

<file path=ppt/slides/_rels/slide125.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530.png"/><Relationship Id="rId3" Type="http://schemas.openxmlformats.org/officeDocument/2006/relationships/image" Target="../media/image410.png"/><Relationship Id="rId7" Type="http://schemas.openxmlformats.org/officeDocument/2006/relationships/image" Target="../media/image470.png"/><Relationship Id="rId12" Type="http://schemas.openxmlformats.org/officeDocument/2006/relationships/image" Target="../media/image520.png"/><Relationship Id="rId1" Type="http://schemas.openxmlformats.org/officeDocument/2006/relationships/slideLayout" Target="../slideLayouts/slideLayout3.xml"/><Relationship Id="rId6" Type="http://schemas.openxmlformats.org/officeDocument/2006/relationships/image" Target="../media/image460.png"/><Relationship Id="rId11" Type="http://schemas.openxmlformats.org/officeDocument/2006/relationships/image" Target="../media/image510.png"/><Relationship Id="rId5" Type="http://schemas.openxmlformats.org/officeDocument/2006/relationships/image" Target="../media/image450.png"/><Relationship Id="rId10" Type="http://schemas.openxmlformats.org/officeDocument/2006/relationships/image" Target="../media/image500.png"/><Relationship Id="rId4" Type="http://schemas.openxmlformats.org/officeDocument/2006/relationships/image" Target="../media/image440.png"/><Relationship Id="rId9" Type="http://schemas.openxmlformats.org/officeDocument/2006/relationships/image" Target="../media/image490.png"/><Relationship Id="rId14" Type="http://schemas.openxmlformats.org/officeDocument/2006/relationships/image" Target="../media/image540.png"/></Relationships>
</file>

<file path=ppt/slides/_rels/slide126.xml.rels><?xml version="1.0" encoding="UTF-8" standalone="yes"?>
<Relationships xmlns="http://schemas.openxmlformats.org/package/2006/relationships"><Relationship Id="rId13" Type="http://schemas.openxmlformats.org/officeDocument/2006/relationships/image" Target="../media/image610.png"/><Relationship Id="rId18" Type="http://schemas.openxmlformats.org/officeDocument/2006/relationships/image" Target="../media/image660.png"/><Relationship Id="rId3" Type="http://schemas.openxmlformats.org/officeDocument/2006/relationships/image" Target="../media/image148.wmf"/><Relationship Id="rId7" Type="http://schemas.openxmlformats.org/officeDocument/2006/relationships/image" Target="../media/image150.wmf"/><Relationship Id="rId12" Type="http://schemas.openxmlformats.org/officeDocument/2006/relationships/image" Target="../media/image600.png"/><Relationship Id="rId17" Type="http://schemas.openxmlformats.org/officeDocument/2006/relationships/image" Target="../media/image650.png"/><Relationship Id="rId2" Type="http://schemas.openxmlformats.org/officeDocument/2006/relationships/oleObject" Target="../embeddings/oleObject18.bin"/><Relationship Id="rId16" Type="http://schemas.openxmlformats.org/officeDocument/2006/relationships/image" Target="../media/image640.png"/><Relationship Id="rId1" Type="http://schemas.openxmlformats.org/officeDocument/2006/relationships/slideLayout" Target="../slideLayouts/slideLayout3.xml"/><Relationship Id="rId6" Type="http://schemas.openxmlformats.org/officeDocument/2006/relationships/oleObject" Target="../embeddings/oleObject20.bin"/><Relationship Id="rId11" Type="http://schemas.openxmlformats.org/officeDocument/2006/relationships/image" Target="../media/image590.png"/><Relationship Id="rId5" Type="http://schemas.openxmlformats.org/officeDocument/2006/relationships/image" Target="../media/image149.wmf"/><Relationship Id="rId15" Type="http://schemas.openxmlformats.org/officeDocument/2006/relationships/image" Target="../media/image630.png"/><Relationship Id="rId10" Type="http://schemas.openxmlformats.org/officeDocument/2006/relationships/image" Target="../media/image580.png"/><Relationship Id="rId4" Type="http://schemas.openxmlformats.org/officeDocument/2006/relationships/oleObject" Target="../embeddings/oleObject19.bin"/><Relationship Id="rId14" Type="http://schemas.openxmlformats.org/officeDocument/2006/relationships/image" Target="../media/image62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9" Type="http://schemas.openxmlformats.org/officeDocument/2006/relationships/image" Target="../media/image551.png"/></Relationships>
</file>

<file path=ppt/slides/_rels/slide128.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4.gif"/><Relationship Id="rId7" Type="http://schemas.openxmlformats.org/officeDocument/2006/relationships/image" Target="../media/image670.png"/><Relationship Id="rId12" Type="http://schemas.openxmlformats.org/officeDocument/2006/relationships/image" Target="../media/image3.jpeg"/><Relationship Id="rId1" Type="http://schemas.openxmlformats.org/officeDocument/2006/relationships/slideLayout" Target="../slideLayouts/slideLayout3.xml"/><Relationship Id="rId11" Type="http://schemas.openxmlformats.org/officeDocument/2006/relationships/image" Target="../media/image690.png"/><Relationship Id="rId10" Type="http://schemas.openxmlformats.org/officeDocument/2006/relationships/image" Target="../media/image680.png"/><Relationship Id="rId4" Type="http://schemas.openxmlformats.org/officeDocument/2006/relationships/image" Target="../media/image550.png"/><Relationship Id="rId9" Type="http://schemas.openxmlformats.org/officeDocument/2006/relationships/image" Target="../media/image570.png"/></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810.png"/><Relationship Id="rId18" Type="http://schemas.openxmlformats.org/officeDocument/2006/relationships/image" Target="../media/image3.jpeg"/><Relationship Id="rId3" Type="http://schemas.openxmlformats.org/officeDocument/2006/relationships/image" Target="../media/image151.wmf"/><Relationship Id="rId7" Type="http://schemas.openxmlformats.org/officeDocument/2006/relationships/image" Target="../media/image151.wmf"/><Relationship Id="rId12" Type="http://schemas.openxmlformats.org/officeDocument/2006/relationships/image" Target="../media/image801.png"/><Relationship Id="rId17" Type="http://schemas.openxmlformats.org/officeDocument/2006/relationships/image" Target="../media/image850.png"/><Relationship Id="rId2" Type="http://schemas.openxmlformats.org/officeDocument/2006/relationships/oleObject" Target="../embeddings/oleObject21.bin"/><Relationship Id="rId16" Type="http://schemas.openxmlformats.org/officeDocument/2006/relationships/image" Target="../media/image840.png"/><Relationship Id="rId1" Type="http://schemas.openxmlformats.org/officeDocument/2006/relationships/slideLayout" Target="../slideLayouts/slideLayout3.xml"/><Relationship Id="rId6" Type="http://schemas.openxmlformats.org/officeDocument/2006/relationships/oleObject" Target="../embeddings/oleObject21.bin"/><Relationship Id="rId11" Type="http://schemas.openxmlformats.org/officeDocument/2006/relationships/image" Target="../media/image152.wmf"/><Relationship Id="rId15" Type="http://schemas.openxmlformats.org/officeDocument/2006/relationships/image" Target="../media/image830.png"/><Relationship Id="rId10" Type="http://schemas.openxmlformats.org/officeDocument/2006/relationships/oleObject" Target="../embeddings/oleObject22.bin"/><Relationship Id="rId19" Type="http://schemas.openxmlformats.org/officeDocument/2006/relationships/image" Target="../media/image4.gif"/><Relationship Id="rId9" Type="http://schemas.openxmlformats.org/officeDocument/2006/relationships/image" Target="../media/image152.wmf"/><Relationship Id="rId14" Type="http://schemas.openxmlformats.org/officeDocument/2006/relationships/image" Target="../media/image820.pn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jpeg"/><Relationship Id="rId4" Type="http://schemas.openxmlformats.org/officeDocument/2006/relationships/image" Target="../media/image9.jpeg"/></Relationships>
</file>

<file path=ppt/slides/_rels/slide130.xml.rels><?xml version="1.0" encoding="UTF-8" standalone="yes"?>
<Relationships xmlns="http://schemas.openxmlformats.org/package/2006/relationships"><Relationship Id="rId3" Type="http://schemas.openxmlformats.org/officeDocument/2006/relationships/image" Target="../media/image860.png"/><Relationship Id="rId1" Type="http://schemas.openxmlformats.org/officeDocument/2006/relationships/slideLayout" Target="../slideLayouts/slideLayout3.xml"/><Relationship Id="rId4" Type="http://schemas.openxmlformats.org/officeDocument/2006/relationships/image" Target="../media/image870.png"/></Relationships>
</file>

<file path=ppt/slides/_rels/slide131.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gif"/></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4.gif"/></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gif"/></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4.gif"/></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jpe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3.jpeg"/><Relationship Id="rId21" Type="http://schemas.openxmlformats.org/officeDocument/2006/relationships/image" Target="../media/image29.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4.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16.emf"/><Relationship Id="rId11" Type="http://schemas.openxmlformats.org/officeDocument/2006/relationships/image" Target="../media/image19.png"/><Relationship Id="rId5" Type="http://schemas.openxmlformats.org/officeDocument/2006/relationships/oleObject" Target="../embeddings/oleObject1.bin"/><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4.gif"/><Relationship Id="rId9" Type="http://schemas.openxmlformats.org/officeDocument/2006/relationships/image" Target="../media/image16.emf"/><Relationship Id="rId1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4.gif"/></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gif"/></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4.gif"/><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9.emf"/><Relationship Id="rId18" Type="http://schemas.openxmlformats.org/officeDocument/2006/relationships/oleObject" Target="../embeddings/oleObject4.bin"/><Relationship Id="rId26" Type="http://schemas.openxmlformats.org/officeDocument/2006/relationships/image" Target="../media/image45.png"/><Relationship Id="rId3" Type="http://schemas.openxmlformats.org/officeDocument/2006/relationships/image" Target="../media/image3.jpeg"/><Relationship Id="rId21" Type="http://schemas.openxmlformats.org/officeDocument/2006/relationships/image" Target="../media/image40.png"/><Relationship Id="rId7" Type="http://schemas.openxmlformats.org/officeDocument/2006/relationships/image" Target="../media/image34.png"/><Relationship Id="rId12" Type="http://schemas.openxmlformats.org/officeDocument/2006/relationships/oleObject" Target="../embeddings/oleObject3.bin"/><Relationship Id="rId17" Type="http://schemas.openxmlformats.org/officeDocument/2006/relationships/image" Target="../media/image20.emf"/><Relationship Id="rId25" Type="http://schemas.openxmlformats.org/officeDocument/2006/relationships/image" Target="../media/image44.png"/><Relationship Id="rId2" Type="http://schemas.openxmlformats.org/officeDocument/2006/relationships/notesSlide" Target="../notesSlides/notesSlide18.xml"/><Relationship Id="rId16" Type="http://schemas.openxmlformats.org/officeDocument/2006/relationships/oleObject" Target="../embeddings/oleObject4.bin"/><Relationship Id="rId20"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18.emf"/><Relationship Id="rId24" Type="http://schemas.openxmlformats.org/officeDocument/2006/relationships/image" Target="../media/image43.png"/><Relationship Id="rId15" Type="http://schemas.openxmlformats.org/officeDocument/2006/relationships/image" Target="../media/image19.emf"/><Relationship Id="rId23" Type="http://schemas.openxmlformats.org/officeDocument/2006/relationships/image" Target="../media/image42.png"/><Relationship Id="rId10" Type="http://schemas.openxmlformats.org/officeDocument/2006/relationships/oleObject" Target="../embeddings/oleObject2.bin"/><Relationship Id="rId19" Type="http://schemas.openxmlformats.org/officeDocument/2006/relationships/image" Target="../media/image20.emf"/><Relationship Id="rId4" Type="http://schemas.openxmlformats.org/officeDocument/2006/relationships/image" Target="../media/image4.gif"/><Relationship Id="rId9" Type="http://schemas.openxmlformats.org/officeDocument/2006/relationships/image" Target="../media/image18.emf"/><Relationship Id="rId14" Type="http://schemas.openxmlformats.org/officeDocument/2006/relationships/oleObject" Target="../embeddings/oleObject3.bin"/><Relationship Id="rId22"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gif"/></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gif"/></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2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slide" Target="slide21.xml"/><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22.xml"/><Relationship Id="rId16"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gif"/><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3.jpeg"/><Relationship Id="rId9" Type="http://schemas.openxmlformats.org/officeDocument/2006/relationships/image" Target="../media/image52.png"/><Relationship Id="rId14"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jpeg"/><Relationship Id="rId7"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gif"/><Relationship Id="rId9" Type="http://schemas.openxmlformats.org/officeDocument/2006/relationships/image" Target="../media/image64.png"/></Relationships>
</file>

<file path=ppt/slides/_rels/slide2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3.jpe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4.gif"/><Relationship Id="rId9"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2.wmf"/><Relationship Id="rId18" Type="http://schemas.openxmlformats.org/officeDocument/2006/relationships/oleObject" Target="../embeddings/oleObject7.bin"/><Relationship Id="rId3" Type="http://schemas.openxmlformats.org/officeDocument/2006/relationships/image" Target="../media/image3.jpeg"/><Relationship Id="rId21" Type="http://schemas.openxmlformats.org/officeDocument/2006/relationships/image" Target="../media/image77.png"/><Relationship Id="rId7" Type="http://schemas.openxmlformats.org/officeDocument/2006/relationships/image" Target="../media/image75.png"/><Relationship Id="rId12" Type="http://schemas.openxmlformats.org/officeDocument/2006/relationships/oleObject" Target="../embeddings/oleObject6.bin"/><Relationship Id="rId17" Type="http://schemas.openxmlformats.org/officeDocument/2006/relationships/image" Target="../media/image23.wmf"/><Relationship Id="rId2" Type="http://schemas.openxmlformats.org/officeDocument/2006/relationships/notesSlide" Target="../notesSlides/notesSlide25.xml"/><Relationship Id="rId16" Type="http://schemas.openxmlformats.org/officeDocument/2006/relationships/oleObject" Target="../embeddings/oleObject7.bin"/><Relationship Id="rId20"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74.png"/><Relationship Id="rId11" Type="http://schemas.openxmlformats.org/officeDocument/2006/relationships/image" Target="../media/image21.wmf"/><Relationship Id="rId15" Type="http://schemas.openxmlformats.org/officeDocument/2006/relationships/image" Target="../media/image22.wmf"/><Relationship Id="rId23" Type="http://schemas.openxmlformats.org/officeDocument/2006/relationships/image" Target="../media/image79.png"/><Relationship Id="rId10" Type="http://schemas.openxmlformats.org/officeDocument/2006/relationships/oleObject" Target="../embeddings/oleObject5.bin"/><Relationship Id="rId19" Type="http://schemas.openxmlformats.org/officeDocument/2006/relationships/image" Target="../media/image23.wmf"/><Relationship Id="rId4" Type="http://schemas.openxmlformats.org/officeDocument/2006/relationships/image" Target="../media/image4.gif"/><Relationship Id="rId9" Type="http://schemas.openxmlformats.org/officeDocument/2006/relationships/image" Target="../media/image21.wmf"/><Relationship Id="rId14" Type="http://schemas.openxmlformats.org/officeDocument/2006/relationships/oleObject" Target="../embeddings/oleObject6.bin"/><Relationship Id="rId22"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4.gif"/></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4.gif"/></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4.gif"/></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gif"/><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36.emf"/><Relationship Id="rId4" Type="http://schemas.openxmlformats.org/officeDocument/2006/relationships/oleObject" Target="../embeddings/oleObject8.bin"/><Relationship Id="rId9"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4.gif"/></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7.png"/><Relationship Id="rId4" Type="http://schemas.openxmlformats.org/officeDocument/2006/relationships/image" Target="../media/image4.gif"/></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4.gif"/></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40.png"/><Relationship Id="rId5" Type="http://schemas.openxmlformats.org/officeDocument/2006/relationships/image" Target="../media/image97.png"/><Relationship Id="rId4" Type="http://schemas.openxmlformats.org/officeDocument/2006/relationships/image" Target="../media/image4.gif"/></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50.png"/><Relationship Id="rId4" Type="http://schemas.openxmlformats.org/officeDocument/2006/relationships/image" Target="../media/image4.gif"/></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740.png"/><Relationship Id="rId5" Type="http://schemas.openxmlformats.org/officeDocument/2006/relationships/image" Target="../media/image36.png"/><Relationship Id="rId4" Type="http://schemas.openxmlformats.org/officeDocument/2006/relationships/image" Target="../media/image4.gif"/></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800.png"/><Relationship Id="rId5" Type="http://schemas.openxmlformats.org/officeDocument/2006/relationships/image" Target="../media/image750.png"/><Relationship Id="rId4" Type="http://schemas.openxmlformats.org/officeDocument/2006/relationships/image" Target="../media/image4.gif"/></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4.gif"/><Relationship Id="rId4" Type="http://schemas.openxmlformats.org/officeDocument/2006/relationships/image" Target="../media/image3.jpeg"/></Relationships>
</file>

<file path=ppt/slides/_rels/slide4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00.png"/><Relationship Id="rId7"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4.gif"/><Relationship Id="rId4" Type="http://schemas.openxmlformats.org/officeDocument/2006/relationships/image" Target="../media/image3.jpe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jpeg"/></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gif"/></Relationships>
</file>

<file path=ppt/slides/_rels/slide5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4.xml"/><Relationship Id="rId5" Type="http://schemas.openxmlformats.org/officeDocument/2006/relationships/image" Target="../media/image110.png"/><Relationship Id="rId4" Type="http://schemas.openxmlformats.org/officeDocument/2006/relationships/image" Target="../media/image105.png"/></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30.png"/><Relationship Id="rId5" Type="http://schemas.openxmlformats.org/officeDocument/2006/relationships/image" Target="../media/image122.png"/><Relationship Id="rId4" Type="http://schemas.openxmlformats.org/officeDocument/2006/relationships/image" Target="../media/image4.gif"/></Relationships>
</file>

<file path=ppt/slides/_rels/slide5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03.png"/><Relationship Id="rId1" Type="http://schemas.openxmlformats.org/officeDocument/2006/relationships/slideLayout" Target="../slideLayouts/slideLayout3.xml"/><Relationship Id="rId5" Type="http://schemas.openxmlformats.org/officeDocument/2006/relationships/image" Target="../media/image4.gif"/><Relationship Id="rId4" Type="http://schemas.openxmlformats.org/officeDocument/2006/relationships/image" Target="../media/image3.jpeg"/></Relationships>
</file>

<file path=ppt/slides/_rels/slide5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0.png"/></Relationships>
</file>

<file path=ppt/slides/_rels/slide5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4.xml"/><Relationship Id="rId5" Type="http://schemas.openxmlformats.org/officeDocument/2006/relationships/image" Target="../media/image180.png"/><Relationship Id="rId4" Type="http://schemas.openxmlformats.org/officeDocument/2006/relationships/image" Target="../media/image170.png"/></Relationships>
</file>

<file path=ppt/slides/_rels/slide5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3.xml"/><Relationship Id="rId5" Type="http://schemas.openxmlformats.org/officeDocument/2006/relationships/image" Target="../media/image200.png"/><Relationship Id="rId4" Type="http://schemas.openxmlformats.org/officeDocument/2006/relationships/image" Target="../media/image190.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6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3.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41.png"/><Relationship Id="rId1" Type="http://schemas.openxmlformats.org/officeDocument/2006/relationships/slideLayout" Target="../slideLayouts/slideLayout3.xml"/><Relationship Id="rId5" Type="http://schemas.openxmlformats.org/officeDocument/2006/relationships/image" Target="../media/image240.png"/><Relationship Id="rId4" Type="http://schemas.openxmlformats.org/officeDocument/2006/relationships/image" Target="../media/image4.gif"/></Relationships>
</file>

<file path=ppt/slides/_rels/slide6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5.xml"/><Relationship Id="rId5" Type="http://schemas.openxmlformats.org/officeDocument/2006/relationships/image" Target="../media/image4.gif"/><Relationship Id="rId4" Type="http://schemas.openxmlformats.org/officeDocument/2006/relationships/image" Target="../media/image3.jpeg"/></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6.png"/><Relationship Id="rId1" Type="http://schemas.openxmlformats.org/officeDocument/2006/relationships/slideLayout" Target="../slideLayouts/slideLayout3.xml"/><Relationship Id="rId4" Type="http://schemas.openxmlformats.org/officeDocument/2006/relationships/image" Target="../media/image4.gif"/></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7.jpe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9.jpe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10.jpe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7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3.jpe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3.jpeg"/></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3.jpeg"/></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3.jpeg"/></Relationships>
</file>

<file path=ppt/slides/_rels/slide77.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jpeg"/><Relationship Id="rId4" Type="http://schemas.openxmlformats.org/officeDocument/2006/relationships/image" Target="../media/image116.gif"/></Relationships>
</file>

<file path=ppt/slides/_rels/slide7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3.jpeg"/></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31.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4.gif"/><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jpeg"/><Relationship Id="rId4" Type="http://schemas.openxmlformats.org/officeDocument/2006/relationships/image" Target="../media/image117.jpeg"/></Relationships>
</file>

<file path=ppt/slides/_rels/slide81.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7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160.png"/><Relationship Id="rId5" Type="http://schemas.openxmlformats.org/officeDocument/2006/relationships/image" Target="../media/image4.gif"/><Relationship Id="rId4" Type="http://schemas.openxmlformats.org/officeDocument/2006/relationships/image" Target="../media/image3.jpeg"/></Relationships>
</file>

<file path=ppt/slides/_rels/slide8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oleObject" Target="../embeddings/oleObject9.bin"/><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jpeg"/><Relationship Id="rId4" Type="http://schemas.openxmlformats.org/officeDocument/2006/relationships/image" Target="../media/image119.emf"/></Relationships>
</file>

<file path=ppt/slides/_rels/slide83.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3.jpeg"/><Relationship Id="rId7" Type="http://schemas.openxmlformats.org/officeDocument/2006/relationships/image" Target="../media/image201.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81.png"/><Relationship Id="rId10" Type="http://schemas.openxmlformats.org/officeDocument/2006/relationships/image" Target="../media/image119.emf"/><Relationship Id="rId4" Type="http://schemas.openxmlformats.org/officeDocument/2006/relationships/image" Target="../media/image4.gif"/><Relationship Id="rId9" Type="http://schemas.openxmlformats.org/officeDocument/2006/relationships/oleObject" Target="../embeddings/oleObject9.bin"/></Relationships>
</file>

<file path=ppt/slides/_rels/slide8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42.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11.png"/><Relationship Id="rId5" Type="http://schemas.openxmlformats.org/officeDocument/2006/relationships/image" Target="../media/image231.png"/><Relationship Id="rId4" Type="http://schemas.openxmlformats.org/officeDocument/2006/relationships/image" Target="../media/image4.gif"/></Relationships>
</file>

<file path=ppt/slides/_rels/slide8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260.png"/><Relationship Id="rId4" Type="http://schemas.openxmlformats.org/officeDocument/2006/relationships/image" Target="../media/image4.gif"/></Relationships>
</file>

<file path=ppt/slides/_rels/slide8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4.gif"/></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10.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4.gif"/></Relationships>
</file>

<file path=ppt/slides/_rels/slide8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jpeg"/></Relationships>
</file>

<file path=ppt/slides/_rels/slide8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90.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oleObject" Target="../embeddings/oleObject10.bin"/><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jpeg"/><Relationship Id="rId10" Type="http://schemas.openxmlformats.org/officeDocument/2006/relationships/image" Target="../media/image38.png"/><Relationship Id="rId4" Type="http://schemas.openxmlformats.org/officeDocument/2006/relationships/image" Target="../media/image124.emf"/><Relationship Id="rId9" Type="http://schemas.openxmlformats.org/officeDocument/2006/relationships/image" Target="../media/image370.png"/></Relationships>
</file>

<file path=ppt/slides/_rels/slide91.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126.png"/><Relationship Id="rId5" Type="http://schemas.openxmlformats.org/officeDocument/2006/relationships/image" Target="../media/image4.gif"/><Relationship Id="rId4" Type="http://schemas.openxmlformats.org/officeDocument/2006/relationships/image" Target="../media/image3.jpeg"/></Relationships>
</file>

<file path=ppt/slides/_rels/slide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9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7.png"/><Relationship Id="rId1" Type="http://schemas.openxmlformats.org/officeDocument/2006/relationships/slideLayout" Target="../slideLayouts/slideLayout6.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gif"/></Relationships>
</file>

<file path=ppt/slides/_rels/slide9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sun/&#25945;&#23398;/&#20809;&#23398;/CAIb71.ppt"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CD4CA3A5-1BA7-4017-BBB3-7ED5C4EC0355}"/>
              </a:ext>
            </a:extLst>
          </p:cNvPr>
          <p:cNvSpPr txBox="1">
            <a:spLocks noGrp="1" noChangeArrowheads="1"/>
          </p:cNvSpPr>
          <p:nvPr>
            <p:ph type="ctrTitle"/>
          </p:nvPr>
        </p:nvSpPr>
        <p:spPr bwMode="auto">
          <a:xfrm>
            <a:off x="3478326" y="1978857"/>
            <a:ext cx="5032148" cy="1588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eaLnBrk="1" fontAlgn="auto" hangingPunct="1">
              <a:spcBef>
                <a:spcPts val="0"/>
              </a:spcBef>
              <a:spcAft>
                <a:spcPts val="0"/>
              </a:spcAft>
              <a:defRPr/>
            </a:pPr>
            <a:r>
              <a:rPr kumimoji="0" lang="en-US" altLang="zh-CN" sz="5400" b="1" dirty="0">
                <a:solidFill>
                  <a:srgbClr val="FF3300"/>
                </a:solidFill>
                <a:effectLst>
                  <a:outerShdw blurRad="38100" dist="38100" dir="2700000" algn="tl">
                    <a:srgbClr val="FFFFFF"/>
                  </a:outerShdw>
                </a:effectLst>
              </a:rPr>
              <a:t>Part 3</a:t>
            </a:r>
          </a:p>
          <a:p>
            <a:pPr algn="ctr" eaLnBrk="1" fontAlgn="auto" hangingPunct="1">
              <a:spcBef>
                <a:spcPts val="0"/>
              </a:spcBef>
              <a:spcAft>
                <a:spcPts val="0"/>
              </a:spcAft>
              <a:defRPr/>
            </a:pPr>
            <a:r>
              <a:rPr kumimoji="0" lang="en-US" altLang="zh-CN" sz="5400" b="1" dirty="0">
                <a:solidFill>
                  <a:srgbClr val="FF3300"/>
                </a:solidFill>
                <a:effectLst>
                  <a:outerShdw blurRad="38100" dist="38100" dir="2700000" algn="tl">
                    <a:srgbClr val="FFFFFF"/>
                  </a:outerShdw>
                </a:effectLst>
              </a:rPr>
              <a:t>Modern Optics</a:t>
            </a:r>
          </a:p>
        </p:txBody>
      </p:sp>
      <p:pic>
        <p:nvPicPr>
          <p:cNvPr id="5" name="图片 4">
            <a:extLst>
              <a:ext uri="{FF2B5EF4-FFF2-40B4-BE49-F238E27FC236}">
                <a16:creationId xmlns:a16="http://schemas.microsoft.com/office/drawing/2014/main" id="{E8820F4B-8D90-4724-8242-34D1062C90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264150"/>
            <a:ext cx="2844800"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2F0D1587-D732-41D8-B6F1-94BEE5815D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27018" y="98302"/>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01D9CEA0-2991-4535-A5E1-F831C7A44494}"/>
              </a:ext>
            </a:extLst>
          </p:cNvPr>
          <p:cNvSpPr/>
          <p:nvPr/>
        </p:nvSpPr>
        <p:spPr>
          <a:xfrm>
            <a:off x="5341430" y="3824301"/>
            <a:ext cx="3722494" cy="461665"/>
          </a:xfrm>
          <a:prstGeom prst="rect">
            <a:avLst/>
          </a:prstGeom>
        </p:spPr>
        <p:txBody>
          <a:bodyPr wrap="none">
            <a:spAutoFit/>
          </a:bodyPr>
          <a:lstStyle/>
          <a:p>
            <a:r>
              <a:rPr lang="en-US" altLang="zh-CN" sz="2400" b="1" dirty="0">
                <a:latin typeface="Arial" panose="020B0604020202020204" pitchFamily="34" charset="0"/>
                <a:cs typeface="Arial" panose="020B0604020202020204" pitchFamily="34" charset="0"/>
              </a:rPr>
              <a:t>----Blackbody Radiation </a:t>
            </a:r>
            <a:endParaRPr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5165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E2A835-14E4-4E07-8031-6DDC2926C2CD}"/>
              </a:ext>
            </a:extLst>
          </p:cNvPr>
          <p:cNvSpPr>
            <a:spLocks noGrp="1" noChangeArrowheads="1"/>
          </p:cNvSpPr>
          <p:nvPr>
            <p:ph type="title"/>
          </p:nvPr>
        </p:nvSpPr>
        <p:spPr>
          <a:xfrm>
            <a:off x="2209800" y="152400"/>
            <a:ext cx="7772400" cy="990600"/>
          </a:xfrm>
        </p:spPr>
        <p:txBody>
          <a:bodyPr>
            <a:normAutofit/>
          </a:bodyPr>
          <a:lstStyle/>
          <a:p>
            <a:pPr algn="ctr" eaLnBrk="1" hangingPunct="1">
              <a:defRPr/>
            </a:pPr>
            <a:r>
              <a:rPr lang="en-US" altLang="zh-CN" sz="3600" b="1" dirty="0">
                <a:latin typeface="Times New Roman" panose="02020603050405020304" pitchFamily="18" charset="0"/>
                <a:cs typeface="Times New Roman" panose="02020603050405020304" pitchFamily="18" charset="0"/>
              </a:rPr>
              <a:t>Sources of Radiation</a:t>
            </a:r>
          </a:p>
        </p:txBody>
      </p:sp>
      <p:sp>
        <p:nvSpPr>
          <p:cNvPr id="1264642" name="Rectangle 2">
            <a:extLst>
              <a:ext uri="{FF2B5EF4-FFF2-40B4-BE49-F238E27FC236}">
                <a16:creationId xmlns:a16="http://schemas.microsoft.com/office/drawing/2014/main" id="{ED253CD9-D0DC-46D0-B957-2111A942675B}"/>
              </a:ext>
            </a:extLst>
          </p:cNvPr>
          <p:cNvSpPr>
            <a:spLocks noGrp="1" noChangeArrowheads="1"/>
          </p:cNvSpPr>
          <p:nvPr>
            <p:ph idx="1"/>
          </p:nvPr>
        </p:nvSpPr>
        <p:spPr>
          <a:xfrm>
            <a:off x="1527718" y="1706136"/>
            <a:ext cx="9768468" cy="4661210"/>
          </a:xfrm>
        </p:spPr>
        <p:txBody>
          <a:bodyPr/>
          <a:lstStyle/>
          <a:p>
            <a:pPr marL="0" indent="0" algn="just">
              <a:lnSpc>
                <a:spcPct val="125000"/>
              </a:lnSpc>
              <a:buNone/>
              <a:defRPr/>
            </a:pPr>
            <a:r>
              <a:rPr lang="en-US" altLang="zh-CN" dirty="0">
                <a:latin typeface="Times New Roman" panose="02020603050405020304" pitchFamily="18" charset="0"/>
                <a:cs typeface="Times New Roman" panose="02020603050405020304" pitchFamily="18" charset="0"/>
              </a:rPr>
              <a:t>Line Sources:</a:t>
            </a:r>
          </a:p>
          <a:p>
            <a:pPr marL="0" indent="0" algn="just">
              <a:lnSpc>
                <a:spcPct val="125000"/>
              </a:lnSpc>
              <a:buNone/>
              <a:defRPr/>
            </a:pPr>
            <a:r>
              <a:rPr lang="en-US" altLang="zh-CN" dirty="0">
                <a:latin typeface="Times New Roman" panose="02020603050405020304" pitchFamily="18" charset="0"/>
                <a:cs typeface="Times New Roman" panose="02020603050405020304" pitchFamily="18" charset="0"/>
              </a:rPr>
              <a:t>    Sources that emit a few discrete lines find wide use in atomic absorption spectroscopy, atomic and molecular fluorescence spectroscopy, and Raman spectroscopy. </a:t>
            </a:r>
          </a:p>
          <a:p>
            <a:pPr marL="0" indent="0" algn="just">
              <a:lnSpc>
                <a:spcPct val="125000"/>
              </a:lnSpc>
              <a:buNone/>
              <a:defRPr/>
            </a:pPr>
            <a:r>
              <a:rPr lang="en-US" altLang="zh-CN" dirty="0">
                <a:latin typeface="Times New Roman" panose="02020603050405020304" pitchFamily="18" charset="0"/>
                <a:cs typeface="Times New Roman" panose="02020603050405020304" pitchFamily="18" charset="0"/>
              </a:rPr>
              <a:t>    Mercury and sodium vapor lamps provide a relatively few sharp lines in the ultraviolet and visible. Hollow cathode lamps and electrodeless discharge lamps are the most important line sources for atomic absorption and fluorescence methods.</a:t>
            </a:r>
          </a:p>
        </p:txBody>
      </p:sp>
      <p:sp>
        <p:nvSpPr>
          <p:cNvPr id="2" name="灯片编号占位符 1">
            <a:extLst>
              <a:ext uri="{FF2B5EF4-FFF2-40B4-BE49-F238E27FC236}">
                <a16:creationId xmlns:a16="http://schemas.microsoft.com/office/drawing/2014/main" id="{8F1AF975-E3B5-4214-A4FB-657B3C92997E}"/>
              </a:ext>
            </a:extLst>
          </p:cNvPr>
          <p:cNvSpPr>
            <a:spLocks noGrp="1"/>
          </p:cNvSpPr>
          <p:nvPr>
            <p:ph type="sldNum" sz="quarter" idx="12"/>
          </p:nvPr>
        </p:nvSpPr>
        <p:spPr/>
        <p:txBody>
          <a:bodyPr/>
          <a:lstStyle/>
          <a:p>
            <a:fld id="{89E84724-87FB-44E2-81F4-BC8FAFBE8676}" type="slidenum">
              <a:rPr lang="zh-CN" altLang="en-US" smtClean="0"/>
              <a:t>10</a:t>
            </a:fld>
            <a:endParaRPr lang="zh-CN" altLang="en-US"/>
          </a:p>
        </p:txBody>
      </p:sp>
      <p:pic>
        <p:nvPicPr>
          <p:cNvPr id="4" name="图片 8">
            <a:extLst>
              <a:ext uri="{FF2B5EF4-FFF2-40B4-BE49-F238E27FC236}">
                <a16:creationId xmlns:a16="http://schemas.microsoft.com/office/drawing/2014/main" id="{69781122-FBBB-4B06-A408-FD5E855B60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5">
            <a:extLst>
              <a:ext uri="{FF2B5EF4-FFF2-40B4-BE49-F238E27FC236}">
                <a16:creationId xmlns:a16="http://schemas.microsoft.com/office/drawing/2014/main" id="{E6CFBF02-117F-41DB-A205-4FFD3FAC8E68}"/>
              </a:ext>
            </a:extLst>
          </p:cNvPr>
          <p:cNvGrpSpPr>
            <a:grpSpLocks/>
          </p:cNvGrpSpPr>
          <p:nvPr/>
        </p:nvGrpSpPr>
        <p:grpSpPr bwMode="auto">
          <a:xfrm>
            <a:off x="12000" y="1268760"/>
            <a:ext cx="12168000" cy="0"/>
            <a:chOff x="0" y="119"/>
            <a:chExt cx="5804" cy="726"/>
          </a:xfrm>
        </p:grpSpPr>
        <p:pic>
          <p:nvPicPr>
            <p:cNvPr id="6" name="Picture 6" descr="nklogo">
              <a:extLst>
                <a:ext uri="{FF2B5EF4-FFF2-40B4-BE49-F238E27FC236}">
                  <a16:creationId xmlns:a16="http://schemas.microsoft.com/office/drawing/2014/main" id="{DB7DBF71-75D4-49A1-A2E8-54D9E6A98FF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7">
              <a:extLst>
                <a:ext uri="{FF2B5EF4-FFF2-40B4-BE49-F238E27FC236}">
                  <a16:creationId xmlns:a16="http://schemas.microsoft.com/office/drawing/2014/main" id="{23B953DA-E74A-45CC-A881-48A144C6C107}"/>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46B62C4-DB34-4036-B79C-2F4342049F4B}"/>
              </a:ext>
            </a:extLst>
          </p:cNvPr>
          <p:cNvSpPr/>
          <p:nvPr/>
        </p:nvSpPr>
        <p:spPr>
          <a:xfrm>
            <a:off x="1074230" y="2228262"/>
            <a:ext cx="9311179" cy="1982722"/>
          </a:xfrm>
          <a:prstGeom prst="rect">
            <a:avLst/>
          </a:prstGeom>
        </p:spPr>
        <p:txBody>
          <a:bodyPr wrap="square">
            <a:spAutoFit/>
          </a:bodyPr>
          <a:lstStyle/>
          <a:p>
            <a:pPr eaLnBrk="1" hangingPunct="1">
              <a:lnSpc>
                <a:spcPct val="125000"/>
              </a:lnSpc>
              <a:defRPr/>
            </a:pPr>
            <a:r>
              <a:rPr lang="en-US" altLang="zh-CN" sz="2800" dirty="0" err="1">
                <a:latin typeface="Times New Roman" panose="02020603050405020304" pitchFamily="18" charset="0"/>
                <a:cs typeface="Times New Roman" panose="02020603050405020304" pitchFamily="18" charset="0"/>
              </a:rPr>
              <a:t>Larmor</a:t>
            </a:r>
            <a:r>
              <a:rPr lang="en-US" altLang="zh-CN" sz="2800" dirty="0">
                <a:latin typeface="Times New Roman" panose="02020603050405020304" pitchFamily="18" charset="0"/>
                <a:cs typeface="Times New Roman" panose="02020603050405020304" pitchFamily="18" charset="0"/>
              </a:rPr>
              <a:t> formula</a:t>
            </a:r>
          </a:p>
          <a:p>
            <a:pPr eaLnBrk="1" hangingPunct="1">
              <a:lnSpc>
                <a:spcPct val="125000"/>
              </a:lnSpc>
              <a:defRPr/>
            </a:pPr>
            <a:r>
              <a:rPr lang="en-US" altLang="zh-CN" sz="2400" dirty="0">
                <a:latin typeface="Times New Roman" panose="02020603050405020304" pitchFamily="18" charset="0"/>
                <a:cs typeface="Times New Roman" panose="02020603050405020304" pitchFamily="18" charset="0"/>
              </a:rPr>
              <a:t> When any charged particle accelerates, it radiates away energy in the form of electromagnetic waves. For velocities that are small relative to </a:t>
            </a:r>
            <a:r>
              <a:rPr lang="en-US" altLang="zh-CN" sz="2400" i="1" dirty="0">
                <a:latin typeface="Times New Roman" panose="02020603050405020304" pitchFamily="18" charset="0"/>
                <a:cs typeface="Times New Roman" panose="02020603050405020304" pitchFamily="18" charset="0"/>
              </a:rPr>
              <a:t>c</a:t>
            </a:r>
            <a:r>
              <a:rPr lang="en-US" altLang="zh-CN" sz="2400" dirty="0">
                <a:latin typeface="Times New Roman" panose="02020603050405020304" pitchFamily="18" charset="0"/>
                <a:cs typeface="Times New Roman" panose="02020603050405020304" pitchFamily="18" charset="0"/>
              </a:rPr>
              <a:t>, the total power radiated is:</a:t>
            </a:r>
            <a:endParaRPr lang="zh-CN" altLang="en-US" sz="24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B4E13B20-B4AB-4D6A-AC53-EA21A56C5EF0}"/>
              </a:ext>
            </a:extLst>
          </p:cNvPr>
          <p:cNvSpPr/>
          <p:nvPr/>
        </p:nvSpPr>
        <p:spPr>
          <a:xfrm>
            <a:off x="1536161" y="5486598"/>
            <a:ext cx="8849248" cy="825675"/>
          </a:xfrm>
          <a:prstGeom prst="rect">
            <a:avLst/>
          </a:prstGeom>
        </p:spPr>
        <p:txBody>
          <a:bodyPr wrap="square">
            <a:spAutoFit/>
          </a:bodyPr>
          <a:lstStyle/>
          <a:p>
            <a:pPr eaLnBrk="1" hangingPunct="1">
              <a:lnSpc>
                <a:spcPct val="125000"/>
              </a:lnSpc>
              <a:defRPr/>
            </a:pPr>
            <a:r>
              <a:rPr lang="en-US" altLang="zh-CN" sz="2000" i="1" dirty="0">
                <a:latin typeface="Times New Roman" panose="02020603050405020304" pitchFamily="18" charset="0"/>
                <a:cs typeface="Times New Roman" panose="02020603050405020304" pitchFamily="18" charset="0"/>
              </a:rPr>
              <a:t>a, acceleration. q, the charge. c,  the speed of light. A relativistic generalization is given by the </a:t>
            </a:r>
            <a:r>
              <a:rPr lang="en-US" altLang="zh-CN" sz="2000" i="1" dirty="0" err="1">
                <a:latin typeface="Times New Roman" panose="02020603050405020304" pitchFamily="18" charset="0"/>
                <a:cs typeface="Times New Roman" panose="02020603050405020304" pitchFamily="18" charset="0"/>
              </a:rPr>
              <a:t>Liénard</a:t>
            </a:r>
            <a:r>
              <a:rPr lang="en-US" altLang="zh-CN" sz="2000" i="1"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Wiechert</a:t>
            </a:r>
            <a:r>
              <a:rPr lang="en-US" altLang="zh-CN" sz="2000" i="1" dirty="0">
                <a:latin typeface="Times New Roman" panose="02020603050405020304" pitchFamily="18" charset="0"/>
                <a:cs typeface="Times New Roman" panose="02020603050405020304" pitchFamily="18" charset="0"/>
              </a:rPr>
              <a:t> potentials.</a:t>
            </a:r>
            <a:endParaRPr lang="zh-CN" altLang="en-US" sz="2000" i="1"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922A5A2D-577D-4F3C-A1F7-D29E9BD6F0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06144" y="1689178"/>
            <a:ext cx="5594093" cy="425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57BB659-7210-4620-810C-AEE0095F7138}"/>
                  </a:ext>
                </a:extLst>
              </p:cNvPr>
              <p:cNvSpPr/>
              <p:nvPr/>
            </p:nvSpPr>
            <p:spPr>
              <a:xfrm>
                <a:off x="2614307" y="4301964"/>
                <a:ext cx="3381631" cy="8962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𝑃</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2</m:t>
                          </m:r>
                        </m:num>
                        <m:den>
                          <m:r>
                            <a:rPr lang="zh-CN" altLang="en-US" sz="2400" i="0">
                              <a:latin typeface="Cambria Math" panose="02040503050406030204" pitchFamily="18" charset="0"/>
                            </a:rPr>
                            <m:t>3</m:t>
                          </m:r>
                        </m:den>
                      </m:f>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𝑞</m:t>
                              </m:r>
                            </m:e>
                            <m:sup>
                              <m:r>
                                <a:rPr lang="zh-CN" altLang="en-US" sz="2400" i="0">
                                  <a:latin typeface="Cambria Math" panose="02040503050406030204" pitchFamily="18" charset="0"/>
                                </a:rPr>
                                <m:t>2</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𝑎</m:t>
                              </m:r>
                            </m:e>
                            <m:sup>
                              <m:r>
                                <a:rPr lang="zh-CN" altLang="en-US" sz="2400" i="0">
                                  <a:latin typeface="Cambria Math" panose="02040503050406030204" pitchFamily="18" charset="0"/>
                                </a:rPr>
                                <m:t>2</m:t>
                              </m:r>
                            </m:sup>
                          </m:sSup>
                        </m:num>
                        <m:den>
                          <m:r>
                            <a:rPr lang="zh-CN" altLang="en-US" sz="2400" i="0">
                              <a:latin typeface="Cambria Math" panose="02040503050406030204" pitchFamily="18" charset="0"/>
                            </a:rPr>
                            <m:t>4</m:t>
                          </m:r>
                          <m:r>
                            <a:rPr lang="zh-CN" altLang="en-US" sz="2400" i="1">
                              <a:latin typeface="Cambria Math" panose="02040503050406030204" pitchFamily="18" charset="0"/>
                            </a:rPr>
                            <m:t>𝜋</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𝜀</m:t>
                              </m:r>
                            </m:e>
                            <m:sub>
                              <m:r>
                                <a:rPr lang="zh-CN" altLang="en-US" sz="2400" i="0">
                                  <a:latin typeface="Cambria Math" panose="02040503050406030204" pitchFamily="18" charset="0"/>
                                </a:rPr>
                                <m:t>0</m:t>
                              </m:r>
                            </m:sub>
                          </m:sSub>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𝑐</m:t>
                              </m:r>
                            </m:e>
                            <m:sup>
                              <m:r>
                                <a:rPr lang="zh-CN" altLang="en-US" sz="2400" i="0">
                                  <a:latin typeface="Cambria Math" panose="02040503050406030204" pitchFamily="18" charset="0"/>
                                </a:rPr>
                                <m:t>3</m:t>
                              </m:r>
                            </m:sup>
                          </m:sSup>
                        </m:den>
                      </m:f>
                      <m:r>
                        <m:rPr>
                          <m:nor/>
                        </m:rPr>
                        <a:rPr lang="zh-CN" altLang="en-US" sz="2400" i="1">
                          <a:latin typeface="Cambria Math" panose="02040503050406030204" pitchFamily="18" charset="0"/>
                        </a:rPr>
                        <m:t> (</m:t>
                      </m:r>
                      <m:r>
                        <m:rPr>
                          <m:nor/>
                        </m:rPr>
                        <a:rPr lang="zh-CN" altLang="en-US" sz="2400" i="1">
                          <a:latin typeface="Cambria Math" panose="02040503050406030204" pitchFamily="18" charset="0"/>
                        </a:rPr>
                        <m:t>SI</m:t>
                      </m:r>
                      <m:r>
                        <m:rPr>
                          <m:nor/>
                        </m:rPr>
                        <a:rPr lang="zh-CN" altLang="en-US" sz="2400" i="1">
                          <a:latin typeface="Cambria Math" panose="02040503050406030204" pitchFamily="18" charset="0"/>
                        </a:rPr>
                        <m:t> </m:t>
                      </m:r>
                      <m:r>
                        <m:rPr>
                          <m:nor/>
                        </m:rPr>
                        <a:rPr lang="zh-CN" altLang="en-US" sz="2400" i="1">
                          <a:latin typeface="Cambria Math" panose="02040503050406030204" pitchFamily="18" charset="0"/>
                        </a:rPr>
                        <m:t>units</m:t>
                      </m:r>
                      <m:r>
                        <m:rPr>
                          <m:nor/>
                        </m:rPr>
                        <a:rPr lang="zh-CN" altLang="en-US" sz="2400" i="1">
                          <a:latin typeface="Cambria Math" panose="02040503050406030204" pitchFamily="18" charset="0"/>
                        </a:rPr>
                        <m:t>)</m:t>
                      </m:r>
                    </m:oMath>
                  </m:oMathPara>
                </a14:m>
                <a:endParaRPr lang="zh-CN" altLang="en-US" sz="2400" dirty="0"/>
              </a:p>
            </p:txBody>
          </p:sp>
        </mc:Choice>
        <mc:Fallback xmlns="">
          <p:sp>
            <p:nvSpPr>
              <p:cNvPr id="4" name="矩形 3">
                <a:extLst>
                  <a:ext uri="{FF2B5EF4-FFF2-40B4-BE49-F238E27FC236}">
                    <a16:creationId xmlns:a16="http://schemas.microsoft.com/office/drawing/2014/main" id="{757BB659-7210-4620-810C-AEE0095F7138}"/>
                  </a:ext>
                </a:extLst>
              </p:cNvPr>
              <p:cNvSpPr>
                <a:spLocks noRot="1" noChangeAspect="1" noMove="1" noResize="1" noEditPoints="1" noAdjustHandles="1" noChangeArrowheads="1" noChangeShapeType="1" noTextEdit="1"/>
              </p:cNvSpPr>
              <p:nvPr/>
            </p:nvSpPr>
            <p:spPr>
              <a:xfrm>
                <a:off x="2614307" y="4301964"/>
                <a:ext cx="3381631" cy="896207"/>
              </a:xfrm>
              <a:prstGeom prst="rect">
                <a:avLst/>
              </a:prstGeom>
              <a:blipFill>
                <a:blip r:embed="rId3"/>
                <a:stretch>
                  <a:fillRect/>
                </a:stretch>
              </a:blipFill>
            </p:spPr>
            <p:txBody>
              <a:bodyPr/>
              <a:lstStyle/>
              <a:p>
                <a:r>
                  <a:rPr lang="zh-CN" altLang="en-US">
                    <a:noFill/>
                  </a:rPr>
                  <a:t> </a:t>
                </a:r>
              </a:p>
            </p:txBody>
          </p:sp>
        </mc:Fallback>
      </mc:AlternateContent>
      <p:pic>
        <p:nvPicPr>
          <p:cNvPr id="8" name="图片 8">
            <a:extLst>
              <a:ext uri="{FF2B5EF4-FFF2-40B4-BE49-F238E27FC236}">
                <a16:creationId xmlns:a16="http://schemas.microsoft.com/office/drawing/2014/main" id="{9CEE5D51-5E6B-4C1B-91B2-1109501AC3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5">
            <a:extLst>
              <a:ext uri="{FF2B5EF4-FFF2-40B4-BE49-F238E27FC236}">
                <a16:creationId xmlns:a16="http://schemas.microsoft.com/office/drawing/2014/main" id="{6B37A411-EB46-4F86-9365-C3F25D75CEE9}"/>
              </a:ext>
            </a:extLst>
          </p:cNvPr>
          <p:cNvGrpSpPr>
            <a:grpSpLocks/>
          </p:cNvGrpSpPr>
          <p:nvPr/>
        </p:nvGrpSpPr>
        <p:grpSpPr bwMode="auto">
          <a:xfrm>
            <a:off x="12000" y="1268760"/>
            <a:ext cx="12168000" cy="0"/>
            <a:chOff x="0" y="119"/>
            <a:chExt cx="5804" cy="726"/>
          </a:xfrm>
        </p:grpSpPr>
        <p:pic>
          <p:nvPicPr>
            <p:cNvPr id="11" name="Picture 6" descr="nklogo">
              <a:extLst>
                <a:ext uri="{FF2B5EF4-FFF2-40B4-BE49-F238E27FC236}">
                  <a16:creationId xmlns:a16="http://schemas.microsoft.com/office/drawing/2014/main" id="{A62353C1-825C-49FA-8C40-75CEEBACC2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7">
              <a:extLst>
                <a:ext uri="{FF2B5EF4-FFF2-40B4-BE49-F238E27FC236}">
                  <a16:creationId xmlns:a16="http://schemas.microsoft.com/office/drawing/2014/main" id="{9FC29910-9E21-4AD2-9352-880B4ADAB458}"/>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13" name="矩形 12">
            <a:extLst>
              <a:ext uri="{FF2B5EF4-FFF2-40B4-BE49-F238E27FC236}">
                <a16:creationId xmlns:a16="http://schemas.microsoft.com/office/drawing/2014/main" id="{372573AA-9370-41B2-8B01-EE94377CDBDD}"/>
              </a:ext>
            </a:extLst>
          </p:cNvPr>
          <p:cNvSpPr/>
          <p:nvPr/>
        </p:nvSpPr>
        <p:spPr>
          <a:xfrm>
            <a:off x="3663383" y="362397"/>
            <a:ext cx="4485523" cy="769441"/>
          </a:xfrm>
          <a:prstGeom prst="rect">
            <a:avLst/>
          </a:prstGeom>
        </p:spPr>
        <p:txBody>
          <a:bodyPr wrap="none">
            <a:spAutoFit/>
          </a:bodyPr>
          <a:lstStyle/>
          <a:p>
            <a:r>
              <a:rPr lang="en-US" altLang="zh-CN" sz="4400" b="1" dirty="0">
                <a:latin typeface="Arial" panose="020B0604020202020204" pitchFamily="34" charset="0"/>
                <a:cs typeface="Arial" panose="020B0604020202020204" pitchFamily="34" charset="0"/>
              </a:rPr>
              <a:t>Laser Examples</a:t>
            </a:r>
            <a:endParaRPr lang="zh-CN" altLang="en-US" sz="4400" dirty="0">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C7536B19-F557-4697-8C82-39712B2FB5F8}"/>
              </a:ext>
            </a:extLst>
          </p:cNvPr>
          <p:cNvSpPr/>
          <p:nvPr/>
        </p:nvSpPr>
        <p:spPr>
          <a:xfrm>
            <a:off x="802792" y="1532231"/>
            <a:ext cx="3555782" cy="548099"/>
          </a:xfrm>
          <a:prstGeom prst="rect">
            <a:avLst/>
          </a:prstGeom>
        </p:spPr>
        <p:txBody>
          <a:bodyPr wrap="none">
            <a:spAutoFit/>
          </a:bodyPr>
          <a:lstStyle/>
          <a:p>
            <a:pPr marL="228600" indent="-228600" algn="just">
              <a:lnSpc>
                <a:spcPct val="115000"/>
              </a:lnSpc>
              <a:spcBef>
                <a:spcPts val="1200"/>
              </a:spcBef>
              <a:buFont typeface="Arial" panose="020B0604020202020204" pitchFamily="34" charset="0"/>
              <a:buChar char="•"/>
              <a:defRPr/>
            </a:pPr>
            <a:r>
              <a:rPr lang="en-US" altLang="zh-CN" sz="2800" dirty="0">
                <a:latin typeface="Times New Roman" panose="02020603050405020304" pitchFamily="18" charset="0"/>
                <a:cs typeface="Times New Roman" panose="02020603050405020304" pitchFamily="18" charset="0"/>
              </a:rPr>
              <a:t>Synchrotron radiation</a:t>
            </a:r>
            <a:endParaRPr lang="zh-CN" altLang="en-US"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858" name="Rectangle 2">
            <a:extLst>
              <a:ext uri="{FF2B5EF4-FFF2-40B4-BE49-F238E27FC236}">
                <a16:creationId xmlns:a16="http://schemas.microsoft.com/office/drawing/2014/main" id="{E66035D0-F255-4B3F-A17D-CFC5BD0AB373}"/>
              </a:ext>
            </a:extLst>
          </p:cNvPr>
          <p:cNvSpPr>
            <a:spLocks noGrp="1" noChangeArrowheads="1"/>
          </p:cNvSpPr>
          <p:nvPr>
            <p:ph idx="1"/>
          </p:nvPr>
        </p:nvSpPr>
        <p:spPr>
          <a:xfrm>
            <a:off x="1326296" y="1797825"/>
            <a:ext cx="6369977" cy="3805045"/>
          </a:xfrm>
        </p:spPr>
        <p:txBody>
          <a:bodyPr>
            <a:normAutofit/>
          </a:bodyPr>
          <a:lstStyle/>
          <a:p>
            <a:pPr eaLnBrk="1" hangingPunct="1">
              <a:lnSpc>
                <a:spcPct val="130000"/>
              </a:lnSpc>
              <a:buFont typeface="Wingdings" panose="05000000000000000000" pitchFamily="2" charset="2"/>
              <a:buNone/>
              <a:defRPr/>
            </a:pPr>
            <a:r>
              <a:rPr lang="en-US" altLang="zh-CN" sz="2000"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Four processes</a:t>
            </a:r>
            <a:r>
              <a:rPr lang="en-US" altLang="zh-CN" dirty="0">
                <a:latin typeface="Times New Roman" panose="02020603050405020304" pitchFamily="18" charset="0"/>
                <a:cs typeface="Times New Roman" panose="02020603050405020304" pitchFamily="18" charset="0"/>
              </a:rPr>
              <a:t> in Lasing Mechanism:</a:t>
            </a:r>
          </a:p>
          <a:p>
            <a:pPr eaLnBrk="1" hangingPunct="1">
              <a:lnSpc>
                <a:spcPct val="130000"/>
              </a:lnSpc>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	1. Spontaneous emission (fluorescence)</a:t>
            </a:r>
          </a:p>
          <a:p>
            <a:pPr eaLnBrk="1" hangingPunct="1">
              <a:lnSpc>
                <a:spcPct val="130000"/>
              </a:lnSpc>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	2. Stimulated emission (laser)</a:t>
            </a:r>
          </a:p>
          <a:p>
            <a:pPr eaLnBrk="1" hangingPunct="1">
              <a:lnSpc>
                <a:spcPct val="130000"/>
              </a:lnSpc>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	3. Absorption</a:t>
            </a:r>
          </a:p>
          <a:p>
            <a:pPr eaLnBrk="1" hangingPunct="1">
              <a:lnSpc>
                <a:spcPct val="130000"/>
              </a:lnSpc>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   4. Pumping</a:t>
            </a:r>
          </a:p>
          <a:p>
            <a:pPr eaLnBrk="1" hangingPunct="1">
              <a:lnSpc>
                <a:spcPct val="130000"/>
              </a:lnSpc>
              <a:buFont typeface="Wingdings" panose="05000000000000000000" pitchFamily="2" charset="2"/>
              <a:buNone/>
              <a:defRPr/>
            </a:pPr>
            <a:endParaRPr lang="en-US" altLang="zh-CN"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defRPr/>
            </a:pPr>
            <a:endParaRPr lang="en-US" altLang="zh-CN" dirty="0">
              <a:latin typeface="Times New Roman" panose="02020603050405020304" pitchFamily="18" charset="0"/>
              <a:cs typeface="Times New Roman" panose="02020603050405020304" pitchFamily="18" charset="0"/>
            </a:endParaRPr>
          </a:p>
        </p:txBody>
      </p:sp>
      <p:pic>
        <p:nvPicPr>
          <p:cNvPr id="3" name="图片 8">
            <a:extLst>
              <a:ext uri="{FF2B5EF4-FFF2-40B4-BE49-F238E27FC236}">
                <a16:creationId xmlns:a16="http://schemas.microsoft.com/office/drawing/2014/main" id="{7A617D7F-4329-4442-AACB-BD5CC986A8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5">
            <a:extLst>
              <a:ext uri="{FF2B5EF4-FFF2-40B4-BE49-F238E27FC236}">
                <a16:creationId xmlns:a16="http://schemas.microsoft.com/office/drawing/2014/main" id="{6A597CDA-DC80-431B-BCA2-24C8CFAF233D}"/>
              </a:ext>
            </a:extLst>
          </p:cNvPr>
          <p:cNvGrpSpPr>
            <a:grpSpLocks/>
          </p:cNvGrpSpPr>
          <p:nvPr/>
        </p:nvGrpSpPr>
        <p:grpSpPr bwMode="auto">
          <a:xfrm>
            <a:off x="12000" y="1268760"/>
            <a:ext cx="12168000" cy="0"/>
            <a:chOff x="0" y="119"/>
            <a:chExt cx="5804" cy="726"/>
          </a:xfrm>
        </p:grpSpPr>
        <p:pic>
          <p:nvPicPr>
            <p:cNvPr id="5" name="Picture 6" descr="nklogo">
              <a:extLst>
                <a:ext uri="{FF2B5EF4-FFF2-40B4-BE49-F238E27FC236}">
                  <a16:creationId xmlns:a16="http://schemas.microsoft.com/office/drawing/2014/main" id="{9CF8A988-6E5A-4715-B6FA-2385B8BA0F0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7">
              <a:extLst>
                <a:ext uri="{FF2B5EF4-FFF2-40B4-BE49-F238E27FC236}">
                  <a16:creationId xmlns:a16="http://schemas.microsoft.com/office/drawing/2014/main" id="{73C76D0D-6DBB-42E4-9DC3-29063E39A554}"/>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2" name="矩形 1">
            <a:extLst>
              <a:ext uri="{FF2B5EF4-FFF2-40B4-BE49-F238E27FC236}">
                <a16:creationId xmlns:a16="http://schemas.microsoft.com/office/drawing/2014/main" id="{8B3BF130-26E8-4B42-9D60-2310DACD5D73}"/>
              </a:ext>
            </a:extLst>
          </p:cNvPr>
          <p:cNvSpPr/>
          <p:nvPr/>
        </p:nvSpPr>
        <p:spPr>
          <a:xfrm>
            <a:off x="958306" y="241526"/>
            <a:ext cx="9757799" cy="855555"/>
          </a:xfrm>
          <a:prstGeom prst="rect">
            <a:avLst/>
          </a:prstGeom>
        </p:spPr>
        <p:txBody>
          <a:bodyPr wrap="none">
            <a:spAutoFit/>
          </a:bodyPr>
          <a:lstStyle/>
          <a:p>
            <a:pPr>
              <a:lnSpc>
                <a:spcPct val="125000"/>
              </a:lnSpc>
              <a:spcBef>
                <a:spcPts val="1200"/>
              </a:spcBef>
              <a:defRPr/>
            </a:pPr>
            <a:r>
              <a:rPr lang="en-US" altLang="zh-CN" sz="4400" b="1" dirty="0">
                <a:latin typeface="Arial" panose="020B0604020202020204" pitchFamily="34" charset="0"/>
                <a:cs typeface="Arial" panose="020B0604020202020204" pitchFamily="34" charset="0"/>
              </a:rPr>
              <a:t>Physical Process in lasing medium </a:t>
            </a:r>
          </a:p>
        </p:txBody>
      </p:sp>
      <p:grpSp>
        <p:nvGrpSpPr>
          <p:cNvPr id="10" name="组合 9">
            <a:extLst>
              <a:ext uri="{FF2B5EF4-FFF2-40B4-BE49-F238E27FC236}">
                <a16:creationId xmlns:a16="http://schemas.microsoft.com/office/drawing/2014/main" id="{9484D7A9-6FDB-4290-BD87-6070F1E15E54}"/>
              </a:ext>
            </a:extLst>
          </p:cNvPr>
          <p:cNvGrpSpPr/>
          <p:nvPr/>
        </p:nvGrpSpPr>
        <p:grpSpPr>
          <a:xfrm>
            <a:off x="5464505" y="3610018"/>
            <a:ext cx="6453660" cy="2722638"/>
            <a:chOff x="5282304" y="3409296"/>
            <a:chExt cx="6453660" cy="2722638"/>
          </a:xfrm>
        </p:grpSpPr>
        <p:pic>
          <p:nvPicPr>
            <p:cNvPr id="49154" name="Picture 2" descr="See the source image">
              <a:extLst>
                <a:ext uri="{FF2B5EF4-FFF2-40B4-BE49-F238E27FC236}">
                  <a16:creationId xmlns:a16="http://schemas.microsoft.com/office/drawing/2014/main" id="{E88F3B4C-AF4E-43A0-AB2F-7E595FA008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2304" y="3409296"/>
              <a:ext cx="6453660" cy="272263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8AF68BB8-8FE1-4837-9DAD-0BB6B7812793}"/>
                </a:ext>
              </a:extLst>
            </p:cNvPr>
            <p:cNvSpPr/>
            <p:nvPr/>
          </p:nvSpPr>
          <p:spPr>
            <a:xfrm>
              <a:off x="9764085" y="5324308"/>
              <a:ext cx="1204176" cy="646331"/>
            </a:xfrm>
            <a:prstGeom prst="rect">
              <a:avLst/>
            </a:prstGeom>
            <a:solidFill>
              <a:schemeClr val="bg1"/>
            </a:solidFill>
          </p:spPr>
          <p:txBody>
            <a:bodyPr wrap="none">
              <a:spAutoFit/>
            </a:bodyPr>
            <a:lstStyle/>
            <a:p>
              <a:r>
                <a:rPr lang="en-US" altLang="zh-CN" dirty="0">
                  <a:latin typeface="Times New Roman" panose="02020603050405020304" pitchFamily="18" charset="0"/>
                  <a:cs typeface="Times New Roman" panose="02020603050405020304" pitchFamily="18" charset="0"/>
                </a:rPr>
                <a:t>stimulated </a:t>
              </a:r>
            </a:p>
            <a:p>
              <a:r>
                <a:rPr lang="en-US" altLang="zh-CN" dirty="0">
                  <a:latin typeface="Times New Roman" panose="02020603050405020304" pitchFamily="18" charset="0"/>
                  <a:cs typeface="Times New Roman" panose="02020603050405020304" pitchFamily="18" charset="0"/>
                </a:rPr>
                <a:t>emission</a:t>
              </a:r>
              <a:endParaRPr lang="zh-CN" altLang="en-US" dirty="0"/>
            </a:p>
          </p:txBody>
        </p:sp>
        <p:sp>
          <p:nvSpPr>
            <p:cNvPr id="8" name="矩形 7">
              <a:extLst>
                <a:ext uri="{FF2B5EF4-FFF2-40B4-BE49-F238E27FC236}">
                  <a16:creationId xmlns:a16="http://schemas.microsoft.com/office/drawing/2014/main" id="{81269E5D-3E27-43C2-950E-7038A2AA3AFA}"/>
                </a:ext>
              </a:extLst>
            </p:cNvPr>
            <p:cNvSpPr/>
            <p:nvPr/>
          </p:nvSpPr>
          <p:spPr>
            <a:xfrm>
              <a:off x="7883001" y="5341260"/>
              <a:ext cx="1383712" cy="646331"/>
            </a:xfrm>
            <a:prstGeom prst="rect">
              <a:avLst/>
            </a:prstGeom>
            <a:solidFill>
              <a:schemeClr val="bg1"/>
            </a:solidFill>
          </p:spPr>
          <p:txBody>
            <a:bodyPr wrap="none">
              <a:spAutoFit/>
            </a:bodyPr>
            <a:lstStyle/>
            <a:p>
              <a:r>
                <a:rPr lang="en-US" altLang="zh-CN" dirty="0">
                  <a:latin typeface="Times New Roman" panose="02020603050405020304" pitchFamily="18" charset="0"/>
                  <a:cs typeface="Times New Roman" panose="02020603050405020304" pitchFamily="18" charset="0"/>
                </a:rPr>
                <a:t>spontaneous </a:t>
              </a:r>
            </a:p>
            <a:p>
              <a:r>
                <a:rPr lang="en-US" altLang="zh-CN" dirty="0">
                  <a:latin typeface="Times New Roman" panose="02020603050405020304" pitchFamily="18" charset="0"/>
                  <a:cs typeface="Times New Roman" panose="02020603050405020304" pitchFamily="18" charset="0"/>
                </a:rPr>
                <a:t>emission </a:t>
              </a:r>
              <a:endParaRPr lang="zh-CN" altLang="en-US" dirty="0"/>
            </a:p>
          </p:txBody>
        </p:sp>
        <p:sp>
          <p:nvSpPr>
            <p:cNvPr id="9" name="矩形 8">
              <a:extLst>
                <a:ext uri="{FF2B5EF4-FFF2-40B4-BE49-F238E27FC236}">
                  <a16:creationId xmlns:a16="http://schemas.microsoft.com/office/drawing/2014/main" id="{178BC9CB-DAC6-4106-8202-C9CB8BFE8118}"/>
                </a:ext>
              </a:extLst>
            </p:cNvPr>
            <p:cNvSpPr/>
            <p:nvPr/>
          </p:nvSpPr>
          <p:spPr>
            <a:xfrm>
              <a:off x="5990696" y="5364068"/>
              <a:ext cx="1159292" cy="369332"/>
            </a:xfrm>
            <a:prstGeom prst="rect">
              <a:avLst/>
            </a:prstGeom>
            <a:solidFill>
              <a:schemeClr val="bg1"/>
            </a:solidFill>
          </p:spPr>
          <p:txBody>
            <a:bodyPr wrap="none">
              <a:spAutoFit/>
            </a:bodyPr>
            <a:lstStyle/>
            <a:p>
              <a:r>
                <a:rPr lang="en-US" altLang="zh-CN" dirty="0">
                  <a:latin typeface="Times New Roman" panose="02020603050405020304" pitchFamily="18" charset="0"/>
                  <a:cs typeface="Times New Roman" panose="02020603050405020304" pitchFamily="18" charset="0"/>
                </a:rPr>
                <a:t>absorption</a:t>
              </a:r>
              <a:endParaRPr lang="zh-CN" altLang="en-US" dirty="0"/>
            </a:p>
          </p:txBody>
        </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02" name="Rectangle 2">
            <a:extLst>
              <a:ext uri="{FF2B5EF4-FFF2-40B4-BE49-F238E27FC236}">
                <a16:creationId xmlns:a16="http://schemas.microsoft.com/office/drawing/2014/main" id="{D32C7252-7C4C-47FC-B90D-8A9572E9DA96}"/>
              </a:ext>
            </a:extLst>
          </p:cNvPr>
          <p:cNvSpPr>
            <a:spLocks noGrp="1" noChangeArrowheads="1"/>
          </p:cNvSpPr>
          <p:nvPr>
            <p:ph idx="1"/>
          </p:nvPr>
        </p:nvSpPr>
        <p:spPr>
          <a:xfrm>
            <a:off x="1597630" y="460918"/>
            <a:ext cx="9031664" cy="3844925"/>
          </a:xfrm>
        </p:spPr>
        <p:txBody>
          <a:bodyPr/>
          <a:lstStyle/>
          <a:p>
            <a:pPr algn="just" eaLnBrk="1" hangingPunct="1">
              <a:lnSpc>
                <a:spcPct val="125000"/>
              </a:lnSpc>
              <a:spcBef>
                <a:spcPts val="600"/>
              </a:spcBef>
              <a:buFont typeface="Wingdings" panose="05000000000000000000" pitchFamily="2" charset="2"/>
              <a:buNone/>
              <a:defRPr/>
            </a:pPr>
            <a:r>
              <a:rPr lang="en-US" altLang="zh-CN" b="1" dirty="0">
                <a:latin typeface="Times New Roman" panose="02020603050405020304" pitchFamily="18" charset="0"/>
                <a:cs typeface="Times New Roman" panose="02020603050405020304" pitchFamily="18" charset="0"/>
              </a:rPr>
              <a:t>1. Spontaneous Emission</a:t>
            </a:r>
            <a:endParaRPr lang="en-US" altLang="zh-CN" dirty="0">
              <a:latin typeface="Times New Roman" panose="02020603050405020304" pitchFamily="18" charset="0"/>
              <a:cs typeface="Times New Roman" panose="02020603050405020304" pitchFamily="18" charset="0"/>
            </a:endParaRPr>
          </a:p>
          <a:p>
            <a:pPr lvl="1" algn="just" eaLnBrk="1" hangingPunct="1">
              <a:lnSpc>
                <a:spcPct val="125000"/>
              </a:lnSpc>
              <a:spcBef>
                <a:spcPts val="600"/>
              </a:spcBef>
              <a:defRPr/>
            </a:pPr>
            <a:r>
              <a:rPr lang="en-US" altLang="zh-CN" dirty="0">
                <a:latin typeface="Times New Roman" panose="02020603050405020304" pitchFamily="18" charset="0"/>
                <a:cs typeface="Times New Roman" panose="02020603050405020304" pitchFamily="18" charset="0"/>
              </a:rPr>
              <a:t>A molecule in an excited state can lose excess energy by emitting a photon (this is fluorescence)</a:t>
            </a:r>
          </a:p>
          <a:p>
            <a:pPr lvl="1" algn="just" eaLnBrk="1" hangingPunct="1">
              <a:lnSpc>
                <a:spcPct val="125000"/>
              </a:lnSpc>
              <a:spcBef>
                <a:spcPts val="600"/>
              </a:spcBef>
              <a:defRPr/>
            </a:pPr>
            <a:r>
              <a:rPr lang="en-US" altLang="zh-CN" dirty="0">
                <a:latin typeface="Times New Roman" panose="02020603050405020304" pitchFamily="18" charset="0"/>
                <a:cs typeface="Times New Roman" panose="02020603050405020304" pitchFamily="18" charset="0"/>
              </a:rPr>
              <a:t>E = h</a:t>
            </a:r>
            <a:r>
              <a:rPr lang="en-US" altLang="zh-CN" dirty="0">
                <a:latin typeface="Times New Roman" panose="02020603050405020304" pitchFamily="18" charset="0"/>
                <a:cs typeface="Times New Roman" panose="02020603050405020304" pitchFamily="18" charset="0"/>
                <a:sym typeface="Symbol" pitchFamily="18" charset="2"/>
              </a:rPr>
              <a:t></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hc</a:t>
            </a:r>
            <a:r>
              <a:rPr lang="en-US"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sym typeface="Symbol" pitchFamily="18" charset="2"/>
              </a:rPr>
              <a:t></a:t>
            </a:r>
            <a:r>
              <a:rPr lang="en-US" altLang="zh-CN" dirty="0">
                <a:latin typeface="Times New Roman" panose="02020603050405020304" pitchFamily="18" charset="0"/>
                <a:cs typeface="Times New Roman" panose="02020603050405020304" pitchFamily="18" charset="0"/>
              </a:rPr>
              <a:t>; E = </a:t>
            </a:r>
            <a:r>
              <a:rPr lang="en-US" altLang="zh-CN" dirty="0" err="1">
                <a:latin typeface="Times New Roman" panose="02020603050405020304" pitchFamily="18" charset="0"/>
                <a:cs typeface="Times New Roman" panose="02020603050405020304" pitchFamily="18" charset="0"/>
              </a:rPr>
              <a:t>E</a:t>
            </a:r>
            <a:r>
              <a:rPr lang="en-US" altLang="zh-CN" baseline="-25000" dirty="0" err="1">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 E</a:t>
            </a:r>
            <a:r>
              <a:rPr lang="en-US" altLang="zh-CN" baseline="-25000" dirty="0">
                <a:latin typeface="Times New Roman" panose="02020603050405020304" pitchFamily="18" charset="0"/>
                <a:cs typeface="Times New Roman" panose="02020603050405020304" pitchFamily="18" charset="0"/>
              </a:rPr>
              <a:t>x</a:t>
            </a:r>
          </a:p>
          <a:p>
            <a:pPr lvl="1" algn="just" eaLnBrk="1" hangingPunct="1">
              <a:lnSpc>
                <a:spcPct val="125000"/>
              </a:lnSpc>
              <a:spcBef>
                <a:spcPts val="600"/>
              </a:spcBef>
              <a:defRPr/>
            </a:pPr>
            <a:r>
              <a:rPr lang="en-US" altLang="zh-CN" dirty="0" err="1">
                <a:latin typeface="Times New Roman" panose="02020603050405020304" pitchFamily="18" charset="0"/>
                <a:cs typeface="Times New Roman" panose="02020603050405020304" pitchFamily="18" charset="0"/>
              </a:rPr>
              <a:t>E</a:t>
            </a:r>
            <a:r>
              <a:rPr lang="en-US" altLang="zh-CN" baseline="-25000" dirty="0" err="1">
                <a:latin typeface="Times New Roman" panose="02020603050405020304" pitchFamily="18" charset="0"/>
                <a:cs typeface="Times New Roman" panose="02020603050405020304" pitchFamily="18" charset="0"/>
              </a:rPr>
              <a:t>fluorescence</a:t>
            </a:r>
            <a:r>
              <a:rPr lang="en-US" altLang="zh-CN" dirty="0">
                <a:latin typeface="Times New Roman" panose="02020603050405020304" pitchFamily="18" charset="0"/>
                <a:cs typeface="Times New Roman" panose="02020603050405020304" pitchFamily="18" charset="0"/>
              </a:rPr>
              <a:t> &lt; </a:t>
            </a:r>
            <a:r>
              <a:rPr lang="en-US" altLang="zh-CN" dirty="0" err="1">
                <a:latin typeface="Times New Roman" panose="02020603050405020304" pitchFamily="18" charset="0"/>
                <a:cs typeface="Times New Roman" panose="02020603050405020304" pitchFamily="18" charset="0"/>
              </a:rPr>
              <a:t>E</a:t>
            </a:r>
            <a:r>
              <a:rPr lang="en-US" altLang="zh-CN" baseline="-25000" dirty="0" err="1">
                <a:latin typeface="Times New Roman" panose="02020603050405020304" pitchFamily="18" charset="0"/>
                <a:cs typeface="Times New Roman" panose="02020603050405020304" pitchFamily="18" charset="0"/>
              </a:rPr>
              <a:t>absorption</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P Greek Century" pitchFamily="2" charset="2"/>
              </a:rPr>
              <a:t>   </a:t>
            </a:r>
            <a:r>
              <a:rPr lang="en-US" altLang="zh-CN" dirty="0">
                <a:latin typeface="Times New Roman" panose="02020603050405020304" pitchFamily="18" charset="0"/>
                <a:cs typeface="Times New Roman" panose="02020603050405020304" pitchFamily="18" charset="0"/>
                <a:sym typeface="Symbol" pitchFamily="18" charset="2"/>
              </a:rPr>
              <a:t></a:t>
            </a:r>
            <a:r>
              <a:rPr lang="en-US" altLang="zh-CN" baseline="-25000" dirty="0">
                <a:latin typeface="Times New Roman" panose="02020603050405020304" pitchFamily="18" charset="0"/>
                <a:cs typeface="Times New Roman" panose="02020603050405020304" pitchFamily="18" charset="0"/>
                <a:sym typeface="Wingdings" pitchFamily="2" charset="2"/>
              </a:rPr>
              <a:t>fluorescence</a:t>
            </a:r>
            <a:r>
              <a:rPr lang="en-US" altLang="zh-CN" dirty="0">
                <a:latin typeface="Times New Roman" panose="02020603050405020304" pitchFamily="18" charset="0"/>
                <a:cs typeface="Times New Roman" panose="02020603050405020304" pitchFamily="18" charset="0"/>
                <a:sym typeface="Wingdings" pitchFamily="2" charset="2"/>
              </a:rPr>
              <a:t> &gt; </a:t>
            </a:r>
            <a:r>
              <a:rPr lang="en-US" altLang="zh-CN" dirty="0">
                <a:latin typeface="Times New Roman" panose="02020603050405020304" pitchFamily="18" charset="0"/>
                <a:cs typeface="Times New Roman" panose="02020603050405020304" pitchFamily="18" charset="0"/>
                <a:sym typeface="Symbol" pitchFamily="18" charset="2"/>
              </a:rPr>
              <a:t></a:t>
            </a:r>
            <a:r>
              <a:rPr lang="en-US" altLang="zh-CN" baseline="-25000" dirty="0">
                <a:latin typeface="Times New Roman" panose="02020603050405020304" pitchFamily="18" charset="0"/>
                <a:cs typeface="Times New Roman" panose="02020603050405020304" pitchFamily="18" charset="0"/>
                <a:sym typeface="Wingdings" pitchFamily="2" charset="2"/>
              </a:rPr>
              <a:t>absorption</a:t>
            </a:r>
            <a:r>
              <a:rPr lang="en-US" altLang="zh-CN" dirty="0">
                <a:latin typeface="Times New Roman" panose="02020603050405020304" pitchFamily="18" charset="0"/>
                <a:cs typeface="Times New Roman" panose="02020603050405020304" pitchFamily="18" charset="0"/>
                <a:sym typeface="Wingdings" pitchFamily="2" charset="2"/>
              </a:rPr>
              <a:t> </a:t>
            </a:r>
          </a:p>
          <a:p>
            <a:pPr marL="457200" lvl="1" indent="0" algn="just">
              <a:lnSpc>
                <a:spcPct val="125000"/>
              </a:lnSpc>
              <a:spcBef>
                <a:spcPts val="600"/>
              </a:spcBef>
              <a:buClr>
                <a:srgbClr val="FFFF00"/>
              </a:buClr>
              <a:buNone/>
              <a:defRPr/>
            </a:pPr>
            <a:r>
              <a:rPr lang="en-US" altLang="zh-CN" dirty="0">
                <a:latin typeface="Times New Roman" panose="02020603050405020304" pitchFamily="18" charset="0"/>
                <a:cs typeface="Times New Roman" panose="02020603050405020304" pitchFamily="18" charset="0"/>
                <a:sym typeface="Wingdings" pitchFamily="2" charset="2"/>
              </a:rPr>
              <a:t>	</a:t>
            </a:r>
          </a:p>
        </p:txBody>
      </p:sp>
      <p:pic>
        <p:nvPicPr>
          <p:cNvPr id="58371" name="图片 1">
            <a:extLst>
              <a:ext uri="{FF2B5EF4-FFF2-40B4-BE49-F238E27FC236}">
                <a16:creationId xmlns:a16="http://schemas.microsoft.com/office/drawing/2014/main" id="{E40EFB51-BFFD-4A53-B7F3-10EA9F88BC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1696" y="3348545"/>
            <a:ext cx="7688607" cy="2973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4098" name="Rectangle 2">
            <a:extLst>
              <a:ext uri="{FF2B5EF4-FFF2-40B4-BE49-F238E27FC236}">
                <a16:creationId xmlns:a16="http://schemas.microsoft.com/office/drawing/2014/main" id="{BD381EC8-4A5F-4285-B4BA-21B9C3B3D5C1}"/>
              </a:ext>
            </a:extLst>
          </p:cNvPr>
          <p:cNvSpPr>
            <a:spLocks noGrp="1" noChangeArrowheads="1"/>
          </p:cNvSpPr>
          <p:nvPr>
            <p:ph idx="1"/>
          </p:nvPr>
        </p:nvSpPr>
        <p:spPr>
          <a:xfrm>
            <a:off x="653275" y="429786"/>
            <a:ext cx="11178168" cy="4764962"/>
          </a:xfrm>
        </p:spPr>
        <p:txBody>
          <a:bodyPr>
            <a:normAutofit/>
          </a:bodyPr>
          <a:lstStyle/>
          <a:p>
            <a:pPr algn="just" eaLnBrk="1" hangingPunct="1">
              <a:lnSpc>
                <a:spcPct val="125000"/>
              </a:lnSpc>
              <a:spcBef>
                <a:spcPts val="600"/>
              </a:spcBef>
              <a:buFont typeface="Wingdings" panose="05000000000000000000" pitchFamily="2" charset="2"/>
              <a:buNone/>
              <a:defRPr/>
            </a:pPr>
            <a:r>
              <a:rPr lang="en-US" altLang="zh-CN" b="1" dirty="0">
                <a:latin typeface="Times New Roman" panose="02020603050405020304" pitchFamily="18" charset="0"/>
                <a:cs typeface="Times New Roman" panose="02020603050405020304" pitchFamily="18" charset="0"/>
              </a:rPr>
              <a:t>2. Stimulated Emission</a:t>
            </a:r>
            <a:endParaRPr lang="en-US" altLang="zh-CN" dirty="0">
              <a:latin typeface="Times New Roman" panose="02020603050405020304" pitchFamily="18" charset="0"/>
              <a:cs typeface="Times New Roman" panose="02020603050405020304" pitchFamily="18" charset="0"/>
            </a:endParaRPr>
          </a:p>
          <a:p>
            <a:pPr lvl="1" algn="just" eaLnBrk="1" hangingPunct="1">
              <a:lnSpc>
                <a:spcPct val="125000"/>
              </a:lnSpc>
              <a:spcBef>
                <a:spcPts val="600"/>
              </a:spcBef>
              <a:defRPr/>
            </a:pPr>
            <a:r>
              <a:rPr lang="en-US" altLang="zh-CN" dirty="0">
                <a:latin typeface="Times New Roman" panose="02020603050405020304" pitchFamily="18" charset="0"/>
                <a:cs typeface="Times New Roman" panose="02020603050405020304" pitchFamily="18" charset="0"/>
              </a:rPr>
              <a:t>Must have stimulated emission to have lasing </a:t>
            </a:r>
          </a:p>
          <a:p>
            <a:pPr lvl="1" algn="just" eaLnBrk="1" hangingPunct="1">
              <a:lnSpc>
                <a:spcPct val="125000"/>
              </a:lnSpc>
              <a:spcBef>
                <a:spcPts val="600"/>
              </a:spcBef>
              <a:defRPr/>
            </a:pPr>
            <a:r>
              <a:rPr lang="en-US" altLang="zh-CN" dirty="0">
                <a:latin typeface="Times New Roman" panose="02020603050405020304" pitchFamily="18" charset="0"/>
                <a:cs typeface="Times New Roman" panose="02020603050405020304" pitchFamily="18" charset="0"/>
              </a:rPr>
              <a:t>Excited molecules interact with photons produced by emission</a:t>
            </a:r>
          </a:p>
          <a:p>
            <a:pPr lvl="1" algn="just" eaLnBrk="1" hangingPunct="1">
              <a:lnSpc>
                <a:spcPct val="125000"/>
              </a:lnSpc>
              <a:spcBef>
                <a:spcPts val="600"/>
              </a:spcBef>
              <a:defRPr/>
            </a:pPr>
            <a:r>
              <a:rPr lang="en-US" altLang="zh-CN" dirty="0">
                <a:latin typeface="Times New Roman" panose="02020603050405020304" pitchFamily="18" charset="0"/>
                <a:cs typeface="Times New Roman" panose="02020603050405020304" pitchFamily="18" charset="0"/>
              </a:rPr>
              <a:t>Collision causes excited molecules to relax and emit a photon (</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e., emission)</a:t>
            </a:r>
          </a:p>
          <a:p>
            <a:pPr lvl="1" algn="just" eaLnBrk="1" hangingPunct="1">
              <a:lnSpc>
                <a:spcPct val="125000"/>
              </a:lnSpc>
              <a:spcBef>
                <a:spcPts val="600"/>
              </a:spcBef>
              <a:defRPr/>
            </a:pPr>
            <a:r>
              <a:rPr lang="en-US" altLang="zh-CN" dirty="0">
                <a:latin typeface="Times New Roman" panose="02020603050405020304" pitchFamily="18" charset="0"/>
                <a:cs typeface="Times New Roman" panose="02020603050405020304" pitchFamily="18" charset="0"/>
              </a:rPr>
              <a:t>Photon energy of this emission = photon energy of collision photon </a:t>
            </a:r>
            <a:r>
              <a:rPr lang="en-US" altLang="zh-CN" dirty="0">
                <a:latin typeface="Times New Roman" panose="02020603050405020304" pitchFamily="18" charset="0"/>
                <a:cs typeface="Times New Roman" panose="02020603050405020304" pitchFamily="18" charset="0"/>
                <a:sym typeface="Wingdings" pitchFamily="2" charset="2"/>
              </a:rPr>
              <a:t> now there are 2 photons with same energy (in same phase and same direction)</a:t>
            </a:r>
            <a:endParaRPr lang="en-US" altLang="zh-CN" dirty="0">
              <a:latin typeface="Times New Roman" panose="02020603050405020304" pitchFamily="18" charset="0"/>
              <a:cs typeface="Times New Roman" panose="02020603050405020304" pitchFamily="18" charset="0"/>
            </a:endParaRPr>
          </a:p>
          <a:p>
            <a:pPr eaLnBrk="1" hangingPunct="1">
              <a:lnSpc>
                <a:spcPct val="125000"/>
              </a:lnSpc>
              <a:spcBef>
                <a:spcPts val="600"/>
              </a:spcBef>
              <a:buFont typeface="Wingdings" panose="05000000000000000000" pitchFamily="2" charset="2"/>
              <a:buNone/>
              <a:defRPr/>
            </a:pPr>
            <a:endParaRPr lang="en-US" altLang="zh-CN" dirty="0">
              <a:latin typeface="Times New Roman" panose="02020603050405020304" pitchFamily="18" charset="0"/>
              <a:cs typeface="Times New Roman" panose="02020603050405020304" pitchFamily="18" charset="0"/>
            </a:endParaRPr>
          </a:p>
        </p:txBody>
      </p:sp>
      <p:pic>
        <p:nvPicPr>
          <p:cNvPr id="3" name="图片 1">
            <a:extLst>
              <a:ext uri="{FF2B5EF4-FFF2-40B4-BE49-F238E27FC236}">
                <a16:creationId xmlns:a16="http://schemas.microsoft.com/office/drawing/2014/main" id="{971012E3-AECE-4E85-8D29-F648760894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1162" y="3875514"/>
            <a:ext cx="8829675"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194" name="Rectangle 2">
            <a:extLst>
              <a:ext uri="{FF2B5EF4-FFF2-40B4-BE49-F238E27FC236}">
                <a16:creationId xmlns:a16="http://schemas.microsoft.com/office/drawing/2014/main" id="{6A17919F-4770-4C47-BB8A-72AD7DDEFFFE}"/>
              </a:ext>
            </a:extLst>
          </p:cNvPr>
          <p:cNvSpPr>
            <a:spLocks noGrp="1" noChangeArrowheads="1"/>
          </p:cNvSpPr>
          <p:nvPr>
            <p:ph idx="1"/>
          </p:nvPr>
        </p:nvSpPr>
        <p:spPr>
          <a:xfrm>
            <a:off x="1105290" y="679449"/>
            <a:ext cx="9367446" cy="4203700"/>
          </a:xfrm>
        </p:spPr>
        <p:txBody>
          <a:bodyPr/>
          <a:lstStyle/>
          <a:p>
            <a:pPr algn="just" eaLnBrk="1" hangingPunct="1">
              <a:lnSpc>
                <a:spcPct val="125000"/>
              </a:lnSpc>
              <a:spcBef>
                <a:spcPts val="600"/>
              </a:spcBef>
              <a:buFont typeface="Wingdings" panose="05000000000000000000" pitchFamily="2" charset="2"/>
              <a:buNone/>
              <a:defRPr/>
            </a:pPr>
            <a:r>
              <a:rPr lang="en-US" altLang="zh-CN" b="1" dirty="0">
                <a:latin typeface="Times New Roman" panose="02020603050405020304" pitchFamily="18" charset="0"/>
                <a:cs typeface="Times New Roman" panose="02020603050405020304" pitchFamily="18" charset="0"/>
              </a:rPr>
              <a:t>3. Absorption</a:t>
            </a:r>
            <a:endParaRPr lang="en-US" altLang="zh-CN" dirty="0">
              <a:latin typeface="Times New Roman" panose="02020603050405020304" pitchFamily="18" charset="0"/>
              <a:cs typeface="Times New Roman" panose="02020603050405020304" pitchFamily="18" charset="0"/>
            </a:endParaRPr>
          </a:p>
          <a:p>
            <a:pPr lvl="1" algn="just" eaLnBrk="1" hangingPunct="1">
              <a:lnSpc>
                <a:spcPct val="125000"/>
              </a:lnSpc>
              <a:spcBef>
                <a:spcPts val="600"/>
              </a:spcBef>
              <a:defRPr/>
            </a:pPr>
            <a:r>
              <a:rPr lang="en-US" altLang="zh-CN" dirty="0">
                <a:latin typeface="Times New Roman" panose="02020603050405020304" pitchFamily="18" charset="0"/>
                <a:cs typeface="Times New Roman" panose="02020603050405020304" pitchFamily="18" charset="0"/>
              </a:rPr>
              <a:t>Competes with stimulated emission </a:t>
            </a:r>
          </a:p>
          <a:p>
            <a:pPr lvl="1" algn="just" eaLnBrk="1" hangingPunct="1">
              <a:lnSpc>
                <a:spcPct val="125000"/>
              </a:lnSpc>
              <a:spcBef>
                <a:spcPts val="600"/>
              </a:spcBef>
              <a:defRPr/>
            </a:pPr>
            <a:r>
              <a:rPr lang="en-US" altLang="zh-CN" dirty="0">
                <a:latin typeface="Times New Roman" panose="02020603050405020304" pitchFamily="18" charset="0"/>
                <a:cs typeface="Times New Roman" panose="02020603050405020304" pitchFamily="18" charset="0"/>
              </a:rPr>
              <a:t>A molecule in the ground state absorbs photons and is promoted to the excited state </a:t>
            </a:r>
          </a:p>
          <a:p>
            <a:pPr lvl="1" algn="just" eaLnBrk="1" hangingPunct="1">
              <a:lnSpc>
                <a:spcPct val="125000"/>
              </a:lnSpc>
              <a:spcBef>
                <a:spcPts val="600"/>
              </a:spcBef>
              <a:defRPr/>
            </a:pPr>
            <a:r>
              <a:rPr lang="en-US" altLang="zh-CN" dirty="0">
                <a:latin typeface="Times New Roman" panose="02020603050405020304" pitchFamily="18" charset="0"/>
                <a:cs typeface="Times New Roman" panose="02020603050405020304" pitchFamily="18" charset="0"/>
              </a:rPr>
              <a:t>Same energy level as pumping, but now the photons that were produced for lasing are gone</a:t>
            </a:r>
          </a:p>
          <a:p>
            <a:pPr eaLnBrk="1" hangingPunct="1">
              <a:lnSpc>
                <a:spcPct val="125000"/>
              </a:lnSpc>
              <a:spcBef>
                <a:spcPts val="600"/>
              </a:spcBef>
              <a:buFont typeface="Wingdings" panose="05000000000000000000" pitchFamily="2" charset="2"/>
              <a:buNone/>
              <a:defRPr/>
            </a:pPr>
            <a:endParaRPr lang="en-US" altLang="zh-CN" dirty="0">
              <a:latin typeface="Times New Roman" panose="02020603050405020304" pitchFamily="18" charset="0"/>
              <a:cs typeface="Times New Roman" panose="02020603050405020304" pitchFamily="18" charset="0"/>
            </a:endParaRPr>
          </a:p>
          <a:p>
            <a:pPr eaLnBrk="1" hangingPunct="1">
              <a:lnSpc>
                <a:spcPct val="125000"/>
              </a:lnSpc>
              <a:spcBef>
                <a:spcPts val="600"/>
              </a:spcBef>
              <a:buFont typeface="Wingdings" panose="05000000000000000000" pitchFamily="2" charset="2"/>
              <a:buNone/>
              <a:defRPr/>
            </a:pPr>
            <a:endParaRPr lang="en-US" altLang="zh-CN" dirty="0">
              <a:latin typeface="Times New Roman" panose="02020603050405020304" pitchFamily="18" charset="0"/>
              <a:cs typeface="Times New Roman" panose="02020603050405020304" pitchFamily="18" charset="0"/>
            </a:endParaRPr>
          </a:p>
        </p:txBody>
      </p:sp>
      <p:pic>
        <p:nvPicPr>
          <p:cNvPr id="64515" name="图片 1">
            <a:extLst>
              <a:ext uri="{FF2B5EF4-FFF2-40B4-BE49-F238E27FC236}">
                <a16:creationId xmlns:a16="http://schemas.microsoft.com/office/drawing/2014/main" id="{9CE31F4E-C0F3-4AFE-9E15-AB9DBA16DF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2181" y="3986266"/>
            <a:ext cx="8027637" cy="2398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5906" name="Rectangle 2">
            <a:extLst>
              <a:ext uri="{FF2B5EF4-FFF2-40B4-BE49-F238E27FC236}">
                <a16:creationId xmlns:a16="http://schemas.microsoft.com/office/drawing/2014/main" id="{7AF3BDD6-A0E6-4394-9DCC-F324F2115B1B}"/>
              </a:ext>
            </a:extLst>
          </p:cNvPr>
          <p:cNvSpPr>
            <a:spLocks noGrp="1" noChangeArrowheads="1"/>
          </p:cNvSpPr>
          <p:nvPr>
            <p:ph idx="1"/>
          </p:nvPr>
        </p:nvSpPr>
        <p:spPr>
          <a:xfrm>
            <a:off x="1052335" y="860286"/>
            <a:ext cx="9803090" cy="3462337"/>
          </a:xfrm>
        </p:spPr>
        <p:txBody>
          <a:bodyPr>
            <a:normAutofit/>
          </a:bodyPr>
          <a:lstStyle/>
          <a:p>
            <a:pPr marL="0" indent="0" algn="just">
              <a:lnSpc>
                <a:spcPct val="125000"/>
              </a:lnSpc>
              <a:spcBef>
                <a:spcPts val="1200"/>
              </a:spcBef>
              <a:buNone/>
              <a:defRPr/>
            </a:pPr>
            <a:r>
              <a:rPr lang="en-US" altLang="zh-CN" b="1" dirty="0">
                <a:latin typeface="Times New Roman" panose="02020603050405020304" pitchFamily="18" charset="0"/>
                <a:cs typeface="Times New Roman" panose="02020603050405020304" pitchFamily="18" charset="0"/>
              </a:rPr>
              <a:t>4. Pumping</a:t>
            </a:r>
          </a:p>
          <a:p>
            <a:pPr marL="1009650" lvl="1" indent="-609600" algn="just">
              <a:lnSpc>
                <a:spcPct val="125000"/>
              </a:lnSpc>
              <a:spcBef>
                <a:spcPts val="1200"/>
              </a:spcBef>
              <a:defRPr/>
            </a:pPr>
            <a:r>
              <a:rPr lang="en-US" altLang="zh-CN" dirty="0">
                <a:latin typeface="Times New Roman" panose="02020603050405020304" pitchFamily="18" charset="0"/>
                <a:cs typeface="Times New Roman" panose="02020603050405020304" pitchFamily="18" charset="0"/>
              </a:rPr>
              <a:t>Molecules of the active medium are excited to higher energy levels</a:t>
            </a:r>
          </a:p>
          <a:p>
            <a:pPr marL="1009650" lvl="1" indent="-609600" algn="just">
              <a:lnSpc>
                <a:spcPct val="125000"/>
              </a:lnSpc>
              <a:spcBef>
                <a:spcPts val="1200"/>
              </a:spcBef>
              <a:defRPr/>
            </a:pPr>
            <a:r>
              <a:rPr lang="en-US" altLang="zh-CN" dirty="0">
                <a:latin typeface="Times New Roman" panose="02020603050405020304" pitchFamily="18" charset="0"/>
                <a:cs typeface="Times New Roman" panose="02020603050405020304" pitchFamily="18" charset="0"/>
              </a:rPr>
              <a:t>Energy for excitation </a:t>
            </a:r>
            <a:r>
              <a:rPr lang="en-US" altLang="zh-CN" dirty="0">
                <a:latin typeface="Times New Roman" panose="02020603050405020304" pitchFamily="18" charset="0"/>
                <a:cs typeface="Times New Roman" panose="02020603050405020304" pitchFamily="18" charset="0"/>
                <a:sym typeface="Wingdings" pitchFamily="2" charset="2"/>
              </a:rPr>
              <a:t> electrical, light, or chemical reaction</a:t>
            </a:r>
            <a:endParaRPr lang="en-US" altLang="zh-CN" sz="2800" b="1" i="1" dirty="0">
              <a:latin typeface="Times New Roman" panose="02020603050405020304" pitchFamily="18" charset="0"/>
              <a:cs typeface="Times New Roman" panose="02020603050405020304" pitchFamily="18" charset="0"/>
            </a:endParaRPr>
          </a:p>
        </p:txBody>
      </p:sp>
      <p:pic>
        <p:nvPicPr>
          <p:cNvPr id="66563" name="图片 2">
            <a:extLst>
              <a:ext uri="{FF2B5EF4-FFF2-40B4-BE49-F238E27FC236}">
                <a16:creationId xmlns:a16="http://schemas.microsoft.com/office/drawing/2014/main" id="{BACB7E99-53CE-40EB-A8EA-02D3B2487F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561" y="2952889"/>
            <a:ext cx="8402637"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0705">
            <a:extLst>
              <a:ext uri="{FF2B5EF4-FFF2-40B4-BE49-F238E27FC236}">
                <a16:creationId xmlns:a16="http://schemas.microsoft.com/office/drawing/2014/main" id="{0798AB5B-6010-403F-97C8-F5B57CAE4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774" y="333366"/>
            <a:ext cx="4331092" cy="6191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64A24029-931B-4369-8050-82CBD907D591}"/>
              </a:ext>
            </a:extLst>
          </p:cNvPr>
          <p:cNvSpPr txBox="1">
            <a:spLocks noChangeArrowheads="1"/>
          </p:cNvSpPr>
          <p:nvPr/>
        </p:nvSpPr>
        <p:spPr>
          <a:xfrm>
            <a:off x="1471263" y="582342"/>
            <a:ext cx="4126650" cy="52497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Wingdings" panose="05000000000000000000" pitchFamily="2" charset="2"/>
              <a:buNone/>
              <a:defRPr/>
            </a:pPr>
            <a:r>
              <a:rPr lang="en-US" altLang="zh-CN" b="1" dirty="0">
                <a:latin typeface="Times New Roman" panose="02020603050405020304" pitchFamily="18" charset="0"/>
                <a:cs typeface="Times New Roman" panose="02020603050405020304" pitchFamily="18" charset="0"/>
              </a:rPr>
              <a:t>Four processes</a:t>
            </a:r>
            <a:r>
              <a:rPr lang="en-US" altLang="zh-CN" dirty="0">
                <a:latin typeface="Times New Roman" panose="02020603050405020304" pitchFamily="18" charset="0"/>
                <a:cs typeface="Times New Roman" panose="02020603050405020304" pitchFamily="18" charset="0"/>
              </a:rPr>
              <a:t> :</a:t>
            </a:r>
          </a:p>
          <a:p>
            <a:pPr marL="514350" indent="-514350">
              <a:lnSpc>
                <a:spcPct val="200000"/>
              </a:lnSpc>
              <a:buFont typeface="+mj-lt"/>
              <a:buAutoNum type="arabicPeriod"/>
              <a:defRPr/>
            </a:pPr>
            <a:r>
              <a:rPr lang="en-US" altLang="zh-CN" dirty="0">
                <a:latin typeface="Times New Roman" panose="02020603050405020304" pitchFamily="18" charset="0"/>
                <a:cs typeface="Times New Roman" panose="02020603050405020304" pitchFamily="18" charset="0"/>
              </a:rPr>
              <a:t>Pumping</a:t>
            </a:r>
          </a:p>
          <a:p>
            <a:pPr marL="514350" indent="-514350">
              <a:lnSpc>
                <a:spcPct val="200000"/>
              </a:lnSpc>
              <a:buFont typeface="+mj-lt"/>
              <a:buAutoNum type="arabicPeriod"/>
              <a:defRPr/>
            </a:pPr>
            <a:r>
              <a:rPr lang="en-US" altLang="zh-CN" dirty="0">
                <a:latin typeface="Times New Roman" panose="02020603050405020304" pitchFamily="18" charset="0"/>
                <a:cs typeface="Times New Roman" panose="02020603050405020304" pitchFamily="18" charset="0"/>
              </a:rPr>
              <a:t>Spontaneous emission </a:t>
            </a:r>
          </a:p>
          <a:p>
            <a:pPr marL="514350" indent="-514350">
              <a:lnSpc>
                <a:spcPct val="200000"/>
              </a:lnSpc>
              <a:buFont typeface="+mj-lt"/>
              <a:buAutoNum type="arabicPeriod"/>
              <a:defRPr/>
            </a:pPr>
            <a:r>
              <a:rPr lang="en-US" altLang="zh-CN" dirty="0">
                <a:latin typeface="Times New Roman" panose="02020603050405020304" pitchFamily="18" charset="0"/>
                <a:cs typeface="Times New Roman" panose="02020603050405020304" pitchFamily="18" charset="0"/>
              </a:rPr>
              <a:t>Stimulated emission </a:t>
            </a:r>
          </a:p>
          <a:p>
            <a:pPr marL="514350" indent="-514350">
              <a:lnSpc>
                <a:spcPct val="200000"/>
              </a:lnSpc>
              <a:buFont typeface="+mj-lt"/>
              <a:buAutoNum type="arabicPeriod"/>
              <a:defRPr/>
            </a:pPr>
            <a:r>
              <a:rPr lang="en-US" altLang="zh-CN" dirty="0">
                <a:latin typeface="Times New Roman" panose="02020603050405020304" pitchFamily="18" charset="0"/>
                <a:cs typeface="Times New Roman" panose="02020603050405020304" pitchFamily="18" charset="0"/>
              </a:rPr>
              <a:t>Absorption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8434" name="Text Box 2">
            <a:extLst>
              <a:ext uri="{FF2B5EF4-FFF2-40B4-BE49-F238E27FC236}">
                <a16:creationId xmlns:a16="http://schemas.microsoft.com/office/drawing/2014/main" id="{EFB617A6-F8F3-4DC5-88DF-C0B4F1CD0FD9}"/>
              </a:ext>
            </a:extLst>
          </p:cNvPr>
          <p:cNvSpPr txBox="1">
            <a:spLocks noChangeArrowheads="1"/>
          </p:cNvSpPr>
          <p:nvPr/>
        </p:nvSpPr>
        <p:spPr bwMode="auto">
          <a:xfrm>
            <a:off x="1819507" y="409358"/>
            <a:ext cx="7915508" cy="707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4000" b="1" dirty="0">
                <a:cs typeface="Arial" panose="020B0604020202020204" pitchFamily="34" charset="0"/>
              </a:rPr>
              <a:t>Population of Energy Levels</a:t>
            </a:r>
            <a:endParaRPr kumimoji="1" lang="zh-CN" altLang="en-US" sz="4000" b="1" dirty="0">
              <a:cs typeface="Arial" panose="020B0604020202020204" pitchFamily="34" charset="0"/>
            </a:endParaRPr>
          </a:p>
        </p:txBody>
      </p:sp>
      <p:sp>
        <p:nvSpPr>
          <p:cNvPr id="1298435" name="Text Box 3">
            <a:extLst>
              <a:ext uri="{FF2B5EF4-FFF2-40B4-BE49-F238E27FC236}">
                <a16:creationId xmlns:a16="http://schemas.microsoft.com/office/drawing/2014/main" id="{783D6B41-5430-483C-AA0D-110C02AE8276}"/>
              </a:ext>
            </a:extLst>
          </p:cNvPr>
          <p:cNvSpPr txBox="1">
            <a:spLocks noChangeArrowheads="1"/>
          </p:cNvSpPr>
          <p:nvPr/>
        </p:nvSpPr>
        <p:spPr bwMode="auto">
          <a:xfrm>
            <a:off x="1341127" y="1498118"/>
            <a:ext cx="9787790" cy="972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Imagine a chamber filled with a gas in </a:t>
            </a:r>
            <a:r>
              <a:rPr kumimoji="1" lang="en-US" altLang="zh-CN" sz="2400" dirty="0">
                <a:solidFill>
                  <a:srgbClr val="7030A0"/>
                </a:solidFill>
                <a:latin typeface="Times New Roman" panose="02020603050405020304" pitchFamily="18" charset="0"/>
                <a:cs typeface="Times New Roman" panose="02020603050405020304" pitchFamily="18" charset="0"/>
              </a:rPr>
              <a:t>an equilibrium </a:t>
            </a:r>
            <a:r>
              <a:rPr kumimoji="1" lang="en-US" altLang="zh-CN" sz="2400" dirty="0">
                <a:latin typeface="Times New Roman" panose="02020603050405020304" pitchFamily="18" charset="0"/>
                <a:cs typeface="Times New Roman" panose="02020603050405020304" pitchFamily="18" charset="0"/>
              </a:rPr>
              <a:t>at temperature T. According to statistic physics, we know the population at </a:t>
            </a:r>
            <a:r>
              <a:rPr kumimoji="1" lang="en-US" altLang="zh-CN" sz="2400" i="1" dirty="0">
                <a:latin typeface="Times New Roman" panose="02020603050405020304" pitchFamily="18" charset="0"/>
                <a:cs typeface="Times New Roman" panose="02020603050405020304" pitchFamily="18" charset="0"/>
              </a:rPr>
              <a:t>n</a:t>
            </a:r>
            <a:r>
              <a:rPr kumimoji="1" lang="en-US" altLang="zh-CN" sz="2400" dirty="0">
                <a:latin typeface="Times New Roman" panose="02020603050405020304" pitchFamily="18" charset="0"/>
                <a:cs typeface="Times New Roman" panose="02020603050405020304" pitchFamily="18" charset="0"/>
              </a:rPr>
              <a:t>th energy level is:</a:t>
            </a:r>
            <a:endParaRPr kumimoji="1" lang="zh-CN" altLang="en-US" sz="2400" dirty="0">
              <a:latin typeface="Times New Roman" panose="02020603050405020304" pitchFamily="18" charset="0"/>
              <a:cs typeface="Times New Roman" panose="02020603050405020304" pitchFamily="18" charset="0"/>
            </a:endParaRPr>
          </a:p>
        </p:txBody>
      </p:sp>
      <p:sp>
        <p:nvSpPr>
          <p:cNvPr id="1298439" name="Text Box 7">
            <a:extLst>
              <a:ext uri="{FF2B5EF4-FFF2-40B4-BE49-F238E27FC236}">
                <a16:creationId xmlns:a16="http://schemas.microsoft.com/office/drawing/2014/main" id="{D65F813A-FA39-4FDC-B094-2743FCB9134F}"/>
              </a:ext>
            </a:extLst>
          </p:cNvPr>
          <p:cNvSpPr txBox="1">
            <a:spLocks noChangeArrowheads="1"/>
          </p:cNvSpPr>
          <p:nvPr/>
        </p:nvSpPr>
        <p:spPr bwMode="auto">
          <a:xfrm>
            <a:off x="1341127" y="3660737"/>
            <a:ext cx="10077722" cy="972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N</a:t>
            </a:r>
            <a:r>
              <a:rPr kumimoji="1" lang="en-US" altLang="zh-CN" sz="2400" baseline="-25000" dirty="0">
                <a:latin typeface="Times New Roman" panose="02020603050405020304" pitchFamily="18" charset="0"/>
                <a:cs typeface="Times New Roman" panose="02020603050405020304" pitchFamily="18" charset="0"/>
              </a:rPr>
              <a:t>0</a:t>
            </a:r>
            <a:r>
              <a:rPr kumimoji="1" lang="en-US" altLang="zh-CN" sz="2400" dirty="0">
                <a:latin typeface="Times New Roman" panose="02020603050405020304" pitchFamily="18" charset="0"/>
                <a:cs typeface="Times New Roman" panose="02020603050405020304" pitchFamily="18" charset="0"/>
              </a:rPr>
              <a:t> is a constant. Concern </a:t>
            </a:r>
            <a:r>
              <a:rPr kumimoji="1" lang="en-US" altLang="zh-CN" sz="2400" dirty="0">
                <a:solidFill>
                  <a:srgbClr val="7030A0"/>
                </a:solidFill>
                <a:latin typeface="Times New Roman" panose="02020603050405020304" pitchFamily="18" charset="0"/>
                <a:cs typeface="Times New Roman" panose="02020603050405020304" pitchFamily="18" charset="0"/>
              </a:rPr>
              <a:t>two energy levels E</a:t>
            </a:r>
            <a:r>
              <a:rPr kumimoji="1" lang="en-US" altLang="zh-CN" sz="2400" baseline="-25000" dirty="0">
                <a:solidFill>
                  <a:srgbClr val="7030A0"/>
                </a:solidFill>
                <a:latin typeface="Times New Roman" panose="02020603050405020304" pitchFamily="18" charset="0"/>
                <a:cs typeface="Times New Roman" panose="02020603050405020304" pitchFamily="18" charset="0"/>
              </a:rPr>
              <a:t>1</a:t>
            </a:r>
            <a:r>
              <a:rPr kumimoji="1" lang="en-US" altLang="zh-CN" sz="2400" dirty="0">
                <a:solidFill>
                  <a:srgbClr val="7030A0"/>
                </a:solidFill>
                <a:latin typeface="Times New Roman" panose="02020603050405020304" pitchFamily="18" charset="0"/>
                <a:cs typeface="Times New Roman" panose="02020603050405020304" pitchFamily="18" charset="0"/>
              </a:rPr>
              <a:t>&lt;E</a:t>
            </a:r>
            <a:r>
              <a:rPr kumimoji="1" lang="en-US" altLang="zh-CN" sz="2400" baseline="-25000" dirty="0">
                <a:solidFill>
                  <a:srgbClr val="7030A0"/>
                </a:solidFill>
                <a:latin typeface="Times New Roman" panose="02020603050405020304" pitchFamily="18" charset="0"/>
                <a:cs typeface="Times New Roman" panose="02020603050405020304" pitchFamily="18" charset="0"/>
              </a:rPr>
              <a:t>2</a:t>
            </a:r>
            <a:r>
              <a:rPr kumimoji="1" lang="en-US" altLang="zh-CN" sz="2400" dirty="0">
                <a:latin typeface="Times New Roman" panose="02020603050405020304" pitchFamily="18" charset="0"/>
                <a:cs typeface="Times New Roman" panose="02020603050405020304" pitchFamily="18" charset="0"/>
              </a:rPr>
              <a:t>, called ground and excitation states in the following.   The ratio of the populations occupying the two states is:        </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CEC6381-3673-4320-BBD6-9A7884EA5D89}"/>
                  </a:ext>
                </a:extLst>
              </p:cNvPr>
              <p:cNvSpPr/>
              <p:nvPr/>
            </p:nvSpPr>
            <p:spPr>
              <a:xfrm>
                <a:off x="4717302" y="2709131"/>
                <a:ext cx="2102563" cy="722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𝑁</m:t>
                          </m:r>
                        </m:e>
                        <m:sub>
                          <m:r>
                            <a:rPr lang="zh-CN" altLang="en-US" sz="2800" i="1">
                              <a:latin typeface="Cambria Math" panose="02040503050406030204" pitchFamily="18" charset="0"/>
                            </a:rPr>
                            <m:t>𝑛</m:t>
                          </m:r>
                        </m:sub>
                      </m:sSub>
                      <m:r>
                        <m:rPr>
                          <m:nor/>
                        </m:rPr>
                        <a:rPr lang="zh-CN" altLang="en-US" sz="2800" i="1">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𝑁</m:t>
                          </m:r>
                        </m:e>
                        <m:sub>
                          <m:r>
                            <a:rPr lang="zh-CN" altLang="en-US" sz="2800" i="0">
                              <a:latin typeface="Cambria Math" panose="02040503050406030204" pitchFamily="18" charset="0"/>
                            </a:rPr>
                            <m:t>0</m:t>
                          </m:r>
                        </m:sub>
                      </m:sSub>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𝐸</m:t>
                                  </m:r>
                                </m:e>
                                <m:sub>
                                  <m:r>
                                    <a:rPr lang="zh-CN" altLang="en-US" sz="2800" i="1">
                                      <a:latin typeface="Cambria Math" panose="02040503050406030204" pitchFamily="18" charset="0"/>
                                    </a:rPr>
                                    <m:t>𝑛</m:t>
                                  </m:r>
                                </m:sub>
                              </m:sSub>
                            </m:num>
                            <m:den>
                              <m:r>
                                <a:rPr lang="zh-CN" altLang="en-US" sz="2800" i="1">
                                  <a:latin typeface="Cambria Math" panose="02040503050406030204" pitchFamily="18" charset="0"/>
                                </a:rPr>
                                <m:t>𝑘𝑇</m:t>
                              </m:r>
                            </m:den>
                          </m:f>
                        </m:sup>
                      </m:sSup>
                    </m:oMath>
                  </m:oMathPara>
                </a14:m>
                <a:endParaRPr lang="zh-CN" altLang="en-US" sz="2800" dirty="0"/>
              </a:p>
            </p:txBody>
          </p:sp>
        </mc:Choice>
        <mc:Fallback xmlns="">
          <p:sp>
            <p:nvSpPr>
              <p:cNvPr id="2" name="矩形 1">
                <a:extLst>
                  <a:ext uri="{FF2B5EF4-FFF2-40B4-BE49-F238E27FC236}">
                    <a16:creationId xmlns:a16="http://schemas.microsoft.com/office/drawing/2014/main" id="{FCEC6381-3673-4320-BBD6-9A7884EA5D89}"/>
                  </a:ext>
                </a:extLst>
              </p:cNvPr>
              <p:cNvSpPr>
                <a:spLocks noRot="1" noChangeAspect="1" noMove="1" noResize="1" noEditPoints="1" noAdjustHandles="1" noChangeArrowheads="1" noChangeShapeType="1" noTextEdit="1"/>
              </p:cNvSpPr>
              <p:nvPr/>
            </p:nvSpPr>
            <p:spPr>
              <a:xfrm>
                <a:off x="4717302" y="2709131"/>
                <a:ext cx="2102563" cy="7222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CE70869-002E-4937-BC16-5AF9974B5C57}"/>
                  </a:ext>
                </a:extLst>
              </p:cNvPr>
              <p:cNvSpPr/>
              <p:nvPr/>
            </p:nvSpPr>
            <p:spPr>
              <a:xfrm>
                <a:off x="4805944" y="4875165"/>
                <a:ext cx="2858155"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800" i="1">
                              <a:latin typeface="Cambria Math" panose="02040503050406030204" pitchFamily="18" charset="0"/>
                            </a:rPr>
                          </m:ctrlPr>
                        </m:fPr>
                        <m:num>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𝑁</m:t>
                              </m:r>
                            </m:e>
                            <m:sub>
                              <m:r>
                                <a:rPr lang="zh-CN" altLang="en-US" sz="2800" i="0">
                                  <a:latin typeface="Cambria Math" panose="02040503050406030204" pitchFamily="18" charset="0"/>
                                </a:rPr>
                                <m:t>2</m:t>
                              </m:r>
                            </m:sub>
                          </m:sSub>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𝑁</m:t>
                              </m:r>
                            </m:e>
                            <m:sub>
                              <m:r>
                                <a:rPr lang="zh-CN" altLang="en-US" sz="2800" i="0">
                                  <a:latin typeface="Cambria Math" panose="02040503050406030204" pitchFamily="18" charset="0"/>
                                </a:rPr>
                                <m:t>1</m:t>
                              </m:r>
                            </m:sub>
                          </m:sSub>
                        </m:den>
                      </m:f>
                      <m:r>
                        <m:rPr>
                          <m:nor/>
                        </m:rPr>
                        <a:rPr lang="zh-CN" altLang="en-US" sz="2800" i="1">
                          <a:latin typeface="Cambria Math" panose="02040503050406030204" pitchFamily="18" charset="0"/>
                        </a:rPr>
                        <m:t>=</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𝐸</m:t>
                                  </m:r>
                                </m:e>
                                <m:sub>
                                  <m:r>
                                    <a:rPr lang="zh-CN" altLang="en-US" sz="2800" i="0">
                                      <a:latin typeface="Cambria Math" panose="02040503050406030204" pitchFamily="18" charset="0"/>
                                    </a:rPr>
                                    <m:t>2</m:t>
                                  </m:r>
                                </m:sub>
                              </m:sSub>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𝐸</m:t>
                                  </m:r>
                                </m:e>
                                <m:sub>
                                  <m:r>
                                    <a:rPr lang="zh-CN" altLang="en-US" sz="2800" i="0">
                                      <a:latin typeface="Cambria Math" panose="02040503050406030204" pitchFamily="18" charset="0"/>
                                    </a:rPr>
                                    <m:t>1</m:t>
                                  </m:r>
                                </m:sub>
                              </m:sSub>
                            </m:num>
                            <m:den>
                              <m:r>
                                <a:rPr lang="zh-CN" altLang="en-US" sz="2800" i="1">
                                  <a:latin typeface="Cambria Math" panose="02040503050406030204" pitchFamily="18" charset="0"/>
                                </a:rPr>
                                <m:t>𝑘𝑇</m:t>
                              </m:r>
                            </m:den>
                          </m:f>
                        </m:sup>
                      </m:sSup>
                      <m:r>
                        <a:rPr lang="zh-CN" altLang="en-US" sz="2800" i="0">
                          <a:latin typeface="Cambria Math" panose="02040503050406030204" pitchFamily="18" charset="0"/>
                        </a:rPr>
                        <m:t>&lt;1</m:t>
                      </m:r>
                    </m:oMath>
                  </m:oMathPara>
                </a14:m>
                <a:endParaRPr lang="zh-CN" altLang="en-US" sz="2800" dirty="0"/>
              </a:p>
            </p:txBody>
          </p:sp>
        </mc:Choice>
        <mc:Fallback xmlns="">
          <p:sp>
            <p:nvSpPr>
              <p:cNvPr id="3" name="矩形 2">
                <a:extLst>
                  <a:ext uri="{FF2B5EF4-FFF2-40B4-BE49-F238E27FC236}">
                    <a16:creationId xmlns:a16="http://schemas.microsoft.com/office/drawing/2014/main" id="{BCE70869-002E-4937-BC16-5AF9974B5C57}"/>
                  </a:ext>
                </a:extLst>
              </p:cNvPr>
              <p:cNvSpPr>
                <a:spLocks noRot="1" noChangeAspect="1" noMove="1" noResize="1" noEditPoints="1" noAdjustHandles="1" noChangeArrowheads="1" noChangeShapeType="1" noTextEdit="1"/>
              </p:cNvSpPr>
              <p:nvPr/>
            </p:nvSpPr>
            <p:spPr>
              <a:xfrm>
                <a:off x="4805944" y="4875165"/>
                <a:ext cx="2858155" cy="969433"/>
              </a:xfrm>
              <a:prstGeom prst="rect">
                <a:avLst/>
              </a:prstGeom>
              <a:blipFill>
                <a:blip r:embed="rId4"/>
                <a:stretch>
                  <a:fillRect/>
                </a:stretch>
              </a:blipFill>
            </p:spPr>
            <p:txBody>
              <a:bodyPr/>
              <a:lstStyle/>
              <a:p>
                <a:r>
                  <a:rPr lang="zh-CN" altLang="en-US">
                    <a:noFill/>
                  </a:rPr>
                  <a:t> </a:t>
                </a:r>
              </a:p>
            </p:txBody>
          </p:sp>
        </mc:Fallback>
      </mc:AlternateContent>
      <p:pic>
        <p:nvPicPr>
          <p:cNvPr id="7" name="图片 8">
            <a:extLst>
              <a:ext uri="{FF2B5EF4-FFF2-40B4-BE49-F238E27FC236}">
                <a16:creationId xmlns:a16="http://schemas.microsoft.com/office/drawing/2014/main" id="{53F81926-791A-4E08-B8D8-7B83FAD39DE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5">
            <a:extLst>
              <a:ext uri="{FF2B5EF4-FFF2-40B4-BE49-F238E27FC236}">
                <a16:creationId xmlns:a16="http://schemas.microsoft.com/office/drawing/2014/main" id="{9F4A8CB6-878D-423B-81B0-605E9655F14C}"/>
              </a:ext>
            </a:extLst>
          </p:cNvPr>
          <p:cNvGrpSpPr>
            <a:grpSpLocks/>
          </p:cNvGrpSpPr>
          <p:nvPr/>
        </p:nvGrpSpPr>
        <p:grpSpPr bwMode="auto">
          <a:xfrm>
            <a:off x="12000" y="1268760"/>
            <a:ext cx="12168000" cy="0"/>
            <a:chOff x="0" y="119"/>
            <a:chExt cx="5804" cy="726"/>
          </a:xfrm>
        </p:grpSpPr>
        <p:pic>
          <p:nvPicPr>
            <p:cNvPr id="9" name="Picture 6" descr="nklogo">
              <a:extLst>
                <a:ext uri="{FF2B5EF4-FFF2-40B4-BE49-F238E27FC236}">
                  <a16:creationId xmlns:a16="http://schemas.microsoft.com/office/drawing/2014/main" id="{3AF66633-FEC3-4926-BBBB-C2AAA43CF66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7">
              <a:extLst>
                <a:ext uri="{FF2B5EF4-FFF2-40B4-BE49-F238E27FC236}">
                  <a16:creationId xmlns:a16="http://schemas.microsoft.com/office/drawing/2014/main" id="{A1FDE297-9AB2-41E3-9054-0EE212DC0D1C}"/>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98435"/>
                                        </p:tgtEl>
                                        <p:attrNameLst>
                                          <p:attrName>style.visibility</p:attrName>
                                        </p:attrNameLst>
                                      </p:cBhvr>
                                      <p:to>
                                        <p:strVal val="visible"/>
                                      </p:to>
                                    </p:set>
                                    <p:animEffect transition="in" filter="blinds(horizontal)">
                                      <p:cBhvr>
                                        <p:cTn id="7" dur="500"/>
                                        <p:tgtEl>
                                          <p:spTgt spid="12984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298439"/>
                                        </p:tgtEl>
                                        <p:attrNameLst>
                                          <p:attrName>style.visibility</p:attrName>
                                        </p:attrNameLst>
                                      </p:cBhvr>
                                      <p:to>
                                        <p:strVal val="visible"/>
                                      </p:to>
                                    </p:set>
                                    <p:animEffect transition="in" filter="blinds(horizontal)">
                                      <p:cBhvr>
                                        <p:cTn id="16" dur="500"/>
                                        <p:tgtEl>
                                          <p:spTgt spid="129843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435" grpId="0" autoUpdateAnimBg="0"/>
      <p:bldP spid="1298439" grpId="0" autoUpdateAnimBg="0"/>
      <p:bldP spid="2" grpId="0"/>
      <p:bldP spid="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530" name="Text Box 2">
            <a:extLst>
              <a:ext uri="{FF2B5EF4-FFF2-40B4-BE49-F238E27FC236}">
                <a16:creationId xmlns:a16="http://schemas.microsoft.com/office/drawing/2014/main" id="{81DCDBFB-A9D1-421A-8916-D63416F2FD68}"/>
              </a:ext>
            </a:extLst>
          </p:cNvPr>
          <p:cNvSpPr txBox="1">
            <a:spLocks noChangeArrowheads="1"/>
          </p:cNvSpPr>
          <p:nvPr/>
        </p:nvSpPr>
        <p:spPr bwMode="auto">
          <a:xfrm>
            <a:off x="1828800" y="404813"/>
            <a:ext cx="9011282"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3600" b="1" dirty="0">
                <a:latin typeface="Times New Roman" panose="02020603050405020304" pitchFamily="18" charset="0"/>
                <a:cs typeface="Times New Roman" panose="02020603050405020304" pitchFamily="18" charset="0"/>
              </a:rPr>
              <a:t>Population change in spontaneous emission </a:t>
            </a:r>
            <a:endParaRPr kumimoji="1" lang="zh-CN" altLang="en-US" sz="3600" b="1" dirty="0">
              <a:latin typeface="Times New Roman" panose="02020603050405020304" pitchFamily="18" charset="0"/>
              <a:cs typeface="Times New Roman" panose="02020603050405020304" pitchFamily="18" charset="0"/>
            </a:endParaRPr>
          </a:p>
        </p:txBody>
      </p:sp>
      <p:sp>
        <p:nvSpPr>
          <p:cNvPr id="1302531" name="Text Box 3">
            <a:extLst>
              <a:ext uri="{FF2B5EF4-FFF2-40B4-BE49-F238E27FC236}">
                <a16:creationId xmlns:a16="http://schemas.microsoft.com/office/drawing/2014/main" id="{E6218D59-F9A0-4F04-8306-7A18DFEF0EED}"/>
              </a:ext>
            </a:extLst>
          </p:cNvPr>
          <p:cNvSpPr txBox="1">
            <a:spLocks noChangeArrowheads="1"/>
          </p:cNvSpPr>
          <p:nvPr/>
        </p:nvSpPr>
        <p:spPr bwMode="auto">
          <a:xfrm>
            <a:off x="1696825" y="1319214"/>
            <a:ext cx="9012024" cy="1133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dN</a:t>
            </a:r>
            <a:r>
              <a:rPr kumimoji="1" lang="en-US" altLang="zh-CN" sz="2400" baseline="-25000" dirty="0">
                <a:latin typeface="Times New Roman" panose="02020603050405020304" pitchFamily="18" charset="0"/>
                <a:cs typeface="Times New Roman" panose="02020603050405020304" pitchFamily="18" charset="0"/>
              </a:rPr>
              <a:t>21</a:t>
            </a:r>
            <a:r>
              <a:rPr kumimoji="1" lang="en-US" altLang="zh-CN" sz="2400" dirty="0">
                <a:latin typeface="Times New Roman" panose="02020603050405020304" pitchFamily="18" charset="0"/>
                <a:cs typeface="Times New Roman" panose="02020603050405020304" pitchFamily="18" charset="0"/>
              </a:rPr>
              <a:t> presents the population decrease in energy level E</a:t>
            </a:r>
            <a:r>
              <a:rPr kumimoji="1" lang="en-US" altLang="zh-CN" sz="2400" baseline="-25000" dirty="0">
                <a:latin typeface="Times New Roman" panose="02020603050405020304" pitchFamily="18" charset="0"/>
                <a:cs typeface="Times New Roman" panose="02020603050405020304" pitchFamily="18" charset="0"/>
              </a:rPr>
              <a:t>2</a:t>
            </a:r>
            <a:r>
              <a:rPr kumimoji="1" lang="en-US" altLang="zh-CN" sz="2400" dirty="0">
                <a:latin typeface="Times New Roman" panose="02020603050405020304" pitchFamily="18" charset="0"/>
                <a:cs typeface="Times New Roman" panose="02020603050405020304" pitchFamily="18" charset="0"/>
              </a:rPr>
              <a:t> caused by spontaneous emission in time  </a:t>
            </a:r>
            <a:r>
              <a:rPr kumimoji="1" lang="en-US" altLang="zh-CN" sz="2400" i="1" dirty="0">
                <a:latin typeface="Times New Roman" panose="02020603050405020304" pitchFamily="18" charset="0"/>
                <a:cs typeface="Times New Roman" panose="02020603050405020304" pitchFamily="18" charset="0"/>
              </a:rPr>
              <a:t>dt</a:t>
            </a:r>
            <a:r>
              <a:rPr kumimoji="1" lang="en-US" altLang="zh-CN" sz="2400" dirty="0">
                <a:latin typeface="Times New Roman" panose="02020603050405020304" pitchFamily="18" charset="0"/>
                <a:cs typeface="Times New Roman" panose="02020603050405020304" pitchFamily="18" charset="0"/>
              </a:rPr>
              <a:t>. It is:</a:t>
            </a:r>
            <a:endParaRPr kumimoji="1" lang="zh-CN" altLang="en-US" sz="2400" dirty="0">
              <a:latin typeface="Times New Roman" panose="02020603050405020304" pitchFamily="18" charset="0"/>
              <a:cs typeface="Times New Roman" panose="02020603050405020304" pitchFamily="18" charset="0"/>
            </a:endParaRPr>
          </a:p>
        </p:txBody>
      </p:sp>
      <p:sp>
        <p:nvSpPr>
          <p:cNvPr id="11" name="Text Box 3">
            <a:extLst>
              <a:ext uri="{FF2B5EF4-FFF2-40B4-BE49-F238E27FC236}">
                <a16:creationId xmlns:a16="http://schemas.microsoft.com/office/drawing/2014/main" id="{153C8B2A-05DE-4F67-BE77-5F17BFEFAD08}"/>
              </a:ext>
            </a:extLst>
          </p:cNvPr>
          <p:cNvSpPr txBox="1">
            <a:spLocks noChangeArrowheads="1"/>
          </p:cNvSpPr>
          <p:nvPr/>
        </p:nvSpPr>
        <p:spPr bwMode="auto">
          <a:xfrm>
            <a:off x="1739870" y="3704822"/>
            <a:ext cx="5260975" cy="579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Rewrite the above equation to the form:</a:t>
            </a:r>
            <a:endParaRPr kumimoji="1" lang="zh-CN" altLang="en-US" sz="2400" dirty="0">
              <a:latin typeface="Times New Roman" panose="02020603050405020304" pitchFamily="18" charset="0"/>
              <a:cs typeface="Times New Roman" panose="02020603050405020304" pitchFamily="18" charset="0"/>
            </a:endParaRPr>
          </a:p>
        </p:txBody>
      </p:sp>
      <p:sp>
        <p:nvSpPr>
          <p:cNvPr id="12" name="Text Box 3">
            <a:extLst>
              <a:ext uri="{FF2B5EF4-FFF2-40B4-BE49-F238E27FC236}">
                <a16:creationId xmlns:a16="http://schemas.microsoft.com/office/drawing/2014/main" id="{616F6E32-B5C8-4BF3-AD05-1142D2484FF3}"/>
              </a:ext>
            </a:extLst>
          </p:cNvPr>
          <p:cNvSpPr txBox="1">
            <a:spLocks noChangeArrowheads="1"/>
          </p:cNvSpPr>
          <p:nvPr/>
        </p:nvSpPr>
        <p:spPr bwMode="auto">
          <a:xfrm>
            <a:off x="1696825" y="5055559"/>
            <a:ext cx="9445657"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We can see that A</a:t>
            </a:r>
            <a:r>
              <a:rPr kumimoji="1" lang="en-US" altLang="zh-CN" sz="2400" baseline="-25000" dirty="0">
                <a:latin typeface="Times New Roman" panose="02020603050405020304" pitchFamily="18" charset="0"/>
                <a:cs typeface="Times New Roman" panose="02020603050405020304" pitchFamily="18" charset="0"/>
              </a:rPr>
              <a:t>21</a:t>
            </a:r>
            <a:r>
              <a:rPr kumimoji="1" lang="en-US" altLang="zh-CN" sz="2400" dirty="0">
                <a:latin typeface="Times New Roman" panose="02020603050405020304" pitchFamily="18" charset="0"/>
                <a:cs typeface="Times New Roman" panose="02020603050405020304" pitchFamily="18" charset="0"/>
              </a:rPr>
              <a:t> is the probability per second of SE. It is equal to the transition rate , i.e. the number of atoms transiting from E</a:t>
            </a:r>
            <a:r>
              <a:rPr kumimoji="1" lang="en-US" altLang="zh-CN" sz="2400" baseline="-25000" dirty="0">
                <a:latin typeface="Times New Roman" panose="02020603050405020304" pitchFamily="18" charset="0"/>
                <a:cs typeface="Times New Roman" panose="02020603050405020304" pitchFamily="18" charset="0"/>
              </a:rPr>
              <a:t>2</a:t>
            </a:r>
            <a:r>
              <a:rPr kumimoji="1" lang="en-US" altLang="zh-CN" sz="2400" dirty="0">
                <a:latin typeface="Times New Roman" panose="02020603050405020304" pitchFamily="18" charset="0"/>
                <a:cs typeface="Times New Roman" panose="02020603050405020304" pitchFamily="18" charset="0"/>
              </a:rPr>
              <a:t> to E</a:t>
            </a:r>
            <a:r>
              <a:rPr kumimoji="1" lang="en-US" altLang="zh-CN" sz="2400" baseline="-25000" dirty="0">
                <a:latin typeface="Times New Roman" panose="02020603050405020304" pitchFamily="18" charset="0"/>
                <a:cs typeface="Times New Roman" panose="02020603050405020304" pitchFamily="18" charset="0"/>
              </a:rPr>
              <a:t>1</a:t>
            </a:r>
            <a:r>
              <a:rPr kumimoji="1" lang="en-US" altLang="zh-CN" sz="2400" dirty="0">
                <a:latin typeface="Times New Roman" panose="02020603050405020304" pitchFamily="18" charset="0"/>
                <a:cs typeface="Times New Roman" panose="02020603050405020304" pitchFamily="18" charset="0"/>
              </a:rPr>
              <a:t> per second divided by the total amount of atoms. </a:t>
            </a:r>
            <a:endParaRPr kumimoji="1" lang="zh-C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467D668C-6A44-4BBE-8AE3-67135B9977C5}"/>
                  </a:ext>
                </a:extLst>
              </p:cNvPr>
              <p:cNvSpPr/>
              <p:nvPr/>
            </p:nvSpPr>
            <p:spPr>
              <a:xfrm>
                <a:off x="4370357" y="2592681"/>
                <a:ext cx="2929841" cy="972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d>
                            <m:dPr>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𝑑</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21</m:t>
                                      </m:r>
                                    </m:sub>
                                  </m:sSub>
                                </m:num>
                                <m:den>
                                  <m:r>
                                    <a:rPr lang="zh-CN" altLang="en-US" sz="2400" i="1">
                                      <a:latin typeface="Cambria Math" panose="02040503050406030204" pitchFamily="18" charset="0"/>
                                    </a:rPr>
                                    <m:t>𝑑𝑡</m:t>
                                  </m:r>
                                </m:den>
                              </m:f>
                            </m:e>
                          </m:d>
                        </m:e>
                        <m:sub>
                          <m:r>
                            <a:rPr lang="zh-CN" altLang="en-US" sz="2400" i="1">
                              <a:latin typeface="Cambria Math" panose="02040503050406030204" pitchFamily="18" charset="0"/>
                            </a:rPr>
                            <m:t>𝑆𝑃𝐸</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𝐴</m:t>
                          </m:r>
                        </m:e>
                        <m:sub>
                          <m:r>
                            <a:rPr lang="zh-CN" altLang="en-US" sz="2400" i="0">
                              <a:latin typeface="Cambria Math" panose="02040503050406030204" pitchFamily="18" charset="0"/>
                            </a:rPr>
                            <m:t>21</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m:t>
                          </m:r>
                        </m:sub>
                      </m:sSub>
                    </m:oMath>
                  </m:oMathPara>
                </a14:m>
                <a:endParaRPr lang="zh-CN" altLang="en-US" sz="2400" dirty="0"/>
              </a:p>
            </p:txBody>
          </p:sp>
        </mc:Choice>
        <mc:Fallback xmlns="">
          <p:sp>
            <p:nvSpPr>
              <p:cNvPr id="2" name="矩形 1">
                <a:extLst>
                  <a:ext uri="{FF2B5EF4-FFF2-40B4-BE49-F238E27FC236}">
                    <a16:creationId xmlns:a16="http://schemas.microsoft.com/office/drawing/2014/main" id="{467D668C-6A44-4BBE-8AE3-67135B9977C5}"/>
                  </a:ext>
                </a:extLst>
              </p:cNvPr>
              <p:cNvSpPr>
                <a:spLocks noRot="1" noChangeAspect="1" noMove="1" noResize="1" noEditPoints="1" noAdjustHandles="1" noChangeArrowheads="1" noChangeShapeType="1" noTextEdit="1"/>
              </p:cNvSpPr>
              <p:nvPr/>
            </p:nvSpPr>
            <p:spPr>
              <a:xfrm>
                <a:off x="4370357" y="2592681"/>
                <a:ext cx="2929841" cy="97263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DD4A5C7-BB9C-47B8-A533-C286FA88DCE9}"/>
                  </a:ext>
                </a:extLst>
              </p:cNvPr>
              <p:cNvSpPr/>
              <p:nvPr/>
            </p:nvSpPr>
            <p:spPr>
              <a:xfrm>
                <a:off x="6884893" y="3819918"/>
                <a:ext cx="2893997" cy="972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d>
                            <m:dPr>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𝑑</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21</m:t>
                                      </m:r>
                                    </m:sub>
                                  </m:sSub>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m:t>
                                      </m:r>
                                    </m:sub>
                                  </m:sSub>
                                </m:den>
                              </m:f>
                            </m:e>
                          </m:d>
                        </m:e>
                        <m:sub>
                          <m:r>
                            <a:rPr lang="zh-CN" altLang="en-US" sz="2400" i="1">
                              <a:latin typeface="Cambria Math" panose="02040503050406030204" pitchFamily="18" charset="0"/>
                            </a:rPr>
                            <m:t>𝑆𝑃𝐸</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𝐴</m:t>
                          </m:r>
                        </m:e>
                        <m:sub>
                          <m:r>
                            <a:rPr lang="zh-CN" altLang="en-US" sz="2400" i="0">
                              <a:latin typeface="Cambria Math" panose="02040503050406030204" pitchFamily="18" charset="0"/>
                            </a:rPr>
                            <m:t>21</m:t>
                          </m:r>
                        </m:sub>
                      </m:sSub>
                      <m:r>
                        <a:rPr lang="zh-CN" altLang="en-US" sz="2400" i="1">
                          <a:latin typeface="Cambria Math" panose="02040503050406030204" pitchFamily="18" charset="0"/>
                        </a:rPr>
                        <m:t>𝑑𝑡</m:t>
                      </m:r>
                    </m:oMath>
                  </m:oMathPara>
                </a14:m>
                <a:endParaRPr lang="zh-CN" altLang="en-US" sz="2400" dirty="0"/>
              </a:p>
            </p:txBody>
          </p:sp>
        </mc:Choice>
        <mc:Fallback xmlns="">
          <p:sp>
            <p:nvSpPr>
              <p:cNvPr id="3" name="矩形 2">
                <a:extLst>
                  <a:ext uri="{FF2B5EF4-FFF2-40B4-BE49-F238E27FC236}">
                    <a16:creationId xmlns:a16="http://schemas.microsoft.com/office/drawing/2014/main" id="{BDD4A5C7-BB9C-47B8-A533-C286FA88DCE9}"/>
                  </a:ext>
                </a:extLst>
              </p:cNvPr>
              <p:cNvSpPr>
                <a:spLocks noRot="1" noChangeAspect="1" noMove="1" noResize="1" noEditPoints="1" noAdjustHandles="1" noChangeArrowheads="1" noChangeShapeType="1" noTextEdit="1"/>
              </p:cNvSpPr>
              <p:nvPr/>
            </p:nvSpPr>
            <p:spPr>
              <a:xfrm>
                <a:off x="6884893" y="3819918"/>
                <a:ext cx="2893997" cy="972639"/>
              </a:xfrm>
              <a:prstGeom prst="rect">
                <a:avLst/>
              </a:prstGeom>
              <a:blipFill>
                <a:blip r:embed="rId3"/>
                <a:stretch>
                  <a:fillRect/>
                </a:stretch>
              </a:blipFill>
            </p:spPr>
            <p:txBody>
              <a:bodyPr/>
              <a:lstStyle/>
              <a:p>
                <a:r>
                  <a:rPr lang="zh-CN" altLang="en-US">
                    <a:noFill/>
                  </a:rPr>
                  <a:t> </a:t>
                </a:r>
              </a:p>
            </p:txBody>
          </p:sp>
        </mc:Fallback>
      </mc:AlternateContent>
      <p:pic>
        <p:nvPicPr>
          <p:cNvPr id="8" name="图片 8">
            <a:extLst>
              <a:ext uri="{FF2B5EF4-FFF2-40B4-BE49-F238E27FC236}">
                <a16:creationId xmlns:a16="http://schemas.microsoft.com/office/drawing/2014/main" id="{984B4055-B56C-4A7C-B2FE-8A6BA171128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A3BFCC56-AA67-46A4-9BE8-835C94CFDDF1}"/>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C59437A0-05B1-41AD-B90C-9DD84551D797}"/>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7">
              <a:extLst>
                <a:ext uri="{FF2B5EF4-FFF2-40B4-BE49-F238E27FC236}">
                  <a16:creationId xmlns:a16="http://schemas.microsoft.com/office/drawing/2014/main" id="{2BF211DF-58DE-4443-9580-F6AF99CAE40C}"/>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302531"/>
                                        </p:tgtEl>
                                        <p:attrNameLst>
                                          <p:attrName>style.visibility</p:attrName>
                                        </p:attrNameLst>
                                      </p:cBhvr>
                                      <p:to>
                                        <p:strVal val="visible"/>
                                      </p:to>
                                    </p:set>
                                    <p:animEffect transition="in" filter="blinds(vertical)">
                                      <p:cBhvr>
                                        <p:cTn id="7" dur="500"/>
                                        <p:tgtEl>
                                          <p:spTgt spid="13025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vertical)">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vertical)">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2531" grpId="0" autoUpdateAnimBg="0"/>
      <p:bldP spid="11" grpId="0" autoUpdateAnimBg="0"/>
      <p:bldP spid="12" grpId="0" autoUpdateAnimBg="0"/>
      <p:bldP spid="2" grpId="0"/>
      <p:bldP spid="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530" name="Text Box 2">
            <a:extLst>
              <a:ext uri="{FF2B5EF4-FFF2-40B4-BE49-F238E27FC236}">
                <a16:creationId xmlns:a16="http://schemas.microsoft.com/office/drawing/2014/main" id="{F13D9F61-AA22-41DC-99F0-49D25198934F}"/>
              </a:ext>
            </a:extLst>
          </p:cNvPr>
          <p:cNvSpPr txBox="1">
            <a:spLocks noChangeArrowheads="1"/>
          </p:cNvSpPr>
          <p:nvPr/>
        </p:nvSpPr>
        <p:spPr bwMode="auto">
          <a:xfrm>
            <a:off x="1828800" y="404813"/>
            <a:ext cx="843915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en-US" altLang="zh-CN" sz="3600" b="1" dirty="0">
                <a:latin typeface="Times New Roman" panose="02020603050405020304" pitchFamily="18" charset="0"/>
                <a:cs typeface="Times New Roman" panose="02020603050405020304" pitchFamily="18" charset="0"/>
              </a:rPr>
              <a:t>Lifetime of exited state</a:t>
            </a:r>
            <a:endParaRPr kumimoji="1" lang="zh-CN" altLang="en-US" sz="3600" b="1" dirty="0">
              <a:latin typeface="Times New Roman" panose="02020603050405020304" pitchFamily="18" charset="0"/>
              <a:cs typeface="Times New Roman" panose="02020603050405020304" pitchFamily="18" charset="0"/>
            </a:endParaRPr>
          </a:p>
        </p:txBody>
      </p:sp>
      <p:sp>
        <p:nvSpPr>
          <p:cNvPr id="1302531" name="Text Box 3">
            <a:extLst>
              <a:ext uri="{FF2B5EF4-FFF2-40B4-BE49-F238E27FC236}">
                <a16:creationId xmlns:a16="http://schemas.microsoft.com/office/drawing/2014/main" id="{397F7FBC-F59B-4BDE-9A98-B4C032D1A487}"/>
              </a:ext>
            </a:extLst>
          </p:cNvPr>
          <p:cNvSpPr txBox="1">
            <a:spLocks noChangeArrowheads="1"/>
          </p:cNvSpPr>
          <p:nvPr/>
        </p:nvSpPr>
        <p:spPr bwMode="auto">
          <a:xfrm>
            <a:off x="1656583" y="1366348"/>
            <a:ext cx="7848600" cy="57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Integrate the equation:</a:t>
            </a:r>
            <a:endParaRPr kumimoji="1" lang="zh-CN" altLang="en-US" sz="2400" dirty="0">
              <a:latin typeface="Times New Roman" panose="02020603050405020304" pitchFamily="18" charset="0"/>
              <a:cs typeface="Times New Roman" panose="02020603050405020304" pitchFamily="18" charset="0"/>
            </a:endParaRPr>
          </a:p>
        </p:txBody>
      </p:sp>
      <p:sp>
        <p:nvSpPr>
          <p:cNvPr id="11" name="Text Box 3">
            <a:extLst>
              <a:ext uri="{FF2B5EF4-FFF2-40B4-BE49-F238E27FC236}">
                <a16:creationId xmlns:a16="http://schemas.microsoft.com/office/drawing/2014/main" id="{9A90D20A-6EA8-4E00-B9A6-14BB48E4F663}"/>
              </a:ext>
            </a:extLst>
          </p:cNvPr>
          <p:cNvSpPr txBox="1">
            <a:spLocks noChangeArrowheads="1"/>
          </p:cNvSpPr>
          <p:nvPr/>
        </p:nvSpPr>
        <p:spPr bwMode="auto">
          <a:xfrm>
            <a:off x="1656583" y="3052273"/>
            <a:ext cx="6753225" cy="579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We have the population at </a:t>
            </a:r>
            <a:r>
              <a:rPr kumimoji="1" lang="en-US" altLang="zh-CN" sz="2400" i="1" dirty="0">
                <a:latin typeface="Times New Roman" panose="02020603050405020304" pitchFamily="18" charset="0"/>
                <a:cs typeface="Times New Roman" panose="02020603050405020304" pitchFamily="18" charset="0"/>
              </a:rPr>
              <a:t>E</a:t>
            </a:r>
            <a:r>
              <a:rPr kumimoji="1" lang="en-US" altLang="zh-CN" sz="2400" i="1" baseline="-25000" dirty="0">
                <a:latin typeface="Times New Roman" panose="02020603050405020304" pitchFamily="18" charset="0"/>
                <a:cs typeface="Times New Roman" panose="02020603050405020304" pitchFamily="18" charset="0"/>
              </a:rPr>
              <a:t>2</a:t>
            </a:r>
            <a:r>
              <a:rPr kumimoji="1" lang="en-US" altLang="zh-CN" sz="2400" dirty="0">
                <a:latin typeface="Times New Roman" panose="02020603050405020304" pitchFamily="18" charset="0"/>
                <a:cs typeface="Times New Roman" panose="02020603050405020304" pitchFamily="18" charset="0"/>
              </a:rPr>
              <a:t> as a result of  SE:</a:t>
            </a:r>
            <a:endParaRPr kumimoji="1" lang="zh-CN" altLang="en-US" sz="2400" dirty="0">
              <a:latin typeface="Times New Roman" panose="02020603050405020304" pitchFamily="18" charset="0"/>
              <a:cs typeface="Times New Roman" panose="02020603050405020304" pitchFamily="18" charset="0"/>
            </a:endParaRPr>
          </a:p>
        </p:txBody>
      </p:sp>
      <p:sp>
        <p:nvSpPr>
          <p:cNvPr id="12" name="Text Box 3">
            <a:extLst>
              <a:ext uri="{FF2B5EF4-FFF2-40B4-BE49-F238E27FC236}">
                <a16:creationId xmlns:a16="http://schemas.microsoft.com/office/drawing/2014/main" id="{5A622268-5DD4-4E9E-8E63-F9DD537AC212}"/>
              </a:ext>
            </a:extLst>
          </p:cNvPr>
          <p:cNvSpPr txBox="1">
            <a:spLocks noChangeArrowheads="1"/>
          </p:cNvSpPr>
          <p:nvPr/>
        </p:nvSpPr>
        <p:spPr bwMode="auto">
          <a:xfrm>
            <a:off x="1656583" y="4795348"/>
            <a:ext cx="9240803" cy="1384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i="1" dirty="0">
                <a:latin typeface="Times New Roman" panose="02020603050405020304" pitchFamily="18" charset="0"/>
                <a:cs typeface="Times New Roman" panose="02020603050405020304" pitchFamily="18" charset="0"/>
              </a:rPr>
              <a:t>N</a:t>
            </a:r>
            <a:r>
              <a:rPr kumimoji="1" lang="en-US" altLang="zh-CN" sz="2400" i="1" baseline="-25000" dirty="0">
                <a:latin typeface="Times New Roman" panose="02020603050405020304" pitchFamily="18" charset="0"/>
                <a:cs typeface="Times New Roman" panose="02020603050405020304" pitchFamily="18" charset="0"/>
              </a:rPr>
              <a:t>20</a:t>
            </a:r>
            <a:r>
              <a:rPr kumimoji="1" lang="en-US" altLang="zh-CN" sz="2400" dirty="0">
                <a:latin typeface="Times New Roman" panose="02020603050405020304" pitchFamily="18" charset="0"/>
                <a:cs typeface="Times New Roman" panose="02020603050405020304" pitchFamily="18" charset="0"/>
              </a:rPr>
              <a:t> is the population at t=0. </a:t>
            </a:r>
            <a:r>
              <a:rPr kumimoji="1" lang="en-US" altLang="zh-CN" sz="2400" i="1" dirty="0">
                <a:latin typeface="Times New Roman" panose="02020603050405020304" pitchFamily="18" charset="0"/>
                <a:cs typeface="Times New Roman" panose="02020603050405020304" pitchFamily="18" charset="0"/>
                <a:sym typeface="Symbol" panose="05050102010706020507" pitchFamily="18" charset="2"/>
              </a:rPr>
              <a:t>=1/A</a:t>
            </a:r>
            <a:r>
              <a:rPr kumimoji="1" lang="en-US" altLang="zh-CN" sz="2400" i="1" baseline="-25000" dirty="0">
                <a:latin typeface="Times New Roman" panose="02020603050405020304" pitchFamily="18" charset="0"/>
                <a:cs typeface="Times New Roman" panose="02020603050405020304" pitchFamily="18" charset="0"/>
                <a:sym typeface="Symbol" panose="05050102010706020507" pitchFamily="18" charset="2"/>
              </a:rPr>
              <a:t>21</a:t>
            </a:r>
            <a:r>
              <a:rPr kumimoji="1" lang="en-US" altLang="zh-CN" sz="2400" i="1" dirty="0">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400" dirty="0">
                <a:latin typeface="Times New Roman" panose="02020603050405020304" pitchFamily="18" charset="0"/>
                <a:cs typeface="Times New Roman" panose="02020603050405020304" pitchFamily="18" charset="0"/>
                <a:sym typeface="Symbol" panose="05050102010706020507" pitchFamily="18" charset="2"/>
              </a:rPr>
              <a:t>is the lifetime of the exited state </a:t>
            </a:r>
            <a:r>
              <a:rPr kumimoji="1" lang="en-US" altLang="zh-CN" sz="2400" i="1" dirty="0">
                <a:latin typeface="Times New Roman" panose="02020603050405020304" pitchFamily="18" charset="0"/>
                <a:cs typeface="Times New Roman" panose="02020603050405020304" pitchFamily="18" charset="0"/>
              </a:rPr>
              <a:t>E</a:t>
            </a:r>
            <a:r>
              <a:rPr kumimoji="1" lang="en-US" altLang="zh-CN" sz="2400" i="1" baseline="-25000" dirty="0">
                <a:latin typeface="Times New Roman" panose="02020603050405020304" pitchFamily="18" charset="0"/>
                <a:cs typeface="Times New Roman" panose="02020603050405020304" pitchFamily="18" charset="0"/>
              </a:rPr>
              <a:t>2</a:t>
            </a:r>
            <a:r>
              <a:rPr kumimoji="1" lang="en-US" altLang="zh-CN" sz="2400" dirty="0">
                <a:latin typeface="Times New Roman" panose="02020603050405020304" pitchFamily="18" charset="0"/>
                <a:cs typeface="Times New Roman" panose="02020603050405020304" pitchFamily="18" charset="0"/>
              </a:rPr>
              <a:t>. </a:t>
            </a:r>
          </a:p>
          <a:p>
            <a:pPr eaLnBrk="1" hangingPunct="1">
              <a:spcBef>
                <a:spcPct val="50000"/>
              </a:spcBef>
              <a:buClrTx/>
              <a:buSzTx/>
              <a:buFontTx/>
              <a:buNone/>
            </a:pPr>
            <a:r>
              <a:rPr kumimoji="1" lang="en-US" altLang="zh-CN" sz="2400" i="1" dirty="0">
                <a:latin typeface="Times New Roman" panose="02020603050405020304" pitchFamily="18" charset="0"/>
                <a:cs typeface="Times New Roman" panose="02020603050405020304" pitchFamily="18" charset="0"/>
              </a:rPr>
              <a:t>N</a:t>
            </a:r>
            <a:r>
              <a:rPr kumimoji="1" lang="en-US" altLang="zh-CN" sz="2400" i="1" baseline="-25000" dirty="0">
                <a:latin typeface="Times New Roman" panose="02020603050405020304" pitchFamily="18" charset="0"/>
                <a:cs typeface="Times New Roman" panose="02020603050405020304" pitchFamily="18" charset="0"/>
              </a:rPr>
              <a:t>2</a:t>
            </a:r>
            <a:r>
              <a:rPr kumimoji="1" lang="en-US" altLang="zh-CN" sz="2400" i="1" dirty="0">
                <a:latin typeface="Times New Roman" panose="02020603050405020304" pitchFamily="18" charset="0"/>
                <a:cs typeface="Times New Roman" panose="02020603050405020304" pitchFamily="18" charset="0"/>
              </a:rPr>
              <a:t> always decreases because of SE, until the </a:t>
            </a:r>
            <a:r>
              <a:rPr kumimoji="1" lang="en-US" altLang="zh-CN" sz="2400" i="1" dirty="0" err="1">
                <a:latin typeface="Times New Roman" panose="02020603050405020304" pitchFamily="18" charset="0"/>
                <a:cs typeface="Times New Roman" panose="02020603050405020304" pitchFamily="18" charset="0"/>
              </a:rPr>
              <a:t>syetem</a:t>
            </a:r>
            <a:r>
              <a:rPr kumimoji="1" lang="en-US" altLang="zh-CN" sz="2400" i="1" dirty="0">
                <a:latin typeface="Times New Roman" panose="02020603050405020304" pitchFamily="18" charset="0"/>
                <a:cs typeface="Times New Roman" panose="02020603050405020304" pitchFamily="18" charset="0"/>
              </a:rPr>
              <a:t> reaches thermal equilibrium.</a:t>
            </a:r>
            <a:endParaRPr kumimoji="1" lang="zh-CN" altLang="en-US" sz="24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8538FF5C-ED05-423C-B92F-06AAA95A2F09}"/>
                  </a:ext>
                </a:extLst>
              </p:cNvPr>
              <p:cNvSpPr/>
              <p:nvPr/>
            </p:nvSpPr>
            <p:spPr>
              <a:xfrm>
                <a:off x="4800206" y="2091131"/>
                <a:ext cx="2893997" cy="972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d>
                            <m:dPr>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𝑑</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21</m:t>
                                      </m:r>
                                    </m:sub>
                                  </m:sSub>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m:t>
                                      </m:r>
                                    </m:sub>
                                  </m:sSub>
                                </m:den>
                              </m:f>
                            </m:e>
                          </m:d>
                        </m:e>
                        <m:sub>
                          <m:r>
                            <a:rPr lang="zh-CN" altLang="en-US" sz="2400" i="1">
                              <a:latin typeface="Cambria Math" panose="02040503050406030204" pitchFamily="18" charset="0"/>
                            </a:rPr>
                            <m:t>𝑆𝑃𝐸</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𝐴</m:t>
                          </m:r>
                        </m:e>
                        <m:sub>
                          <m:r>
                            <a:rPr lang="zh-CN" altLang="en-US" sz="2400" i="0">
                              <a:latin typeface="Cambria Math" panose="02040503050406030204" pitchFamily="18" charset="0"/>
                            </a:rPr>
                            <m:t>21</m:t>
                          </m:r>
                        </m:sub>
                      </m:sSub>
                      <m:r>
                        <a:rPr lang="zh-CN" altLang="en-US" sz="2400" i="1">
                          <a:latin typeface="Cambria Math" panose="02040503050406030204" pitchFamily="18" charset="0"/>
                        </a:rPr>
                        <m:t>𝑑𝑡</m:t>
                      </m:r>
                    </m:oMath>
                  </m:oMathPara>
                </a14:m>
                <a:endParaRPr lang="zh-CN" altLang="en-US" sz="2400" dirty="0"/>
              </a:p>
            </p:txBody>
          </p:sp>
        </mc:Choice>
        <mc:Fallback xmlns="">
          <p:sp>
            <p:nvSpPr>
              <p:cNvPr id="2" name="矩形 1">
                <a:extLst>
                  <a:ext uri="{FF2B5EF4-FFF2-40B4-BE49-F238E27FC236}">
                    <a16:creationId xmlns:a16="http://schemas.microsoft.com/office/drawing/2014/main" id="{8538FF5C-ED05-423C-B92F-06AAA95A2F09}"/>
                  </a:ext>
                </a:extLst>
              </p:cNvPr>
              <p:cNvSpPr>
                <a:spLocks noRot="1" noChangeAspect="1" noMove="1" noResize="1" noEditPoints="1" noAdjustHandles="1" noChangeArrowheads="1" noChangeShapeType="1" noTextEdit="1"/>
              </p:cNvSpPr>
              <p:nvPr/>
            </p:nvSpPr>
            <p:spPr>
              <a:xfrm>
                <a:off x="4800206" y="2091131"/>
                <a:ext cx="2893997" cy="97263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4AC31C6-BB8F-4186-A54C-5802C36F0CEB}"/>
                  </a:ext>
                </a:extLst>
              </p:cNvPr>
              <p:cNvSpPr/>
              <p:nvPr/>
            </p:nvSpPr>
            <p:spPr>
              <a:xfrm>
                <a:off x="4420975" y="3896557"/>
                <a:ext cx="4087657" cy="4846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20</m:t>
                          </m:r>
                        </m:sub>
                      </m:sSub>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i="0">
                              <a:latin typeface="Cambria Math" panose="02040503050406030204" pitchFamily="18" charset="0"/>
                            </a:rPr>
                            <m:t>−</m:t>
                          </m:r>
                          <m:r>
                            <m:rPr>
                              <m:nor/>
                            </m:rPr>
                            <a:rPr lang="zh-CN" altLang="en-US" sz="2400" i="1">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𝐴</m:t>
                              </m:r>
                            </m:e>
                            <m:sub>
                              <m:r>
                                <a:rPr lang="zh-CN" altLang="en-US" sz="2400" i="0">
                                  <a:latin typeface="Cambria Math" panose="02040503050406030204" pitchFamily="18" charset="0"/>
                                </a:rPr>
                                <m:t>21</m:t>
                              </m:r>
                            </m:sub>
                          </m:sSub>
                          <m:r>
                            <a:rPr lang="zh-CN" altLang="en-US" sz="2400" i="1">
                              <a:latin typeface="Cambria Math" panose="02040503050406030204" pitchFamily="18" charset="0"/>
                            </a:rPr>
                            <m:t>𝑡</m:t>
                          </m:r>
                        </m:sup>
                      </m:sSup>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20</m:t>
                          </m:r>
                        </m:sub>
                      </m:sSub>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i="0">
                              <a:latin typeface="Cambria Math" panose="02040503050406030204" pitchFamily="18" charset="0"/>
                            </a:rPr>
                            <m:t>−</m:t>
                          </m:r>
                          <m:r>
                            <m:rPr>
                              <m:nor/>
                            </m:rPr>
                            <a:rPr lang="zh-CN" altLang="en-US" sz="2400" i="1">
                              <a:latin typeface="Cambria Math" panose="02040503050406030204" pitchFamily="18" charset="0"/>
                            </a:rPr>
                            <m:t>  </m:t>
                          </m:r>
                          <m:f>
                            <m:fPr>
                              <m:type m:val="lin"/>
                              <m:ctrlPr>
                                <a:rPr lang="zh-CN" altLang="en-US" sz="2400" i="1">
                                  <a:latin typeface="Cambria Math" panose="02040503050406030204" pitchFamily="18" charset="0"/>
                                </a:rPr>
                              </m:ctrlPr>
                            </m:fPr>
                            <m:num>
                              <m:r>
                                <a:rPr lang="zh-CN" altLang="en-US" sz="2400" i="1">
                                  <a:latin typeface="Cambria Math" panose="02040503050406030204" pitchFamily="18" charset="0"/>
                                </a:rPr>
                                <m:t>𝑡</m:t>
                              </m:r>
                            </m:num>
                            <m:den>
                              <m:r>
                                <a:rPr lang="zh-CN" altLang="en-US" sz="2400" i="1">
                                  <a:latin typeface="Cambria Math" panose="02040503050406030204" pitchFamily="18" charset="0"/>
                                </a:rPr>
                                <m:t>𝜏</m:t>
                              </m:r>
                            </m:den>
                          </m:f>
                        </m:sup>
                      </m:sSup>
                    </m:oMath>
                  </m:oMathPara>
                </a14:m>
                <a:endParaRPr lang="zh-CN" altLang="en-US" sz="2400" dirty="0"/>
              </a:p>
            </p:txBody>
          </p:sp>
        </mc:Choice>
        <mc:Fallback xmlns="">
          <p:sp>
            <p:nvSpPr>
              <p:cNvPr id="3" name="矩形 2">
                <a:extLst>
                  <a:ext uri="{FF2B5EF4-FFF2-40B4-BE49-F238E27FC236}">
                    <a16:creationId xmlns:a16="http://schemas.microsoft.com/office/drawing/2014/main" id="{44AC31C6-BB8F-4186-A54C-5802C36F0CEB}"/>
                  </a:ext>
                </a:extLst>
              </p:cNvPr>
              <p:cNvSpPr>
                <a:spLocks noRot="1" noChangeAspect="1" noMove="1" noResize="1" noEditPoints="1" noAdjustHandles="1" noChangeArrowheads="1" noChangeShapeType="1" noTextEdit="1"/>
              </p:cNvSpPr>
              <p:nvPr/>
            </p:nvSpPr>
            <p:spPr>
              <a:xfrm>
                <a:off x="4420975" y="3896557"/>
                <a:ext cx="4087657" cy="484684"/>
              </a:xfrm>
              <a:prstGeom prst="rect">
                <a:avLst/>
              </a:prstGeom>
              <a:blipFill>
                <a:blip r:embed="rId4"/>
                <a:stretch>
                  <a:fillRect t="-85000" r="-10730" b="-105000"/>
                </a:stretch>
              </a:blipFill>
            </p:spPr>
            <p:txBody>
              <a:bodyPr/>
              <a:lstStyle/>
              <a:p>
                <a:r>
                  <a:rPr lang="zh-CN" altLang="en-US">
                    <a:noFill/>
                  </a:rPr>
                  <a:t> </a:t>
                </a:r>
              </a:p>
            </p:txBody>
          </p:sp>
        </mc:Fallback>
      </mc:AlternateContent>
      <p:pic>
        <p:nvPicPr>
          <p:cNvPr id="8" name="图片 8">
            <a:extLst>
              <a:ext uri="{FF2B5EF4-FFF2-40B4-BE49-F238E27FC236}">
                <a16:creationId xmlns:a16="http://schemas.microsoft.com/office/drawing/2014/main" id="{02B34E2B-C325-4EE6-8256-890CBB1AC7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4E2E8B25-E4E6-4133-B6B1-9880B680F4C3}"/>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E59CA227-B5E6-4696-8568-670BAB61F96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7">
              <a:extLst>
                <a:ext uri="{FF2B5EF4-FFF2-40B4-BE49-F238E27FC236}">
                  <a16:creationId xmlns:a16="http://schemas.microsoft.com/office/drawing/2014/main" id="{700E1229-63BB-472A-8636-ADB8997EFA31}"/>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302531"/>
                                        </p:tgtEl>
                                        <p:attrNameLst>
                                          <p:attrName>style.visibility</p:attrName>
                                        </p:attrNameLst>
                                      </p:cBhvr>
                                      <p:to>
                                        <p:strVal val="visible"/>
                                      </p:to>
                                    </p:set>
                                    <p:animEffect transition="in" filter="blinds(vertical)">
                                      <p:cBhvr>
                                        <p:cTn id="7" dur="500"/>
                                        <p:tgtEl>
                                          <p:spTgt spid="13025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vertical)">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vertical)">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2531" grpId="0" autoUpdateAnimBg="0"/>
      <p:bldP spid="11" grpId="0" autoUpdateAnimBg="0"/>
      <p:bldP spid="12" grpId="0" autoUpdateAnimBg="0"/>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3">
            <a:extLst>
              <a:ext uri="{FF2B5EF4-FFF2-40B4-BE49-F238E27FC236}">
                <a16:creationId xmlns:a16="http://schemas.microsoft.com/office/drawing/2014/main" id="{C24A9C09-79A1-421B-93AE-F6518DB8E7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427038"/>
            <a:ext cx="8496300"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4">
            <a:extLst>
              <a:ext uri="{FF2B5EF4-FFF2-40B4-BE49-F238E27FC236}">
                <a16:creationId xmlns:a16="http://schemas.microsoft.com/office/drawing/2014/main" id="{F2873596-8BF3-421A-A545-26CE6D3CECE2}"/>
              </a:ext>
            </a:extLst>
          </p:cNvPr>
          <p:cNvSpPr>
            <a:spLocks noChangeArrowheads="1"/>
          </p:cNvSpPr>
          <p:nvPr/>
        </p:nvSpPr>
        <p:spPr bwMode="auto">
          <a:xfrm>
            <a:off x="4367213" y="6237288"/>
            <a:ext cx="36760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latin typeface="Times New Roman" panose="02020603050405020304" pitchFamily="18" charset="0"/>
                <a:cs typeface="Times New Roman" panose="02020603050405020304" pitchFamily="18" charset="0"/>
              </a:rPr>
              <a:t>Spectrum of  Mercury vapor lamp</a:t>
            </a:r>
            <a:endParaRPr lang="zh-CN" altLang="en-US" sz="200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A85FC3F3-555B-4CE5-9914-4099015B5FB4}"/>
              </a:ext>
            </a:extLst>
          </p:cNvPr>
          <p:cNvSpPr>
            <a:spLocks noGrp="1"/>
          </p:cNvSpPr>
          <p:nvPr>
            <p:ph type="sldNum" sz="quarter" idx="12"/>
          </p:nvPr>
        </p:nvSpPr>
        <p:spPr/>
        <p:txBody>
          <a:bodyPr/>
          <a:lstStyle/>
          <a:p>
            <a:fld id="{89E84724-87FB-44E2-81F4-BC8FAFBE8676}" type="slidenum">
              <a:rPr lang="zh-CN" altLang="en-US" smtClean="0"/>
              <a:t>11</a:t>
            </a:fld>
            <a:endParaRPr lang="zh-CN"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530" name="Text Box 2">
            <a:extLst>
              <a:ext uri="{FF2B5EF4-FFF2-40B4-BE49-F238E27FC236}">
                <a16:creationId xmlns:a16="http://schemas.microsoft.com/office/drawing/2014/main" id="{B1A51F96-C863-4CFA-AF56-0FEE05ACA49C}"/>
              </a:ext>
            </a:extLst>
          </p:cNvPr>
          <p:cNvSpPr txBox="1">
            <a:spLocks noChangeArrowheads="1"/>
          </p:cNvSpPr>
          <p:nvPr/>
        </p:nvSpPr>
        <p:spPr bwMode="auto">
          <a:xfrm>
            <a:off x="3119633" y="393030"/>
            <a:ext cx="53467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en-US" altLang="zh-CN" sz="3600" b="1" dirty="0">
                <a:latin typeface="Times New Roman" panose="02020603050405020304" pitchFamily="18" charset="0"/>
                <a:cs typeface="Times New Roman" panose="02020603050405020304" pitchFamily="18" charset="0"/>
              </a:rPr>
              <a:t>The Einstein Coefficient</a:t>
            </a:r>
            <a:endParaRPr kumimoji="1" lang="zh-CN" altLang="en-US" sz="3600" b="1" dirty="0">
              <a:latin typeface="Times New Roman" panose="02020603050405020304" pitchFamily="18" charset="0"/>
              <a:cs typeface="Times New Roman" panose="02020603050405020304" pitchFamily="18" charset="0"/>
            </a:endParaRPr>
          </a:p>
        </p:txBody>
      </p:sp>
      <p:sp>
        <p:nvSpPr>
          <p:cNvPr id="1302534" name="Text Box 6">
            <a:extLst>
              <a:ext uri="{FF2B5EF4-FFF2-40B4-BE49-F238E27FC236}">
                <a16:creationId xmlns:a16="http://schemas.microsoft.com/office/drawing/2014/main" id="{00C61941-1CC1-4123-836C-F7D67B0D9654}"/>
              </a:ext>
            </a:extLst>
          </p:cNvPr>
          <p:cNvSpPr txBox="1">
            <a:spLocks noChangeArrowheads="1"/>
          </p:cNvSpPr>
          <p:nvPr/>
        </p:nvSpPr>
        <p:spPr bwMode="auto">
          <a:xfrm>
            <a:off x="1508288" y="1358900"/>
            <a:ext cx="8974317" cy="1432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The transition rate for stimulate absorption and stimulated emission is decided by the population of initial energy level and the energy density </a:t>
            </a:r>
            <a:r>
              <a:rPr kumimoji="1" lang="en-US" altLang="zh-CN" sz="2400" dirty="0">
                <a:latin typeface="Times New Roman" panose="02020603050405020304" pitchFamily="18" charset="0"/>
                <a:cs typeface="Times New Roman" panose="02020603050405020304" pitchFamily="18" charset="0"/>
                <a:sym typeface="Symbol" panose="05050102010706020507" pitchFamily="18" charset="2"/>
              </a:rPr>
              <a:t>(). </a:t>
            </a:r>
            <a:endParaRPr kumimoji="1" lang="zh-CN" altLang="en-US" sz="2400" dirty="0">
              <a:latin typeface="Times New Roman" panose="02020603050405020304" pitchFamily="18" charset="0"/>
              <a:cs typeface="Times New Roman" panose="02020603050405020304" pitchFamily="18" charset="0"/>
            </a:endParaRPr>
          </a:p>
        </p:txBody>
      </p:sp>
      <p:graphicFrame>
        <p:nvGraphicFramePr>
          <p:cNvPr id="73734" name="Object 9">
            <a:extLst>
              <a:ext uri="{FF2B5EF4-FFF2-40B4-BE49-F238E27FC236}">
                <a16:creationId xmlns:a16="http://schemas.microsoft.com/office/drawing/2014/main" id="{9A16C182-C5F5-4B0D-A849-D1FC7A2FDC30}"/>
              </a:ext>
            </a:extLst>
          </p:cNvPr>
          <p:cNvGraphicFramePr>
            <a:graphicFrameLocks noChangeAspect="1"/>
          </p:cNvGraphicFramePr>
          <p:nvPr/>
        </p:nvGraphicFramePr>
        <p:xfrm>
          <a:off x="8134612" y="4896128"/>
          <a:ext cx="2084387" cy="595312"/>
        </p:xfrm>
        <a:graphic>
          <a:graphicData uri="http://schemas.openxmlformats.org/presentationml/2006/ole">
            <mc:AlternateContent xmlns:mc="http://schemas.openxmlformats.org/markup-compatibility/2006">
              <mc:Choice xmlns:v="urn:schemas-microsoft-com:vml" Requires="v">
                <p:oleObj name="公式" r:id="rId2" imgW="748975" imgH="215806" progId="Equation.3">
                  <p:embed/>
                </p:oleObj>
              </mc:Choice>
              <mc:Fallback>
                <p:oleObj name="公式" r:id="rId2" imgW="748975" imgH="215806" progId="Equation.3">
                  <p:embed/>
                  <p:pic>
                    <p:nvPicPr>
                      <p:cNvPr id="73734" name="Object 9">
                        <a:extLst>
                          <a:ext uri="{FF2B5EF4-FFF2-40B4-BE49-F238E27FC236}">
                            <a16:creationId xmlns:a16="http://schemas.microsoft.com/office/drawing/2014/main" id="{9A16C182-C5F5-4B0D-A849-D1FC7A2FD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4612" y="4896128"/>
                        <a:ext cx="2084387" cy="595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02538" name="Text Box 10">
            <a:extLst>
              <a:ext uri="{FF2B5EF4-FFF2-40B4-BE49-F238E27FC236}">
                <a16:creationId xmlns:a16="http://schemas.microsoft.com/office/drawing/2014/main" id="{14451875-EC9A-4CF2-B530-CB57773E17BE}"/>
              </a:ext>
            </a:extLst>
          </p:cNvPr>
          <p:cNvSpPr txBox="1">
            <a:spLocks noChangeArrowheads="1"/>
          </p:cNvSpPr>
          <p:nvPr/>
        </p:nvSpPr>
        <p:spPr bwMode="auto">
          <a:xfrm>
            <a:off x="2014822" y="5696900"/>
            <a:ext cx="5151438" cy="510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A and B are the Einstein coefficients.</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AE62592-DE41-4555-8AAA-21D64BECBE99}"/>
                  </a:ext>
                </a:extLst>
              </p:cNvPr>
              <p:cNvSpPr/>
              <p:nvPr/>
            </p:nvSpPr>
            <p:spPr>
              <a:xfrm>
                <a:off x="3690179" y="2997891"/>
                <a:ext cx="3514232" cy="972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d>
                            <m:dPr>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𝑑</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21</m:t>
                                      </m:r>
                                    </m:sub>
                                  </m:sSub>
                                </m:num>
                                <m:den>
                                  <m:r>
                                    <a:rPr lang="zh-CN" altLang="en-US" sz="2400" i="1">
                                      <a:latin typeface="Cambria Math" panose="02040503050406030204" pitchFamily="18" charset="0"/>
                                    </a:rPr>
                                    <m:t>𝑑𝑡</m:t>
                                  </m:r>
                                </m:den>
                              </m:f>
                            </m:e>
                          </m:d>
                        </m:e>
                        <m:sub>
                          <m:r>
                            <a:rPr lang="zh-CN" altLang="en-US" sz="2400" i="1">
                              <a:latin typeface="Cambria Math" panose="02040503050406030204" pitchFamily="18" charset="0"/>
                            </a:rPr>
                            <m:t>𝑆𝑇𝐸</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𝐵</m:t>
                          </m:r>
                        </m:e>
                        <m:sub>
                          <m:r>
                            <a:rPr lang="zh-CN" altLang="en-US" sz="2400" i="0">
                              <a:latin typeface="Cambria Math" panose="02040503050406030204" pitchFamily="18" charset="0"/>
                            </a:rPr>
                            <m:t>21</m:t>
                          </m:r>
                        </m:sub>
                      </m:sSub>
                      <m:r>
                        <a:rPr lang="zh-CN" altLang="en-US" sz="2400" i="1">
                          <a:latin typeface="Cambria Math" panose="02040503050406030204" pitchFamily="18" charset="0"/>
                        </a:rPr>
                        <m:t>𝜌</m:t>
                      </m:r>
                      <m:r>
                        <a:rPr lang="zh-CN" altLang="en-US" sz="2400" i="0">
                          <a:latin typeface="Cambria Math" panose="02040503050406030204" pitchFamily="18" charset="0"/>
                        </a:rPr>
                        <m:t>(</m:t>
                      </m:r>
                      <m:r>
                        <a:rPr lang="zh-CN" altLang="en-US" sz="2400" i="1">
                          <a:latin typeface="Cambria Math" panose="02040503050406030204" pitchFamily="18" charset="0"/>
                        </a:rPr>
                        <m:t>𝜈</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m:t>
                          </m:r>
                        </m:sub>
                      </m:sSub>
                    </m:oMath>
                  </m:oMathPara>
                </a14:m>
                <a:endParaRPr lang="zh-CN" altLang="en-US" sz="2400" dirty="0"/>
              </a:p>
            </p:txBody>
          </p:sp>
        </mc:Choice>
        <mc:Fallback xmlns="">
          <p:sp>
            <p:nvSpPr>
              <p:cNvPr id="2" name="矩形 1">
                <a:extLst>
                  <a:ext uri="{FF2B5EF4-FFF2-40B4-BE49-F238E27FC236}">
                    <a16:creationId xmlns:a16="http://schemas.microsoft.com/office/drawing/2014/main" id="{CAE62592-DE41-4555-8AAA-21D64BECBE99}"/>
                  </a:ext>
                </a:extLst>
              </p:cNvPr>
              <p:cNvSpPr>
                <a:spLocks noRot="1" noChangeAspect="1" noMove="1" noResize="1" noEditPoints="1" noAdjustHandles="1" noChangeArrowheads="1" noChangeShapeType="1" noTextEdit="1"/>
              </p:cNvSpPr>
              <p:nvPr/>
            </p:nvSpPr>
            <p:spPr>
              <a:xfrm>
                <a:off x="3690179" y="2997891"/>
                <a:ext cx="3514232" cy="97263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9F3E9CC-6386-474B-8C77-BE988FC821A3}"/>
                  </a:ext>
                </a:extLst>
              </p:cNvPr>
              <p:cNvSpPr/>
              <p:nvPr/>
            </p:nvSpPr>
            <p:spPr>
              <a:xfrm>
                <a:off x="3805981" y="4429327"/>
                <a:ext cx="3360279" cy="972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d>
                            <m:dPr>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𝑑</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12</m:t>
                                      </m:r>
                                    </m:sub>
                                  </m:sSub>
                                </m:num>
                                <m:den>
                                  <m:r>
                                    <a:rPr lang="zh-CN" altLang="en-US" sz="2400" i="1">
                                      <a:latin typeface="Cambria Math" panose="02040503050406030204" pitchFamily="18" charset="0"/>
                                    </a:rPr>
                                    <m:t>𝑑𝑡</m:t>
                                  </m:r>
                                </m:den>
                              </m:f>
                            </m:e>
                          </m:d>
                        </m:e>
                        <m:sub>
                          <m:r>
                            <a:rPr lang="zh-CN" altLang="en-US" sz="2400" i="1">
                              <a:latin typeface="Cambria Math" panose="02040503050406030204" pitchFamily="18" charset="0"/>
                            </a:rPr>
                            <m:t>𝑎𝑏</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𝐵</m:t>
                          </m:r>
                        </m:e>
                        <m:sub>
                          <m:r>
                            <a:rPr lang="zh-CN" altLang="en-US" sz="2400" i="0">
                              <a:latin typeface="Cambria Math" panose="02040503050406030204" pitchFamily="18" charset="0"/>
                            </a:rPr>
                            <m:t>12</m:t>
                          </m:r>
                        </m:sub>
                      </m:sSub>
                      <m:r>
                        <a:rPr lang="zh-CN" altLang="en-US" sz="2400" i="1">
                          <a:latin typeface="Cambria Math" panose="02040503050406030204" pitchFamily="18" charset="0"/>
                        </a:rPr>
                        <m:t>𝜌</m:t>
                      </m:r>
                      <m:r>
                        <a:rPr lang="zh-CN" altLang="en-US" sz="2400" i="0">
                          <a:latin typeface="Cambria Math" panose="02040503050406030204" pitchFamily="18" charset="0"/>
                        </a:rPr>
                        <m:t>(</m:t>
                      </m:r>
                      <m:r>
                        <a:rPr lang="zh-CN" altLang="en-US" sz="2400" i="1">
                          <a:latin typeface="Cambria Math" panose="02040503050406030204" pitchFamily="18" charset="0"/>
                        </a:rPr>
                        <m:t>𝜈</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1</m:t>
                          </m:r>
                        </m:sub>
                      </m:sSub>
                    </m:oMath>
                  </m:oMathPara>
                </a14:m>
                <a:endParaRPr lang="zh-CN" altLang="en-US" sz="2400" dirty="0"/>
              </a:p>
            </p:txBody>
          </p:sp>
        </mc:Choice>
        <mc:Fallback xmlns="">
          <p:sp>
            <p:nvSpPr>
              <p:cNvPr id="3" name="矩形 2">
                <a:extLst>
                  <a:ext uri="{FF2B5EF4-FFF2-40B4-BE49-F238E27FC236}">
                    <a16:creationId xmlns:a16="http://schemas.microsoft.com/office/drawing/2014/main" id="{69F3E9CC-6386-474B-8C77-BE988FC821A3}"/>
                  </a:ext>
                </a:extLst>
              </p:cNvPr>
              <p:cNvSpPr>
                <a:spLocks noRot="1" noChangeAspect="1" noMove="1" noResize="1" noEditPoints="1" noAdjustHandles="1" noChangeArrowheads="1" noChangeShapeType="1" noTextEdit="1"/>
              </p:cNvSpPr>
              <p:nvPr/>
            </p:nvSpPr>
            <p:spPr>
              <a:xfrm>
                <a:off x="3805981" y="4429327"/>
                <a:ext cx="3360279" cy="972254"/>
              </a:xfrm>
              <a:prstGeom prst="rect">
                <a:avLst/>
              </a:prstGeom>
              <a:blipFill>
                <a:blip r:embed="rId7"/>
                <a:stretch>
                  <a:fillRect/>
                </a:stretch>
              </a:blipFill>
            </p:spPr>
            <p:txBody>
              <a:bodyPr/>
              <a:lstStyle/>
              <a:p>
                <a:r>
                  <a:rPr lang="zh-CN" altLang="en-US">
                    <a:noFill/>
                  </a:rPr>
                  <a:t> </a:t>
                </a:r>
              </a:p>
            </p:txBody>
          </p:sp>
        </mc:Fallback>
      </mc:AlternateContent>
      <p:pic>
        <p:nvPicPr>
          <p:cNvPr id="8" name="图片 8">
            <a:extLst>
              <a:ext uri="{FF2B5EF4-FFF2-40B4-BE49-F238E27FC236}">
                <a16:creationId xmlns:a16="http://schemas.microsoft.com/office/drawing/2014/main" id="{4CC23C09-9060-4A04-9152-0B76D1E632A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38E4350B-CC0A-49C9-B5D3-EBD4DD1C7B6C}"/>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BB5D34F9-1289-4B4A-9A48-D78B4B2A5CA3}"/>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a:extLst>
                <a:ext uri="{FF2B5EF4-FFF2-40B4-BE49-F238E27FC236}">
                  <a16:creationId xmlns:a16="http://schemas.microsoft.com/office/drawing/2014/main" id="{5E04FC74-E9AE-4936-B3F1-66846A66A33B}"/>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302534"/>
                                        </p:tgtEl>
                                        <p:attrNameLst>
                                          <p:attrName>style.visibility</p:attrName>
                                        </p:attrNameLst>
                                      </p:cBhvr>
                                      <p:to>
                                        <p:strVal val="visible"/>
                                      </p:to>
                                    </p:set>
                                    <p:animEffect transition="in" filter="blinds(vertical)">
                                      <p:cBhvr>
                                        <p:cTn id="7" dur="500"/>
                                        <p:tgtEl>
                                          <p:spTgt spid="13025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37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5" fill="hold" grpId="0" nodeType="clickEffect">
                                  <p:stCondLst>
                                    <p:cond delay="0"/>
                                  </p:stCondLst>
                                  <p:childTnLst>
                                    <p:set>
                                      <p:cBhvr>
                                        <p:cTn id="23" dur="1" fill="hold">
                                          <p:stCondLst>
                                            <p:cond delay="0"/>
                                          </p:stCondLst>
                                        </p:cTn>
                                        <p:tgtEl>
                                          <p:spTgt spid="1302538"/>
                                        </p:tgtEl>
                                        <p:attrNameLst>
                                          <p:attrName>style.visibility</p:attrName>
                                        </p:attrNameLst>
                                      </p:cBhvr>
                                      <p:to>
                                        <p:strVal val="visible"/>
                                      </p:to>
                                    </p:set>
                                    <p:animEffect transition="in" filter="blinds(vertical)">
                                      <p:cBhvr>
                                        <p:cTn id="24" dur="500"/>
                                        <p:tgtEl>
                                          <p:spTgt spid="1302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2534" grpId="0" autoUpdateAnimBg="0"/>
      <p:bldP spid="1302538" grpId="0" autoUpdateAnimBg="0"/>
      <p:bldP spid="2" grpId="0"/>
      <p:bldP spid="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554" name="Text Box 2">
            <a:extLst>
              <a:ext uri="{FF2B5EF4-FFF2-40B4-BE49-F238E27FC236}">
                <a16:creationId xmlns:a16="http://schemas.microsoft.com/office/drawing/2014/main" id="{73BC3291-8F5A-435D-980D-096A1922FAC5}"/>
              </a:ext>
            </a:extLst>
          </p:cNvPr>
          <p:cNvSpPr txBox="1">
            <a:spLocks noChangeArrowheads="1"/>
          </p:cNvSpPr>
          <p:nvPr/>
        </p:nvSpPr>
        <p:spPr bwMode="auto">
          <a:xfrm>
            <a:off x="1502004" y="808509"/>
            <a:ext cx="9187992" cy="1434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For a system in heat balance, the population </a:t>
            </a:r>
            <a:r>
              <a:rPr kumimoji="1" lang="en-US" altLang="zh-CN" sz="2400" i="1" dirty="0">
                <a:latin typeface="Times New Roman" panose="02020603050405020304" pitchFamily="18" charset="0"/>
                <a:cs typeface="Times New Roman" panose="02020603050405020304" pitchFamily="18" charset="0"/>
              </a:rPr>
              <a:t>N</a:t>
            </a:r>
            <a:r>
              <a:rPr kumimoji="1" lang="en-US" altLang="zh-CN" sz="2400" i="1" baseline="-25000" dirty="0">
                <a:latin typeface="Times New Roman" panose="02020603050405020304" pitchFamily="18" charset="0"/>
                <a:cs typeface="Times New Roman" panose="02020603050405020304" pitchFamily="18" charset="0"/>
              </a:rPr>
              <a:t>1</a:t>
            </a:r>
            <a:r>
              <a:rPr kumimoji="1" lang="en-US" altLang="zh-CN" sz="2400" dirty="0">
                <a:latin typeface="Times New Roman" panose="02020603050405020304" pitchFamily="18" charset="0"/>
                <a:cs typeface="Times New Roman" panose="02020603050405020304" pitchFamily="18" charset="0"/>
              </a:rPr>
              <a:t> and </a:t>
            </a:r>
            <a:r>
              <a:rPr kumimoji="1" lang="en-US" altLang="zh-CN" sz="2400" i="1" dirty="0">
                <a:latin typeface="Times New Roman" panose="02020603050405020304" pitchFamily="18" charset="0"/>
                <a:cs typeface="Times New Roman" panose="02020603050405020304" pitchFamily="18" charset="0"/>
              </a:rPr>
              <a:t>N</a:t>
            </a:r>
            <a:r>
              <a:rPr kumimoji="1" lang="en-US" altLang="zh-CN" sz="2400" i="1" baseline="-25000" dirty="0">
                <a:latin typeface="Times New Roman" panose="02020603050405020304" pitchFamily="18" charset="0"/>
                <a:cs typeface="Times New Roman" panose="02020603050405020304" pitchFamily="18" charset="0"/>
              </a:rPr>
              <a:t>2</a:t>
            </a:r>
            <a:r>
              <a:rPr kumimoji="1" lang="en-US" altLang="zh-CN" sz="2400" dirty="0">
                <a:latin typeface="Times New Roman" panose="02020603050405020304" pitchFamily="18" charset="0"/>
                <a:cs typeface="Times New Roman" panose="02020603050405020304" pitchFamily="18" charset="0"/>
              </a:rPr>
              <a:t> must be constants which means the transition rate from </a:t>
            </a:r>
            <a:r>
              <a:rPr kumimoji="1" lang="en-US" altLang="zh-CN" sz="2400" i="1" dirty="0">
                <a:latin typeface="Times New Roman" panose="02020603050405020304" pitchFamily="18" charset="0"/>
                <a:cs typeface="Times New Roman" panose="02020603050405020304" pitchFamily="18" charset="0"/>
              </a:rPr>
              <a:t>E</a:t>
            </a:r>
            <a:r>
              <a:rPr kumimoji="1" lang="en-US" altLang="zh-CN" sz="2400" i="1" baseline="-25000" dirty="0">
                <a:latin typeface="Times New Roman" panose="02020603050405020304" pitchFamily="18" charset="0"/>
                <a:cs typeface="Times New Roman" panose="02020603050405020304" pitchFamily="18" charset="0"/>
              </a:rPr>
              <a:t>1</a:t>
            </a:r>
            <a:r>
              <a:rPr kumimoji="1" lang="en-US" altLang="zh-CN" sz="2400" dirty="0">
                <a:latin typeface="Times New Roman" panose="02020603050405020304" pitchFamily="18" charset="0"/>
                <a:cs typeface="Times New Roman" panose="02020603050405020304" pitchFamily="18" charset="0"/>
              </a:rPr>
              <a:t> to </a:t>
            </a:r>
            <a:r>
              <a:rPr kumimoji="1" lang="en-US" altLang="zh-CN" sz="2400" i="1" dirty="0">
                <a:latin typeface="Times New Roman" panose="02020603050405020304" pitchFamily="18" charset="0"/>
                <a:cs typeface="Times New Roman" panose="02020603050405020304" pitchFamily="18" charset="0"/>
              </a:rPr>
              <a:t>E</a:t>
            </a:r>
            <a:r>
              <a:rPr kumimoji="1" lang="en-US" altLang="zh-CN" sz="2400" i="1" baseline="-25000" dirty="0">
                <a:latin typeface="Times New Roman" panose="02020603050405020304" pitchFamily="18" charset="0"/>
                <a:cs typeface="Times New Roman" panose="02020603050405020304" pitchFamily="18" charset="0"/>
              </a:rPr>
              <a:t>2</a:t>
            </a:r>
            <a:r>
              <a:rPr kumimoji="1" lang="en-US" altLang="zh-CN" sz="2400" dirty="0">
                <a:latin typeface="Times New Roman" panose="02020603050405020304" pitchFamily="18" charset="0"/>
                <a:cs typeface="Times New Roman" panose="02020603050405020304" pitchFamily="18" charset="0"/>
              </a:rPr>
              <a:t> must be equal to the rate from </a:t>
            </a:r>
            <a:r>
              <a:rPr kumimoji="1" lang="en-US" altLang="zh-CN" sz="2400" i="1" dirty="0">
                <a:latin typeface="Times New Roman" panose="02020603050405020304" pitchFamily="18" charset="0"/>
                <a:cs typeface="Times New Roman" panose="02020603050405020304" pitchFamily="18" charset="0"/>
              </a:rPr>
              <a:t>E</a:t>
            </a:r>
            <a:r>
              <a:rPr kumimoji="1" lang="en-US" altLang="zh-CN" sz="2400" i="1" baseline="-25000" dirty="0">
                <a:latin typeface="Times New Roman" panose="02020603050405020304" pitchFamily="18" charset="0"/>
                <a:cs typeface="Times New Roman" panose="02020603050405020304" pitchFamily="18" charset="0"/>
              </a:rPr>
              <a:t>2</a:t>
            </a:r>
            <a:r>
              <a:rPr kumimoji="1" lang="en-US" altLang="zh-CN" sz="2400" dirty="0">
                <a:latin typeface="Times New Roman" panose="02020603050405020304" pitchFamily="18" charset="0"/>
                <a:cs typeface="Times New Roman" panose="02020603050405020304" pitchFamily="18" charset="0"/>
              </a:rPr>
              <a:t> to </a:t>
            </a:r>
            <a:r>
              <a:rPr kumimoji="1" lang="en-US" altLang="zh-CN" sz="2400" i="1" dirty="0">
                <a:latin typeface="Times New Roman" panose="02020603050405020304" pitchFamily="18" charset="0"/>
                <a:cs typeface="Times New Roman" panose="02020603050405020304" pitchFamily="18" charset="0"/>
              </a:rPr>
              <a:t>E</a:t>
            </a:r>
            <a:r>
              <a:rPr kumimoji="1" lang="en-US" altLang="zh-CN" sz="2400" i="1" baseline="-25000" dirty="0">
                <a:latin typeface="Times New Roman" panose="02020603050405020304" pitchFamily="18" charset="0"/>
                <a:cs typeface="Times New Roman" panose="02020603050405020304" pitchFamily="18" charset="0"/>
              </a:rPr>
              <a:t>1</a:t>
            </a:r>
            <a:r>
              <a:rPr kumimoji="1" lang="en-US" altLang="zh-CN" sz="2400" dirty="0">
                <a:latin typeface="Times New Roman" panose="02020603050405020304" pitchFamily="18" charset="0"/>
                <a:cs typeface="Times New Roman" panose="02020603050405020304" pitchFamily="18" charset="0"/>
              </a:rPr>
              <a:t> .  </a:t>
            </a:r>
            <a:endParaRPr kumimoji="1" lang="zh-CN" altLang="en-US" sz="2400" dirty="0">
              <a:latin typeface="Times New Roman" panose="02020603050405020304" pitchFamily="18" charset="0"/>
              <a:cs typeface="Times New Roman" panose="02020603050405020304" pitchFamily="18" charset="0"/>
            </a:endParaRPr>
          </a:p>
        </p:txBody>
      </p:sp>
      <p:sp>
        <p:nvSpPr>
          <p:cNvPr id="1303557" name="Text Box 5">
            <a:extLst>
              <a:ext uri="{FF2B5EF4-FFF2-40B4-BE49-F238E27FC236}">
                <a16:creationId xmlns:a16="http://schemas.microsoft.com/office/drawing/2014/main" id="{E6871EA0-9991-448A-A548-5293921B5972}"/>
              </a:ext>
            </a:extLst>
          </p:cNvPr>
          <p:cNvSpPr txBox="1">
            <a:spLocks noChangeArrowheads="1"/>
          </p:cNvSpPr>
          <p:nvPr/>
        </p:nvSpPr>
        <p:spPr bwMode="auto">
          <a:xfrm>
            <a:off x="1502004" y="2865438"/>
            <a:ext cx="685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or</a:t>
            </a:r>
            <a:endParaRPr kumimoji="1" lang="zh-CN" altLang="en-US" sz="2400" dirty="0">
              <a:latin typeface="Times New Roman" panose="02020603050405020304" pitchFamily="18" charset="0"/>
              <a:cs typeface="Times New Roman" panose="02020603050405020304" pitchFamily="18" charset="0"/>
            </a:endParaRPr>
          </a:p>
        </p:txBody>
      </p:sp>
      <p:sp>
        <p:nvSpPr>
          <p:cNvPr id="1303558" name="Text Box 6">
            <a:extLst>
              <a:ext uri="{FF2B5EF4-FFF2-40B4-BE49-F238E27FC236}">
                <a16:creationId xmlns:a16="http://schemas.microsoft.com/office/drawing/2014/main" id="{51EEB049-9FAE-4867-AE85-B776BBCBA310}"/>
              </a:ext>
            </a:extLst>
          </p:cNvPr>
          <p:cNvSpPr txBox="1">
            <a:spLocks noChangeArrowheads="1"/>
          </p:cNvSpPr>
          <p:nvPr/>
        </p:nvSpPr>
        <p:spPr bwMode="auto">
          <a:xfrm>
            <a:off x="1502004" y="5357813"/>
            <a:ext cx="1763712"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Then we get</a:t>
            </a:r>
            <a:endParaRPr kumimoji="1" lang="zh-C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132E0499-61FA-421C-B2E1-99A0C0A97887}"/>
                  </a:ext>
                </a:extLst>
              </p:cNvPr>
              <p:cNvSpPr/>
              <p:nvPr/>
            </p:nvSpPr>
            <p:spPr>
              <a:xfrm>
                <a:off x="3683000" y="2696187"/>
                <a:ext cx="5226880" cy="972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d>
                            <m:dPr>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𝑑</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12</m:t>
                                      </m:r>
                                    </m:sub>
                                  </m:sSub>
                                </m:num>
                                <m:den>
                                  <m:r>
                                    <a:rPr lang="zh-CN" altLang="en-US" sz="2400" i="1">
                                      <a:latin typeface="Cambria Math" panose="02040503050406030204" pitchFamily="18" charset="0"/>
                                    </a:rPr>
                                    <m:t>𝑑𝑡</m:t>
                                  </m:r>
                                </m:den>
                              </m:f>
                            </m:e>
                          </m:d>
                        </m:e>
                        <m:sub>
                          <m:r>
                            <a:rPr lang="zh-CN" altLang="en-US" sz="2400" i="1">
                              <a:latin typeface="Cambria Math" panose="02040503050406030204" pitchFamily="18" charset="0"/>
                            </a:rPr>
                            <m:t>𝑎𝑏</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d>
                            <m:dPr>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𝑑</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21</m:t>
                                      </m:r>
                                    </m:sub>
                                  </m:sSub>
                                </m:num>
                                <m:den>
                                  <m:r>
                                    <a:rPr lang="zh-CN" altLang="en-US" sz="2400" i="1">
                                      <a:latin typeface="Cambria Math" panose="02040503050406030204" pitchFamily="18" charset="0"/>
                                    </a:rPr>
                                    <m:t>𝑑𝑡</m:t>
                                  </m:r>
                                </m:den>
                              </m:f>
                            </m:e>
                          </m:d>
                        </m:e>
                        <m:sub>
                          <m:r>
                            <a:rPr lang="zh-CN" altLang="en-US" sz="2400" i="1">
                              <a:latin typeface="Cambria Math" panose="02040503050406030204" pitchFamily="18" charset="0"/>
                            </a:rPr>
                            <m:t>𝑆𝑇𝐸</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d>
                            <m:dPr>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𝑑</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21</m:t>
                                      </m:r>
                                    </m:sub>
                                  </m:sSub>
                                </m:num>
                                <m:den>
                                  <m:r>
                                    <a:rPr lang="zh-CN" altLang="en-US" sz="2400" i="1">
                                      <a:latin typeface="Cambria Math" panose="02040503050406030204" pitchFamily="18" charset="0"/>
                                    </a:rPr>
                                    <m:t>𝑑𝑡</m:t>
                                  </m:r>
                                </m:den>
                              </m:f>
                            </m:e>
                          </m:d>
                        </m:e>
                        <m:sub>
                          <m:r>
                            <a:rPr lang="zh-CN" altLang="en-US" sz="2400" i="1">
                              <a:latin typeface="Cambria Math" panose="02040503050406030204" pitchFamily="18" charset="0"/>
                            </a:rPr>
                            <m:t>𝑆𝑃𝐸</m:t>
                          </m:r>
                        </m:sub>
                      </m:sSub>
                    </m:oMath>
                  </m:oMathPara>
                </a14:m>
                <a:endParaRPr lang="zh-CN" altLang="en-US" sz="2400" dirty="0"/>
              </a:p>
            </p:txBody>
          </p:sp>
        </mc:Choice>
        <mc:Fallback xmlns="">
          <p:sp>
            <p:nvSpPr>
              <p:cNvPr id="2" name="矩形 1">
                <a:extLst>
                  <a:ext uri="{FF2B5EF4-FFF2-40B4-BE49-F238E27FC236}">
                    <a16:creationId xmlns:a16="http://schemas.microsoft.com/office/drawing/2014/main" id="{132E0499-61FA-421C-B2E1-99A0C0A97887}"/>
                  </a:ext>
                </a:extLst>
              </p:cNvPr>
              <p:cNvSpPr>
                <a:spLocks noRot="1" noChangeAspect="1" noMove="1" noResize="1" noEditPoints="1" noAdjustHandles="1" noChangeArrowheads="1" noChangeShapeType="1" noTextEdit="1"/>
              </p:cNvSpPr>
              <p:nvPr/>
            </p:nvSpPr>
            <p:spPr>
              <a:xfrm>
                <a:off x="3683000" y="2696187"/>
                <a:ext cx="5226880" cy="97263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9967374-C0EC-48BD-BD21-4ADBC85438BF}"/>
                  </a:ext>
                </a:extLst>
              </p:cNvPr>
              <p:cNvSpPr/>
              <p:nvPr/>
            </p:nvSpPr>
            <p:spPr>
              <a:xfrm>
                <a:off x="3776102" y="4195143"/>
                <a:ext cx="4639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𝐵</m:t>
                          </m:r>
                        </m:e>
                        <m:sub>
                          <m:r>
                            <a:rPr lang="zh-CN" altLang="en-US" sz="2400" i="0">
                              <a:latin typeface="Cambria Math" panose="02040503050406030204" pitchFamily="18" charset="0"/>
                            </a:rPr>
                            <m:t>12</m:t>
                          </m:r>
                        </m:sub>
                      </m:sSub>
                      <m:r>
                        <a:rPr lang="zh-CN" altLang="en-US" sz="2400" i="1">
                          <a:latin typeface="Cambria Math" panose="02040503050406030204" pitchFamily="18" charset="0"/>
                        </a:rPr>
                        <m:t>𝜌</m:t>
                      </m:r>
                      <m:r>
                        <a:rPr lang="zh-CN" altLang="en-US" sz="2400" i="0">
                          <a:latin typeface="Cambria Math" panose="02040503050406030204" pitchFamily="18" charset="0"/>
                        </a:rPr>
                        <m:t>(</m:t>
                      </m:r>
                      <m:r>
                        <a:rPr lang="zh-CN" altLang="en-US" sz="2400" i="1">
                          <a:latin typeface="Cambria Math" panose="02040503050406030204" pitchFamily="18" charset="0"/>
                        </a:rPr>
                        <m:t>𝜈</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𝐵</m:t>
                          </m:r>
                        </m:e>
                        <m:sub>
                          <m:r>
                            <a:rPr lang="zh-CN" altLang="en-US" sz="2400" i="0">
                              <a:latin typeface="Cambria Math" panose="02040503050406030204" pitchFamily="18" charset="0"/>
                            </a:rPr>
                            <m:t>21</m:t>
                          </m:r>
                        </m:sub>
                      </m:sSub>
                      <m:r>
                        <a:rPr lang="zh-CN" altLang="en-US" sz="2400" i="1">
                          <a:latin typeface="Cambria Math" panose="02040503050406030204" pitchFamily="18" charset="0"/>
                        </a:rPr>
                        <m:t>𝜌</m:t>
                      </m:r>
                      <m:r>
                        <a:rPr lang="zh-CN" altLang="en-US" sz="2400" i="0">
                          <a:latin typeface="Cambria Math" panose="02040503050406030204" pitchFamily="18" charset="0"/>
                        </a:rPr>
                        <m:t>(</m:t>
                      </m:r>
                      <m:r>
                        <a:rPr lang="zh-CN" altLang="en-US" sz="2400" i="1">
                          <a:latin typeface="Cambria Math" panose="02040503050406030204" pitchFamily="18" charset="0"/>
                        </a:rPr>
                        <m:t>𝜈</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𝐴</m:t>
                          </m:r>
                        </m:e>
                        <m:sub>
                          <m:r>
                            <a:rPr lang="zh-CN" altLang="en-US" sz="2400" i="0">
                              <a:latin typeface="Cambria Math" panose="02040503050406030204" pitchFamily="18" charset="0"/>
                            </a:rPr>
                            <m:t>21</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m:t>
                          </m:r>
                        </m:sub>
                      </m:sSub>
                    </m:oMath>
                  </m:oMathPara>
                </a14:m>
                <a:endParaRPr lang="zh-CN" altLang="en-US" sz="2400" dirty="0"/>
              </a:p>
            </p:txBody>
          </p:sp>
        </mc:Choice>
        <mc:Fallback xmlns="">
          <p:sp>
            <p:nvSpPr>
              <p:cNvPr id="3" name="矩形 2">
                <a:extLst>
                  <a:ext uri="{FF2B5EF4-FFF2-40B4-BE49-F238E27FC236}">
                    <a16:creationId xmlns:a16="http://schemas.microsoft.com/office/drawing/2014/main" id="{19967374-C0EC-48BD-BD21-4ADBC85438BF}"/>
                  </a:ext>
                </a:extLst>
              </p:cNvPr>
              <p:cNvSpPr>
                <a:spLocks noRot="1" noChangeAspect="1" noMove="1" noResize="1" noEditPoints="1" noAdjustHandles="1" noChangeArrowheads="1" noChangeShapeType="1" noTextEdit="1"/>
              </p:cNvSpPr>
              <p:nvPr/>
            </p:nvSpPr>
            <p:spPr>
              <a:xfrm>
                <a:off x="3776102" y="4195143"/>
                <a:ext cx="4639796" cy="461665"/>
              </a:xfrm>
              <a:prstGeom prst="rect">
                <a:avLst/>
              </a:prstGeom>
              <a:blipFill>
                <a:blip r:embed="rId4"/>
                <a:stretch>
                  <a:fillRect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2D7996B-B001-4A30-ACBA-EF2E1FFC9663}"/>
                  </a:ext>
                </a:extLst>
              </p:cNvPr>
              <p:cNvSpPr/>
              <p:nvPr/>
            </p:nvSpPr>
            <p:spPr>
              <a:xfrm>
                <a:off x="3909664" y="5183125"/>
                <a:ext cx="5304465" cy="11425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𝜌</m:t>
                      </m:r>
                      <m:r>
                        <a:rPr lang="zh-CN" altLang="en-US" sz="2400" i="0">
                          <a:latin typeface="Cambria Math" panose="02040503050406030204" pitchFamily="18" charset="0"/>
                        </a:rPr>
                        <m:t>(</m:t>
                      </m:r>
                      <m:r>
                        <a:rPr lang="zh-CN" altLang="en-US" sz="2400" i="1">
                          <a:latin typeface="Cambria Math" panose="02040503050406030204" pitchFamily="18" charset="0"/>
                        </a:rPr>
                        <m:t>𝜈</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𝐴</m:t>
                              </m:r>
                            </m:e>
                            <m:sub>
                              <m:r>
                                <a:rPr lang="zh-CN" altLang="en-US" sz="2400" i="0">
                                  <a:latin typeface="Cambria Math" panose="02040503050406030204" pitchFamily="18" charset="0"/>
                                </a:rPr>
                                <m:t>21</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m:t>
                              </m:r>
                            </m:sub>
                          </m:sSub>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𝐵</m:t>
                              </m:r>
                            </m:e>
                            <m:sub>
                              <m:r>
                                <a:rPr lang="zh-CN" altLang="en-US" sz="2400" i="0">
                                  <a:latin typeface="Cambria Math" panose="02040503050406030204" pitchFamily="18" charset="0"/>
                                </a:rPr>
                                <m:t>12</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𝐵</m:t>
                              </m:r>
                            </m:e>
                            <m:sub>
                              <m:r>
                                <a:rPr lang="zh-CN" altLang="en-US" sz="2400" i="0">
                                  <a:latin typeface="Cambria Math" panose="02040503050406030204" pitchFamily="18" charset="0"/>
                                </a:rPr>
                                <m:t>21</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m:t>
                              </m:r>
                            </m:sub>
                          </m:sSub>
                        </m:den>
                      </m:f>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𝐴</m:t>
                              </m:r>
                            </m:e>
                            <m:sub>
                              <m:r>
                                <a:rPr lang="zh-CN" altLang="en-US" sz="2400" i="0">
                                  <a:latin typeface="Cambria Math" panose="02040503050406030204" pitchFamily="18" charset="0"/>
                                </a:rPr>
                                <m:t>21</m:t>
                              </m:r>
                            </m:sub>
                          </m:sSub>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𝐵</m:t>
                              </m:r>
                            </m:e>
                            <m:sub>
                              <m:r>
                                <a:rPr lang="zh-CN" altLang="en-US" sz="2400" i="0">
                                  <a:latin typeface="Cambria Math" panose="02040503050406030204" pitchFamily="18" charset="0"/>
                                </a:rPr>
                                <m:t>12</m:t>
                              </m:r>
                            </m:sub>
                          </m:sSub>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1</m:t>
                                  </m:r>
                                </m:sub>
                              </m:sSub>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m:t>
                                  </m:r>
                                </m:sub>
                              </m:sSub>
                            </m:den>
                          </m:f>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𝐵</m:t>
                              </m:r>
                            </m:e>
                            <m:sub>
                              <m:r>
                                <a:rPr lang="zh-CN" altLang="en-US" sz="2400" i="0">
                                  <a:latin typeface="Cambria Math" panose="02040503050406030204" pitchFamily="18" charset="0"/>
                                </a:rPr>
                                <m:t>21</m:t>
                              </m:r>
                            </m:sub>
                          </m:sSub>
                        </m:den>
                      </m:f>
                    </m:oMath>
                  </m:oMathPara>
                </a14:m>
                <a:endParaRPr lang="zh-CN" altLang="en-US" sz="2400" dirty="0"/>
              </a:p>
            </p:txBody>
          </p:sp>
        </mc:Choice>
        <mc:Fallback xmlns="">
          <p:sp>
            <p:nvSpPr>
              <p:cNvPr id="4" name="矩形 3">
                <a:extLst>
                  <a:ext uri="{FF2B5EF4-FFF2-40B4-BE49-F238E27FC236}">
                    <a16:creationId xmlns:a16="http://schemas.microsoft.com/office/drawing/2014/main" id="{02D7996B-B001-4A30-ACBA-EF2E1FFC9663}"/>
                  </a:ext>
                </a:extLst>
              </p:cNvPr>
              <p:cNvSpPr>
                <a:spLocks noRot="1" noChangeAspect="1" noMove="1" noResize="1" noEditPoints="1" noAdjustHandles="1" noChangeArrowheads="1" noChangeShapeType="1" noTextEdit="1"/>
              </p:cNvSpPr>
              <p:nvPr/>
            </p:nvSpPr>
            <p:spPr>
              <a:xfrm>
                <a:off x="3909664" y="5183125"/>
                <a:ext cx="5304465" cy="1142557"/>
              </a:xfrm>
              <a:prstGeom prst="rect">
                <a:avLst/>
              </a:prstGeom>
              <a:blipFill>
                <a:blip r:embed="rId5"/>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303554"/>
                                        </p:tgtEl>
                                        <p:attrNameLst>
                                          <p:attrName>style.visibility</p:attrName>
                                        </p:attrNameLst>
                                      </p:cBhvr>
                                      <p:to>
                                        <p:strVal val="visible"/>
                                      </p:to>
                                    </p:set>
                                    <p:animEffect transition="in" filter="blinds(vertical)">
                                      <p:cBhvr>
                                        <p:cTn id="7" dur="500"/>
                                        <p:tgtEl>
                                          <p:spTgt spid="13035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303557"/>
                                        </p:tgtEl>
                                        <p:attrNameLst>
                                          <p:attrName>style.visibility</p:attrName>
                                        </p:attrNameLst>
                                      </p:cBhvr>
                                      <p:to>
                                        <p:strVal val="visible"/>
                                      </p:to>
                                    </p:set>
                                    <p:animEffect transition="in" filter="blinds(vertical)">
                                      <p:cBhvr>
                                        <p:cTn id="12" dur="500"/>
                                        <p:tgtEl>
                                          <p:spTgt spid="130355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1303558"/>
                                        </p:tgtEl>
                                        <p:attrNameLst>
                                          <p:attrName>style.visibility</p:attrName>
                                        </p:attrNameLst>
                                      </p:cBhvr>
                                      <p:to>
                                        <p:strVal val="visible"/>
                                      </p:to>
                                    </p:set>
                                    <p:animEffect transition="in" filter="blinds(vertical)">
                                      <p:cBhvr>
                                        <p:cTn id="25" dur="500"/>
                                        <p:tgtEl>
                                          <p:spTgt spid="130355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3554" grpId="0" autoUpdateAnimBg="0"/>
      <p:bldP spid="1303557" grpId="0" autoUpdateAnimBg="0"/>
      <p:bldP spid="1303558" grpId="0" autoUpdateAnimBg="0"/>
      <p:bldP spid="2" grpId="0"/>
      <p:bldP spid="3" grpId="0"/>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560" name="Text Box 8">
            <a:extLst>
              <a:ext uri="{FF2B5EF4-FFF2-40B4-BE49-F238E27FC236}">
                <a16:creationId xmlns:a16="http://schemas.microsoft.com/office/drawing/2014/main" id="{CB714514-DC74-43B7-B7A4-9A58F9E7DDB5}"/>
              </a:ext>
            </a:extLst>
          </p:cNvPr>
          <p:cNvSpPr txBox="1">
            <a:spLocks noChangeArrowheads="1"/>
          </p:cNvSpPr>
          <p:nvPr/>
        </p:nvSpPr>
        <p:spPr bwMode="auto">
          <a:xfrm>
            <a:off x="1748297" y="706137"/>
            <a:ext cx="8711087"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According to Boltzmann distribution we know the population ratio is:</a:t>
            </a:r>
          </a:p>
        </p:txBody>
      </p:sp>
      <p:sp>
        <p:nvSpPr>
          <p:cNvPr id="12" name="Text Box 8">
            <a:extLst>
              <a:ext uri="{FF2B5EF4-FFF2-40B4-BE49-F238E27FC236}">
                <a16:creationId xmlns:a16="http://schemas.microsoft.com/office/drawing/2014/main" id="{75D6F1A4-A73D-43FF-B02C-C2A72A710B07}"/>
              </a:ext>
            </a:extLst>
          </p:cNvPr>
          <p:cNvSpPr txBox="1">
            <a:spLocks noChangeArrowheads="1"/>
          </p:cNvSpPr>
          <p:nvPr/>
        </p:nvSpPr>
        <p:spPr bwMode="auto">
          <a:xfrm>
            <a:off x="1748297" y="2973389"/>
            <a:ext cx="763270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And recalling Plank’s radiation law we have:</a:t>
            </a:r>
          </a:p>
        </p:txBody>
      </p:sp>
      <p:sp>
        <p:nvSpPr>
          <p:cNvPr id="14" name="Text Box 8">
            <a:extLst>
              <a:ext uri="{FF2B5EF4-FFF2-40B4-BE49-F238E27FC236}">
                <a16:creationId xmlns:a16="http://schemas.microsoft.com/office/drawing/2014/main" id="{A2E89047-2E8C-4E8E-9D2E-71127006226F}"/>
              </a:ext>
            </a:extLst>
          </p:cNvPr>
          <p:cNvSpPr txBox="1">
            <a:spLocks noChangeArrowheads="1"/>
          </p:cNvSpPr>
          <p:nvPr/>
        </p:nvSpPr>
        <p:spPr bwMode="auto">
          <a:xfrm>
            <a:off x="1748297" y="5534500"/>
            <a:ext cx="9026540"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Taking these two equations into the equation in the last slice, we have:</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8E62E9EF-AF2A-48F1-973B-4B7557709CC9}"/>
                  </a:ext>
                </a:extLst>
              </p:cNvPr>
              <p:cNvSpPr/>
              <p:nvPr/>
            </p:nvSpPr>
            <p:spPr>
              <a:xfrm>
                <a:off x="4049524" y="1584737"/>
                <a:ext cx="2888291" cy="844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1</m:t>
                              </m:r>
                            </m:sub>
                          </m:sSub>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m:t>
                              </m:r>
                            </m:sub>
                          </m:sSub>
                        </m:den>
                      </m:f>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𝐸</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𝐸</m:t>
                                  </m:r>
                                </m:e>
                                <m:sub>
                                  <m:r>
                                    <a:rPr lang="zh-CN" altLang="en-US" sz="2400" i="0">
                                      <a:latin typeface="Cambria Math" panose="02040503050406030204" pitchFamily="18" charset="0"/>
                                    </a:rPr>
                                    <m:t>2</m:t>
                                  </m:r>
                                </m:sub>
                              </m:sSub>
                            </m:num>
                            <m:den>
                              <m:r>
                                <a:rPr lang="zh-CN" altLang="en-US" sz="2400" i="1">
                                  <a:latin typeface="Cambria Math" panose="02040503050406030204" pitchFamily="18" charset="0"/>
                                </a:rPr>
                                <m:t>𝑘𝑇</m:t>
                              </m:r>
                            </m:den>
                          </m:f>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f>
                            <m:fPr>
                              <m:ctrlPr>
                                <a:rPr lang="zh-CN" altLang="en-US" sz="2400" i="1">
                                  <a:latin typeface="Cambria Math" panose="02040503050406030204" pitchFamily="18" charset="0"/>
                                </a:rPr>
                              </m:ctrlPr>
                            </m:fPr>
                            <m:num>
                              <m:r>
                                <a:rPr lang="zh-CN" altLang="en-US" sz="2400" i="1">
                                  <a:latin typeface="Cambria Math" panose="02040503050406030204" pitchFamily="18" charset="0"/>
                                </a:rPr>
                                <m:t>h</m:t>
                              </m:r>
                              <m:r>
                                <a:rPr lang="zh-CN" altLang="en-US" sz="2400" i="1">
                                  <a:latin typeface="Cambria Math" panose="02040503050406030204" pitchFamily="18" charset="0"/>
                                </a:rPr>
                                <m:t>𝜈</m:t>
                              </m:r>
                            </m:num>
                            <m:den>
                              <m:r>
                                <a:rPr lang="zh-CN" altLang="en-US" sz="2400" i="1">
                                  <a:latin typeface="Cambria Math" panose="02040503050406030204" pitchFamily="18" charset="0"/>
                                </a:rPr>
                                <m:t>𝑘𝑇</m:t>
                              </m:r>
                            </m:den>
                          </m:f>
                        </m:sup>
                      </m:sSup>
                    </m:oMath>
                  </m:oMathPara>
                </a14:m>
                <a:endParaRPr lang="zh-CN" altLang="en-US" sz="2400" dirty="0"/>
              </a:p>
            </p:txBody>
          </p:sp>
        </mc:Choice>
        <mc:Fallback xmlns="">
          <p:sp>
            <p:nvSpPr>
              <p:cNvPr id="2" name="矩形 1">
                <a:extLst>
                  <a:ext uri="{FF2B5EF4-FFF2-40B4-BE49-F238E27FC236}">
                    <a16:creationId xmlns:a16="http://schemas.microsoft.com/office/drawing/2014/main" id="{8E62E9EF-AF2A-48F1-973B-4B7557709CC9}"/>
                  </a:ext>
                </a:extLst>
              </p:cNvPr>
              <p:cNvSpPr>
                <a:spLocks noRot="1" noChangeAspect="1" noMove="1" noResize="1" noEditPoints="1" noAdjustHandles="1" noChangeArrowheads="1" noChangeShapeType="1" noTextEdit="1"/>
              </p:cNvSpPr>
              <p:nvPr/>
            </p:nvSpPr>
            <p:spPr>
              <a:xfrm>
                <a:off x="4049524" y="1584737"/>
                <a:ext cx="2888291" cy="84420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236A738-3DC2-4CA1-A8EF-6B6E281A51EF}"/>
                  </a:ext>
                </a:extLst>
              </p:cNvPr>
              <p:cNvSpPr/>
              <p:nvPr/>
            </p:nvSpPr>
            <p:spPr>
              <a:xfrm>
                <a:off x="3373702" y="4007772"/>
                <a:ext cx="4622547" cy="10207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𝜌</m:t>
                      </m:r>
                      <m:r>
                        <a:rPr lang="zh-CN" altLang="en-US" sz="2400" i="0">
                          <a:latin typeface="Cambria Math" panose="02040503050406030204" pitchFamily="18" charset="0"/>
                        </a:rPr>
                        <m:t>(</m:t>
                      </m:r>
                      <m:r>
                        <a:rPr lang="zh-CN" altLang="en-US" sz="2400" i="1">
                          <a:latin typeface="Cambria Math" panose="02040503050406030204" pitchFamily="18" charset="0"/>
                        </a:rPr>
                        <m:t>𝜈</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4</m:t>
                          </m:r>
                        </m:num>
                        <m:den>
                          <m:r>
                            <a:rPr lang="zh-CN" altLang="en-US" sz="2400" i="1">
                              <a:latin typeface="Cambria Math" panose="02040503050406030204" pitchFamily="18" charset="0"/>
                            </a:rPr>
                            <m:t>𝑐</m:t>
                          </m:r>
                        </m:den>
                      </m:f>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𝑟</m:t>
                          </m:r>
                        </m:e>
                        <m:sub>
                          <m:r>
                            <a:rPr lang="zh-CN" altLang="en-US" sz="2400" i="0">
                              <a:latin typeface="Cambria Math" panose="02040503050406030204" pitchFamily="18" charset="0"/>
                            </a:rPr>
                            <m:t>0</m:t>
                          </m:r>
                        </m:sub>
                      </m:sSub>
                      <m:r>
                        <a:rPr lang="zh-CN" altLang="en-US" sz="2400" i="0">
                          <a:latin typeface="Cambria Math" panose="02040503050406030204" pitchFamily="18" charset="0"/>
                        </a:rPr>
                        <m:t>(</m:t>
                      </m:r>
                      <m:r>
                        <a:rPr lang="zh-CN" altLang="en-US" sz="2400" i="1">
                          <a:latin typeface="Cambria Math" panose="02040503050406030204" pitchFamily="18" charset="0"/>
                        </a:rPr>
                        <m:t>𝜈</m:t>
                      </m:r>
                      <m:r>
                        <a:rPr lang="zh-CN" altLang="en-US" sz="2400" i="0">
                          <a:latin typeface="Cambria Math" panose="02040503050406030204" pitchFamily="18" charset="0"/>
                        </a:rPr>
                        <m:t>,</m:t>
                      </m:r>
                      <m:r>
                        <a:rPr lang="zh-CN" altLang="en-US" sz="2400" i="1">
                          <a:latin typeface="Cambria Math" panose="02040503050406030204" pitchFamily="18" charset="0"/>
                        </a:rPr>
                        <m:t>𝑇</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8</m:t>
                          </m:r>
                          <m:r>
                            <a:rPr lang="zh-CN" altLang="en-US" sz="2400" i="1">
                              <a:latin typeface="Cambria Math" panose="02040503050406030204" pitchFamily="18" charset="0"/>
                            </a:rPr>
                            <m:t>𝜋</m:t>
                          </m:r>
                          <m:r>
                            <a:rPr lang="zh-CN" altLang="en-US" sz="2400" i="1">
                              <a:latin typeface="Cambria Math" panose="02040503050406030204" pitchFamily="18" charset="0"/>
                            </a:rPr>
                            <m:t>h</m:t>
                          </m:r>
                        </m:num>
                        <m:den>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𝑐</m:t>
                              </m:r>
                            </m:e>
                            <m:sup>
                              <m:r>
                                <a:rPr lang="zh-CN" altLang="en-US" sz="2400" i="0">
                                  <a:latin typeface="Cambria Math" panose="02040503050406030204" pitchFamily="18" charset="0"/>
                                </a:rPr>
                                <m:t>3</m:t>
                              </m:r>
                            </m:sup>
                          </m:sSup>
                        </m:den>
                      </m:f>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𝜈</m:t>
                              </m:r>
                            </m:e>
                            <m:sup>
                              <m:r>
                                <a:rPr lang="zh-CN" altLang="en-US" sz="2400" i="0">
                                  <a:latin typeface="Cambria Math" panose="02040503050406030204" pitchFamily="18" charset="0"/>
                                </a:rPr>
                                <m:t>3</m:t>
                              </m:r>
                            </m:sup>
                          </m:sSup>
                        </m:num>
                        <m:den>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f>
                                <m:fPr>
                                  <m:ctrlPr>
                                    <a:rPr lang="zh-CN" altLang="en-US" sz="2400" i="1">
                                      <a:latin typeface="Cambria Math" panose="02040503050406030204" pitchFamily="18" charset="0"/>
                                    </a:rPr>
                                  </m:ctrlPr>
                                </m:fPr>
                                <m:num>
                                  <m:r>
                                    <a:rPr lang="zh-CN" altLang="en-US" sz="2400" i="1">
                                      <a:latin typeface="Cambria Math" panose="02040503050406030204" pitchFamily="18" charset="0"/>
                                    </a:rPr>
                                    <m:t>h</m:t>
                                  </m:r>
                                  <m:r>
                                    <a:rPr lang="zh-CN" altLang="en-US" sz="2400" i="1">
                                      <a:latin typeface="Cambria Math" panose="02040503050406030204" pitchFamily="18" charset="0"/>
                                    </a:rPr>
                                    <m:t>𝜈</m:t>
                                  </m:r>
                                </m:num>
                                <m:den>
                                  <m:r>
                                    <a:rPr lang="zh-CN" altLang="en-US" sz="2400" i="1">
                                      <a:latin typeface="Cambria Math" panose="02040503050406030204" pitchFamily="18" charset="0"/>
                                    </a:rPr>
                                    <m:t>𝑘𝑇</m:t>
                                  </m:r>
                                </m:den>
                              </m:f>
                            </m:sup>
                          </m:sSup>
                          <m:r>
                            <a:rPr lang="zh-CN" altLang="en-US" sz="2400" i="0">
                              <a:latin typeface="Cambria Math" panose="02040503050406030204" pitchFamily="18" charset="0"/>
                            </a:rPr>
                            <m:t>−1</m:t>
                          </m:r>
                        </m:den>
                      </m:f>
                    </m:oMath>
                  </m:oMathPara>
                </a14:m>
                <a:endParaRPr lang="zh-CN" altLang="en-US" sz="2400" dirty="0"/>
              </a:p>
            </p:txBody>
          </p:sp>
        </mc:Choice>
        <mc:Fallback xmlns="">
          <p:sp>
            <p:nvSpPr>
              <p:cNvPr id="3" name="矩形 2">
                <a:extLst>
                  <a:ext uri="{FF2B5EF4-FFF2-40B4-BE49-F238E27FC236}">
                    <a16:creationId xmlns:a16="http://schemas.microsoft.com/office/drawing/2014/main" id="{1236A738-3DC2-4CA1-A8EF-6B6E281A51EF}"/>
                  </a:ext>
                </a:extLst>
              </p:cNvPr>
              <p:cNvSpPr>
                <a:spLocks noRot="1" noChangeAspect="1" noMove="1" noResize="1" noEditPoints="1" noAdjustHandles="1" noChangeArrowheads="1" noChangeShapeType="1" noTextEdit="1"/>
              </p:cNvSpPr>
              <p:nvPr/>
            </p:nvSpPr>
            <p:spPr>
              <a:xfrm>
                <a:off x="3373702" y="4007772"/>
                <a:ext cx="4622547" cy="1020729"/>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303560"/>
                                        </p:tgtEl>
                                        <p:attrNameLst>
                                          <p:attrName>style.visibility</p:attrName>
                                        </p:attrNameLst>
                                      </p:cBhvr>
                                      <p:to>
                                        <p:strVal val="visible"/>
                                      </p:to>
                                    </p:set>
                                    <p:animEffect transition="in" filter="blinds(vertical)">
                                      <p:cBhvr>
                                        <p:cTn id="7" dur="500"/>
                                        <p:tgtEl>
                                          <p:spTgt spid="13035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vertical)">
                                      <p:cBhvr>
                                        <p:cTn id="16" dur="500"/>
                                        <p:tgtEl>
                                          <p:spTgt spid="1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vertic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3560" grpId="0" autoUpdateAnimBg="0"/>
      <p:bldP spid="12" grpId="0" autoUpdateAnimBg="0"/>
      <p:bldP spid="14" grpId="0" autoUpdateAnimBg="0"/>
      <p:bldP spid="2" grpId="0"/>
      <p:bldP spid="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583" name="Text Box 7">
            <a:extLst>
              <a:ext uri="{FF2B5EF4-FFF2-40B4-BE49-F238E27FC236}">
                <a16:creationId xmlns:a16="http://schemas.microsoft.com/office/drawing/2014/main" id="{30D4DD3C-9DF5-4924-B039-FDB232FAD7A6}"/>
              </a:ext>
            </a:extLst>
          </p:cNvPr>
          <p:cNvSpPr txBox="1">
            <a:spLocks noChangeArrowheads="1"/>
          </p:cNvSpPr>
          <p:nvPr/>
        </p:nvSpPr>
        <p:spPr bwMode="auto">
          <a:xfrm>
            <a:off x="2209800" y="2852738"/>
            <a:ext cx="8001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It always stands for any </a:t>
            </a:r>
            <a:r>
              <a:rPr kumimoji="1" lang="en-US" altLang="zh-CN" sz="2400" i="1" dirty="0">
                <a:latin typeface="Times New Roman" panose="02020603050405020304" pitchFamily="18" charset="0"/>
                <a:cs typeface="Times New Roman" panose="02020603050405020304" pitchFamily="18" charset="0"/>
              </a:rPr>
              <a:t>T</a:t>
            </a:r>
            <a:r>
              <a:rPr kumimoji="1" lang="en-US" altLang="zh-CN" sz="2400" dirty="0">
                <a:latin typeface="Times New Roman" panose="02020603050405020304" pitchFamily="18" charset="0"/>
                <a:cs typeface="Times New Roman" panose="02020603050405020304" pitchFamily="18" charset="0"/>
              </a:rPr>
              <a:t> and </a:t>
            </a:r>
            <a:r>
              <a:rPr kumimoji="1" lang="en-US" altLang="zh-CN" sz="2400" i="1" dirty="0">
                <a:latin typeface="Times New Roman" panose="02020603050405020304" pitchFamily="18" charset="0"/>
                <a:cs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cs typeface="Times New Roman" panose="02020603050405020304" pitchFamily="18" charset="0"/>
                <a:sym typeface="Symbol" panose="05050102010706020507" pitchFamily="18" charset="2"/>
              </a:rPr>
              <a:t>. So </a:t>
            </a:r>
            <a:endParaRPr kumimoji="1" lang="en-US" altLang="zh-C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524DB04B-A950-4B90-86DE-24FBB4FC9A01}"/>
                  </a:ext>
                </a:extLst>
              </p:cNvPr>
              <p:cNvSpPr/>
              <p:nvPr/>
            </p:nvSpPr>
            <p:spPr>
              <a:xfrm>
                <a:off x="2788683" y="1001776"/>
                <a:ext cx="4164217" cy="10811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400" i="1" smtClean="0">
                              <a:latin typeface="Cambria Math" panose="02040503050406030204" pitchFamily="18" charset="0"/>
                            </a:rPr>
                          </m:ctrlPr>
                        </m:fPr>
                        <m:num>
                          <m:r>
                            <a:rPr lang="zh-CN" altLang="en-US" sz="2400">
                              <a:latin typeface="Cambria Math" panose="02040503050406030204" pitchFamily="18" charset="0"/>
                            </a:rPr>
                            <m:t>8</m:t>
                          </m:r>
                          <m:r>
                            <a:rPr lang="zh-CN" altLang="en-US" sz="2400" i="1">
                              <a:latin typeface="Cambria Math" panose="02040503050406030204" pitchFamily="18" charset="0"/>
                            </a:rPr>
                            <m:t>𝜋</m:t>
                          </m:r>
                          <m:r>
                            <a:rPr lang="zh-CN" altLang="en-US" sz="2400" i="1">
                              <a:latin typeface="Cambria Math" panose="02040503050406030204" pitchFamily="18" charset="0"/>
                            </a:rPr>
                            <m:t>h</m:t>
                          </m:r>
                        </m:num>
                        <m:den>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𝑐</m:t>
                              </m:r>
                            </m:e>
                            <m:sup>
                              <m:r>
                                <a:rPr lang="zh-CN" altLang="en-US" sz="2400" i="0">
                                  <a:latin typeface="Cambria Math" panose="02040503050406030204" pitchFamily="18" charset="0"/>
                                </a:rPr>
                                <m:t>3</m:t>
                              </m:r>
                            </m:sup>
                          </m:sSup>
                        </m:den>
                      </m:f>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𝜈</m:t>
                              </m:r>
                            </m:e>
                            <m:sup>
                              <m:r>
                                <a:rPr lang="zh-CN" altLang="en-US" sz="2400" i="0">
                                  <a:latin typeface="Cambria Math" panose="02040503050406030204" pitchFamily="18" charset="0"/>
                                </a:rPr>
                                <m:t>3</m:t>
                              </m:r>
                            </m:sup>
                          </m:sSup>
                        </m:num>
                        <m:den>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h</m:t>
                                  </m:r>
                                  <m:r>
                                    <a:rPr lang="zh-CN" altLang="en-US" sz="2400" b="0" i="1" smtClean="0">
                                      <a:latin typeface="Cambria Math" panose="02040503050406030204" pitchFamily="18" charset="0"/>
                                    </a:rPr>
                                    <m:t>𝜈</m:t>
                                  </m:r>
                                </m:num>
                                <m:den>
                                  <m:r>
                                    <a:rPr lang="en-US" altLang="zh-CN" sz="2400" b="0" i="1" smtClean="0">
                                      <a:latin typeface="Cambria Math" panose="02040503050406030204" pitchFamily="18" charset="0"/>
                                    </a:rPr>
                                    <m:t>𝑘𝑇</m:t>
                                  </m:r>
                                </m:den>
                              </m:f>
                            </m:sup>
                          </m:sSup>
                          <m:r>
                            <a:rPr lang="zh-CN" altLang="en-US" sz="2400" b="0" i="0">
                              <a:latin typeface="Cambria Math" panose="02040503050406030204" pitchFamily="18" charset="0"/>
                            </a:rPr>
                            <m:t>−1</m:t>
                          </m:r>
                        </m:den>
                      </m:f>
                      <m:r>
                        <a:rPr lang="zh-CN" altLang="en-US" sz="2400" b="0" i="0">
                          <a:latin typeface="Cambria Math" panose="02040503050406030204" pitchFamily="18" charset="0"/>
                        </a:rPr>
                        <m:t>=</m:t>
                      </m:r>
                      <m:f>
                        <m:fPr>
                          <m:ctrlPr>
                            <a:rPr lang="zh-CN" altLang="en-US" sz="2400" b="0" i="1">
                              <a:latin typeface="Cambria Math" panose="02040503050406030204" pitchFamily="18" charset="0"/>
                            </a:rPr>
                          </m:ctrlPr>
                        </m:fPr>
                        <m:num>
                          <m:sSub>
                            <m:sSubPr>
                              <m:ctrlPr>
                                <a:rPr lang="zh-CN" altLang="en-US" sz="2400" b="0" i="1">
                                  <a:latin typeface="Cambria Math" panose="02040503050406030204" pitchFamily="18" charset="0"/>
                                </a:rPr>
                              </m:ctrlPr>
                            </m:sSubPr>
                            <m:e>
                              <m:r>
                                <a:rPr lang="zh-CN" altLang="en-US" sz="2400" b="0" i="1">
                                  <a:latin typeface="Cambria Math" panose="02040503050406030204" pitchFamily="18" charset="0"/>
                                </a:rPr>
                                <m:t>𝐴</m:t>
                              </m:r>
                            </m:e>
                            <m:sub>
                              <m:r>
                                <a:rPr lang="zh-CN" altLang="en-US" sz="2400" b="0" i="0">
                                  <a:latin typeface="Cambria Math" panose="02040503050406030204" pitchFamily="18" charset="0"/>
                                </a:rPr>
                                <m:t>21</m:t>
                              </m:r>
                            </m:sub>
                          </m:sSub>
                        </m:num>
                        <m:den>
                          <m:sSub>
                            <m:sSubPr>
                              <m:ctrlPr>
                                <a:rPr lang="zh-CN" altLang="en-US" sz="2400" b="0" i="1">
                                  <a:latin typeface="Cambria Math" panose="02040503050406030204" pitchFamily="18" charset="0"/>
                                </a:rPr>
                              </m:ctrlPr>
                            </m:sSubPr>
                            <m:e>
                              <m:r>
                                <a:rPr lang="zh-CN" altLang="en-US" sz="2400" b="0" i="1">
                                  <a:latin typeface="Cambria Math" panose="02040503050406030204" pitchFamily="18" charset="0"/>
                                </a:rPr>
                                <m:t>𝐵</m:t>
                              </m:r>
                            </m:e>
                            <m:sub>
                              <m:r>
                                <a:rPr lang="zh-CN" altLang="en-US" sz="2400" b="0" i="0">
                                  <a:latin typeface="Cambria Math" panose="02040503050406030204" pitchFamily="18" charset="0"/>
                                </a:rPr>
                                <m:t>12</m:t>
                              </m:r>
                            </m:sub>
                          </m:sSub>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f>
                                <m:fPr>
                                  <m:ctrlPr>
                                    <a:rPr lang="en-US" altLang="zh-CN" sz="2400" i="1">
                                      <a:latin typeface="Cambria Math" panose="02040503050406030204" pitchFamily="18" charset="0"/>
                                    </a:rPr>
                                  </m:ctrlPr>
                                </m:fPr>
                                <m:num>
                                  <m:r>
                                    <a:rPr lang="en-US" altLang="zh-CN" sz="2400" i="1">
                                      <a:latin typeface="Cambria Math" panose="02040503050406030204" pitchFamily="18" charset="0"/>
                                    </a:rPr>
                                    <m:t>h</m:t>
                                  </m:r>
                                  <m:r>
                                    <a:rPr lang="zh-CN" altLang="en-US" sz="2400" i="1">
                                      <a:latin typeface="Cambria Math" panose="02040503050406030204" pitchFamily="18" charset="0"/>
                                    </a:rPr>
                                    <m:t>𝜈</m:t>
                                  </m:r>
                                </m:num>
                                <m:den>
                                  <m:r>
                                    <a:rPr lang="en-US" altLang="zh-CN" sz="2400" i="1">
                                      <a:latin typeface="Cambria Math" panose="02040503050406030204" pitchFamily="18" charset="0"/>
                                    </a:rPr>
                                    <m:t>𝑘𝑇</m:t>
                                  </m:r>
                                </m:den>
                              </m:f>
                            </m:sup>
                          </m:sSup>
                          <m:r>
                            <a:rPr lang="zh-CN" altLang="en-US" sz="2400" b="0" i="0">
                              <a:latin typeface="Cambria Math" panose="02040503050406030204" pitchFamily="18" charset="0"/>
                            </a:rPr>
                            <m:t>−</m:t>
                          </m:r>
                          <m:sSub>
                            <m:sSubPr>
                              <m:ctrlPr>
                                <a:rPr lang="zh-CN" altLang="en-US" sz="2400" b="0" i="1">
                                  <a:latin typeface="Cambria Math" panose="02040503050406030204" pitchFamily="18" charset="0"/>
                                </a:rPr>
                              </m:ctrlPr>
                            </m:sSubPr>
                            <m:e>
                              <m:r>
                                <a:rPr lang="zh-CN" altLang="en-US" sz="2400" b="0" i="1">
                                  <a:latin typeface="Cambria Math" panose="02040503050406030204" pitchFamily="18" charset="0"/>
                                </a:rPr>
                                <m:t>𝐵</m:t>
                              </m:r>
                            </m:e>
                            <m:sub>
                              <m:r>
                                <a:rPr lang="zh-CN" altLang="en-US" sz="2400" b="0" i="0">
                                  <a:latin typeface="Cambria Math" panose="02040503050406030204" pitchFamily="18" charset="0"/>
                                </a:rPr>
                                <m:t>21</m:t>
                              </m:r>
                            </m:sub>
                          </m:sSub>
                        </m:den>
                      </m:f>
                    </m:oMath>
                  </m:oMathPara>
                </a14:m>
                <a:endParaRPr lang="zh-CN" altLang="en-US" sz="2400" dirty="0"/>
              </a:p>
            </p:txBody>
          </p:sp>
        </mc:Choice>
        <mc:Fallback xmlns="">
          <p:sp>
            <p:nvSpPr>
              <p:cNvPr id="2" name="矩形 1">
                <a:extLst>
                  <a:ext uri="{FF2B5EF4-FFF2-40B4-BE49-F238E27FC236}">
                    <a16:creationId xmlns:a16="http://schemas.microsoft.com/office/drawing/2014/main" id="{524DB04B-A950-4B90-86DE-24FBB4FC9A01}"/>
                  </a:ext>
                </a:extLst>
              </p:cNvPr>
              <p:cNvSpPr>
                <a:spLocks noRot="1" noChangeAspect="1" noMove="1" noResize="1" noEditPoints="1" noAdjustHandles="1" noChangeArrowheads="1" noChangeShapeType="1" noTextEdit="1"/>
              </p:cNvSpPr>
              <p:nvPr/>
            </p:nvSpPr>
            <p:spPr>
              <a:xfrm>
                <a:off x="2788683" y="1001776"/>
                <a:ext cx="4164217" cy="108113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4587A26-6F9C-48A4-975F-6C78835E0946}"/>
                  </a:ext>
                </a:extLst>
              </p:cNvPr>
              <p:cNvSpPr/>
              <p:nvPr/>
            </p:nvSpPr>
            <p:spPr>
              <a:xfrm>
                <a:off x="3667165" y="3889142"/>
                <a:ext cx="15844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𝐵</m:t>
                          </m:r>
                        </m:e>
                        <m:sub>
                          <m:r>
                            <a:rPr lang="zh-CN" altLang="en-US" sz="2400" i="0">
                              <a:latin typeface="Cambria Math" panose="02040503050406030204" pitchFamily="18" charset="0"/>
                            </a:rPr>
                            <m:t>12</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𝐵</m:t>
                          </m:r>
                        </m:e>
                        <m:sub>
                          <m:r>
                            <a:rPr lang="zh-CN" altLang="en-US" sz="2400" i="0">
                              <a:latin typeface="Cambria Math" panose="02040503050406030204" pitchFamily="18" charset="0"/>
                            </a:rPr>
                            <m:t>21</m:t>
                          </m:r>
                        </m:sub>
                      </m:sSub>
                    </m:oMath>
                  </m:oMathPara>
                </a14:m>
                <a:endParaRPr lang="zh-CN" altLang="en-US" sz="2400" dirty="0"/>
              </a:p>
            </p:txBody>
          </p:sp>
        </mc:Choice>
        <mc:Fallback xmlns="">
          <p:sp>
            <p:nvSpPr>
              <p:cNvPr id="3" name="矩形 2">
                <a:extLst>
                  <a:ext uri="{FF2B5EF4-FFF2-40B4-BE49-F238E27FC236}">
                    <a16:creationId xmlns:a16="http://schemas.microsoft.com/office/drawing/2014/main" id="{14587A26-6F9C-48A4-975F-6C78835E0946}"/>
                  </a:ext>
                </a:extLst>
              </p:cNvPr>
              <p:cNvSpPr>
                <a:spLocks noRot="1" noChangeAspect="1" noMove="1" noResize="1" noEditPoints="1" noAdjustHandles="1" noChangeArrowheads="1" noChangeShapeType="1" noTextEdit="1"/>
              </p:cNvSpPr>
              <p:nvPr/>
            </p:nvSpPr>
            <p:spPr>
              <a:xfrm>
                <a:off x="3667165" y="3889142"/>
                <a:ext cx="1584473"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7BEC960-BB52-4F33-BF94-8311D9F0B9FD}"/>
                  </a:ext>
                </a:extLst>
              </p:cNvPr>
              <p:cNvSpPr/>
              <p:nvPr/>
            </p:nvSpPr>
            <p:spPr>
              <a:xfrm>
                <a:off x="3537493" y="4971558"/>
                <a:ext cx="4243661" cy="8336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𝐴</m:t>
                          </m:r>
                        </m:e>
                        <m:sub>
                          <m:r>
                            <a:rPr lang="zh-CN" altLang="en-US" sz="2400" i="0">
                              <a:latin typeface="Cambria Math" panose="02040503050406030204" pitchFamily="18" charset="0"/>
                            </a:rPr>
                            <m:t>21</m:t>
                          </m:r>
                        </m:sub>
                      </m:sSub>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8</m:t>
                          </m:r>
                          <m:r>
                            <a:rPr lang="zh-CN" altLang="en-US" sz="2400" i="1">
                              <a:latin typeface="Cambria Math" panose="02040503050406030204" pitchFamily="18" charset="0"/>
                            </a:rPr>
                            <m:t>𝜋</m:t>
                          </m:r>
                          <m:r>
                            <a:rPr lang="zh-CN" altLang="en-US" sz="2400" i="1">
                              <a:latin typeface="Cambria Math" panose="02040503050406030204" pitchFamily="18" charset="0"/>
                            </a:rPr>
                            <m:t>h</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𝜈</m:t>
                              </m:r>
                            </m:e>
                            <m:sup>
                              <m:r>
                                <a:rPr lang="zh-CN" altLang="en-US" sz="2400" i="0">
                                  <a:latin typeface="Cambria Math" panose="02040503050406030204" pitchFamily="18" charset="0"/>
                                </a:rPr>
                                <m:t>3</m:t>
                              </m:r>
                            </m:sup>
                          </m:sSup>
                        </m:num>
                        <m:den>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𝑐</m:t>
                              </m:r>
                            </m:e>
                            <m:sup>
                              <m:r>
                                <a:rPr lang="zh-CN" altLang="en-US" sz="2400" i="0">
                                  <a:latin typeface="Cambria Math" panose="02040503050406030204" pitchFamily="18" charset="0"/>
                                </a:rPr>
                                <m:t>3</m:t>
                              </m:r>
                            </m:sup>
                          </m:sSup>
                        </m:den>
                      </m:f>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𝐵</m:t>
                          </m:r>
                        </m:e>
                        <m:sub>
                          <m:r>
                            <a:rPr lang="zh-CN" altLang="en-US" sz="2400" i="0">
                              <a:latin typeface="Cambria Math" panose="02040503050406030204" pitchFamily="18" charset="0"/>
                            </a:rPr>
                            <m:t>12</m:t>
                          </m:r>
                        </m:sub>
                      </m:sSub>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8</m:t>
                          </m:r>
                          <m:r>
                            <a:rPr lang="zh-CN" altLang="en-US" sz="2400" i="1">
                              <a:latin typeface="Cambria Math" panose="02040503050406030204" pitchFamily="18" charset="0"/>
                            </a:rPr>
                            <m:t>𝜋</m:t>
                          </m:r>
                          <m:r>
                            <a:rPr lang="zh-CN" altLang="en-US" sz="2400" i="1">
                              <a:latin typeface="Cambria Math" panose="02040503050406030204" pitchFamily="18" charset="0"/>
                            </a:rPr>
                            <m:t>h</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𝜈</m:t>
                              </m:r>
                            </m:e>
                            <m:sup>
                              <m:r>
                                <a:rPr lang="zh-CN" altLang="en-US" sz="2400" i="0">
                                  <a:latin typeface="Cambria Math" panose="02040503050406030204" pitchFamily="18" charset="0"/>
                                </a:rPr>
                                <m:t>3</m:t>
                              </m:r>
                            </m:sup>
                          </m:sSup>
                        </m:num>
                        <m:den>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𝑐</m:t>
                              </m:r>
                            </m:e>
                            <m:sup>
                              <m:r>
                                <a:rPr lang="zh-CN" altLang="en-US" sz="2400" i="0">
                                  <a:latin typeface="Cambria Math" panose="02040503050406030204" pitchFamily="18" charset="0"/>
                                </a:rPr>
                                <m:t>3</m:t>
                              </m:r>
                            </m:sup>
                          </m:sSup>
                        </m:den>
                      </m:f>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𝐵</m:t>
                          </m:r>
                        </m:e>
                        <m:sub>
                          <m:r>
                            <a:rPr lang="zh-CN" altLang="en-US" sz="2400" i="0">
                              <a:latin typeface="Cambria Math" panose="02040503050406030204" pitchFamily="18" charset="0"/>
                            </a:rPr>
                            <m:t>21</m:t>
                          </m:r>
                        </m:sub>
                      </m:sSub>
                    </m:oMath>
                  </m:oMathPara>
                </a14:m>
                <a:endParaRPr lang="zh-CN" altLang="en-US" sz="2400" dirty="0"/>
              </a:p>
            </p:txBody>
          </p:sp>
        </mc:Choice>
        <mc:Fallback xmlns="">
          <p:sp>
            <p:nvSpPr>
              <p:cNvPr id="4" name="矩形 3">
                <a:extLst>
                  <a:ext uri="{FF2B5EF4-FFF2-40B4-BE49-F238E27FC236}">
                    <a16:creationId xmlns:a16="http://schemas.microsoft.com/office/drawing/2014/main" id="{77BEC960-BB52-4F33-BF94-8311D9F0B9FD}"/>
                  </a:ext>
                </a:extLst>
              </p:cNvPr>
              <p:cNvSpPr>
                <a:spLocks noRot="1" noChangeAspect="1" noMove="1" noResize="1" noEditPoints="1" noAdjustHandles="1" noChangeArrowheads="1" noChangeShapeType="1" noTextEdit="1"/>
              </p:cNvSpPr>
              <p:nvPr/>
            </p:nvSpPr>
            <p:spPr>
              <a:xfrm>
                <a:off x="3537493" y="4971558"/>
                <a:ext cx="4243661" cy="833626"/>
              </a:xfrm>
              <a:prstGeom prst="rect">
                <a:avLst/>
              </a:prstGeom>
              <a:blipFill>
                <a:blip r:embed="rId5"/>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304583"/>
                                        </p:tgtEl>
                                        <p:attrNameLst>
                                          <p:attrName>style.visibility</p:attrName>
                                        </p:attrNameLst>
                                      </p:cBhvr>
                                      <p:to>
                                        <p:strVal val="visible"/>
                                      </p:to>
                                    </p:set>
                                    <p:animEffect transition="in" filter="blinds(vertical)">
                                      <p:cBhvr>
                                        <p:cTn id="12" dur="500"/>
                                        <p:tgtEl>
                                          <p:spTgt spid="130458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4583" grpId="0" autoUpdateAnimBg="0"/>
      <p:bldP spid="2" grpId="0"/>
      <p:bldP spid="3" grpId="0"/>
      <p:bldP spid="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6626" name="Text Box 2">
            <a:extLst>
              <a:ext uri="{FF2B5EF4-FFF2-40B4-BE49-F238E27FC236}">
                <a16:creationId xmlns:a16="http://schemas.microsoft.com/office/drawing/2014/main" id="{28D04E84-9F8B-4AF3-99D8-A129D1A814C4}"/>
              </a:ext>
            </a:extLst>
          </p:cNvPr>
          <p:cNvSpPr txBox="1">
            <a:spLocks noChangeArrowheads="1"/>
          </p:cNvSpPr>
          <p:nvPr/>
        </p:nvSpPr>
        <p:spPr bwMode="auto">
          <a:xfrm>
            <a:off x="1905000" y="258764"/>
            <a:ext cx="7473176" cy="769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33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en-US" altLang="zh-CN" sz="4400" b="1" dirty="0">
                <a:cs typeface="Arial" panose="020B0604020202020204" pitchFamily="34" charset="0"/>
              </a:rPr>
              <a:t>Population inversion</a:t>
            </a:r>
            <a:endParaRPr kumimoji="1" lang="zh-CN" altLang="en-US" sz="4400" b="1" dirty="0">
              <a:cs typeface="Arial" panose="020B0604020202020204" pitchFamily="34" charset="0"/>
            </a:endParaRPr>
          </a:p>
        </p:txBody>
      </p:sp>
      <p:sp>
        <p:nvSpPr>
          <p:cNvPr id="1306628" name="Text Box 4">
            <a:extLst>
              <a:ext uri="{FF2B5EF4-FFF2-40B4-BE49-F238E27FC236}">
                <a16:creationId xmlns:a16="http://schemas.microsoft.com/office/drawing/2014/main" id="{A78E12CD-B04D-45F1-A518-30054F1D2557}"/>
              </a:ext>
            </a:extLst>
          </p:cNvPr>
          <p:cNvSpPr txBox="1">
            <a:spLocks noChangeArrowheads="1"/>
          </p:cNvSpPr>
          <p:nvPr/>
        </p:nvSpPr>
        <p:spPr bwMode="auto">
          <a:xfrm>
            <a:off x="1388684" y="1448605"/>
            <a:ext cx="9932907" cy="972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In a thermal equilibrium system, </a:t>
            </a:r>
            <a:r>
              <a:rPr kumimoji="1" lang="en-US" altLang="zh-CN" sz="2400" dirty="0">
                <a:latin typeface="Times New Roman" panose="02020603050405020304" pitchFamily="18" charset="0"/>
                <a:ea typeface="仿宋_GB2312"/>
                <a:cs typeface="Times New Roman" panose="02020603050405020304" pitchFamily="18" charset="0"/>
              </a:rPr>
              <a:t>the number of photons created by stimulated emission in time </a:t>
            </a:r>
            <a:r>
              <a:rPr kumimoji="1" lang="en-US" altLang="zh-CN" sz="2400" i="1" dirty="0">
                <a:latin typeface="Times New Roman" panose="02020603050405020304" pitchFamily="18" charset="0"/>
                <a:ea typeface="仿宋_GB2312"/>
                <a:cs typeface="Times New Roman" panose="02020603050405020304" pitchFamily="18" charset="0"/>
              </a:rPr>
              <a:t>dt</a:t>
            </a:r>
            <a:r>
              <a:rPr kumimoji="1" lang="en-US" altLang="zh-CN" sz="2400" dirty="0">
                <a:latin typeface="Times New Roman" panose="02020603050405020304" pitchFamily="18" charset="0"/>
                <a:ea typeface="仿宋_GB2312"/>
                <a:cs typeface="Times New Roman" panose="02020603050405020304" pitchFamily="18" charset="0"/>
              </a:rPr>
              <a:t> is:</a:t>
            </a:r>
            <a:endParaRPr kumimoji="1" lang="en-US" altLang="zh-CN" sz="2400" dirty="0">
              <a:latin typeface="Times New Roman" panose="02020603050405020304" pitchFamily="18" charset="0"/>
              <a:cs typeface="Times New Roman" panose="02020603050405020304" pitchFamily="18" charset="0"/>
            </a:endParaRPr>
          </a:p>
        </p:txBody>
      </p:sp>
      <p:sp>
        <p:nvSpPr>
          <p:cNvPr id="1306630" name="Text Box 6">
            <a:extLst>
              <a:ext uri="{FF2B5EF4-FFF2-40B4-BE49-F238E27FC236}">
                <a16:creationId xmlns:a16="http://schemas.microsoft.com/office/drawing/2014/main" id="{4AB6ABDA-F718-4FD5-BAC5-110E58589102}"/>
              </a:ext>
            </a:extLst>
          </p:cNvPr>
          <p:cNvSpPr txBox="1">
            <a:spLocks noChangeArrowheads="1"/>
          </p:cNvSpPr>
          <p:nvPr/>
        </p:nvSpPr>
        <p:spPr bwMode="auto">
          <a:xfrm>
            <a:off x="1388685" y="3205967"/>
            <a:ext cx="767080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The number of photons absorbed in the same duration is: </a:t>
            </a:r>
            <a:endParaRPr kumimoji="1" lang="zh-CN" altLang="en-US" sz="2400" dirty="0">
              <a:latin typeface="Times New Roman" panose="02020603050405020304" pitchFamily="18" charset="0"/>
              <a:cs typeface="Times New Roman" panose="02020603050405020304" pitchFamily="18" charset="0"/>
            </a:endParaRPr>
          </a:p>
        </p:txBody>
      </p:sp>
      <p:sp>
        <p:nvSpPr>
          <p:cNvPr id="10" name="Text Box 6">
            <a:extLst>
              <a:ext uri="{FF2B5EF4-FFF2-40B4-BE49-F238E27FC236}">
                <a16:creationId xmlns:a16="http://schemas.microsoft.com/office/drawing/2014/main" id="{92D01325-A530-433B-B983-1EF3CB48C13E}"/>
              </a:ext>
            </a:extLst>
          </p:cNvPr>
          <p:cNvSpPr txBox="1">
            <a:spLocks noChangeArrowheads="1"/>
          </p:cNvSpPr>
          <p:nvPr/>
        </p:nvSpPr>
        <p:spPr bwMode="auto">
          <a:xfrm>
            <a:off x="1388685" y="4948575"/>
            <a:ext cx="767080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The net amount of STE photons is: </a:t>
            </a:r>
            <a:endParaRPr kumimoji="1" lang="zh-C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1270B2E8-CF65-4A26-B6E8-A1820503506B}"/>
                  </a:ext>
                </a:extLst>
              </p:cNvPr>
              <p:cNvSpPr/>
              <p:nvPr/>
            </p:nvSpPr>
            <p:spPr>
              <a:xfrm>
                <a:off x="4465950" y="2243072"/>
                <a:ext cx="304121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𝑑</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21</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𝐵</m:t>
                          </m:r>
                        </m:e>
                        <m:sub>
                          <m:r>
                            <a:rPr lang="zh-CN" altLang="en-US" sz="2400" i="0">
                              <a:latin typeface="Cambria Math" panose="02040503050406030204" pitchFamily="18" charset="0"/>
                            </a:rPr>
                            <m:t>21</m:t>
                          </m:r>
                        </m:sub>
                      </m:sSub>
                      <m:r>
                        <a:rPr lang="zh-CN" altLang="en-US" sz="2400" i="1">
                          <a:latin typeface="Cambria Math" panose="02040503050406030204" pitchFamily="18" charset="0"/>
                        </a:rPr>
                        <m:t>𝜌</m:t>
                      </m:r>
                      <m:r>
                        <a:rPr lang="zh-CN" altLang="en-US" sz="2400" i="0">
                          <a:latin typeface="Cambria Math" panose="02040503050406030204" pitchFamily="18" charset="0"/>
                        </a:rPr>
                        <m:t>(</m:t>
                      </m:r>
                      <m:r>
                        <a:rPr lang="zh-CN" altLang="en-US" sz="2400" i="1">
                          <a:latin typeface="Cambria Math" panose="02040503050406030204" pitchFamily="18" charset="0"/>
                        </a:rPr>
                        <m:t>𝜈</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m:t>
                          </m:r>
                        </m:sub>
                      </m:sSub>
                      <m:r>
                        <a:rPr lang="zh-CN" altLang="en-US" sz="2400" i="1">
                          <a:latin typeface="Cambria Math" panose="02040503050406030204" pitchFamily="18" charset="0"/>
                        </a:rPr>
                        <m:t>𝑑𝑡</m:t>
                      </m:r>
                    </m:oMath>
                  </m:oMathPara>
                </a14:m>
                <a:endParaRPr lang="zh-CN" altLang="en-US" sz="2400" dirty="0"/>
              </a:p>
            </p:txBody>
          </p:sp>
        </mc:Choice>
        <mc:Fallback xmlns="">
          <p:sp>
            <p:nvSpPr>
              <p:cNvPr id="2" name="矩形 1">
                <a:extLst>
                  <a:ext uri="{FF2B5EF4-FFF2-40B4-BE49-F238E27FC236}">
                    <a16:creationId xmlns:a16="http://schemas.microsoft.com/office/drawing/2014/main" id="{1270B2E8-CF65-4A26-B6E8-A1820503506B}"/>
                  </a:ext>
                </a:extLst>
              </p:cNvPr>
              <p:cNvSpPr>
                <a:spLocks noRot="1" noChangeAspect="1" noMove="1" noResize="1" noEditPoints="1" noAdjustHandles="1" noChangeArrowheads="1" noChangeShapeType="1" noTextEdit="1"/>
              </p:cNvSpPr>
              <p:nvPr/>
            </p:nvSpPr>
            <p:spPr>
              <a:xfrm>
                <a:off x="4465950" y="2243072"/>
                <a:ext cx="3041217" cy="461665"/>
              </a:xfrm>
              <a:prstGeom prst="rect">
                <a:avLst/>
              </a:prstGeom>
              <a:blipFill>
                <a:blip r:embed="rId3"/>
                <a:stretch>
                  <a:fillRect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2DE7158-3BB2-42BF-A9A7-8C719D4D436C}"/>
                  </a:ext>
                </a:extLst>
              </p:cNvPr>
              <p:cNvSpPr/>
              <p:nvPr/>
            </p:nvSpPr>
            <p:spPr>
              <a:xfrm>
                <a:off x="4736914" y="3991244"/>
                <a:ext cx="301986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𝑑</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12</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𝐵</m:t>
                          </m:r>
                        </m:e>
                        <m:sub>
                          <m:r>
                            <a:rPr lang="zh-CN" altLang="en-US" sz="2400" i="0">
                              <a:latin typeface="Cambria Math" panose="02040503050406030204" pitchFamily="18" charset="0"/>
                            </a:rPr>
                            <m:t>12</m:t>
                          </m:r>
                        </m:sub>
                      </m:sSub>
                      <m:r>
                        <a:rPr lang="zh-CN" altLang="en-US" sz="2400" i="1">
                          <a:latin typeface="Cambria Math" panose="02040503050406030204" pitchFamily="18" charset="0"/>
                        </a:rPr>
                        <m:t>𝜌</m:t>
                      </m:r>
                      <m:r>
                        <a:rPr lang="zh-CN" altLang="en-US" sz="2400" i="0">
                          <a:latin typeface="Cambria Math" panose="02040503050406030204" pitchFamily="18" charset="0"/>
                        </a:rPr>
                        <m:t>(</m:t>
                      </m:r>
                      <m:r>
                        <a:rPr lang="zh-CN" altLang="en-US" sz="2400" i="1">
                          <a:latin typeface="Cambria Math" panose="02040503050406030204" pitchFamily="18" charset="0"/>
                        </a:rPr>
                        <m:t>𝜈</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1</m:t>
                          </m:r>
                        </m:sub>
                      </m:sSub>
                      <m:r>
                        <a:rPr lang="zh-CN" altLang="en-US" sz="2400" i="1">
                          <a:latin typeface="Cambria Math" panose="02040503050406030204" pitchFamily="18" charset="0"/>
                        </a:rPr>
                        <m:t>𝑑𝑡</m:t>
                      </m:r>
                    </m:oMath>
                  </m:oMathPara>
                </a14:m>
                <a:endParaRPr lang="zh-CN" altLang="en-US" sz="2400" dirty="0"/>
              </a:p>
            </p:txBody>
          </p:sp>
        </mc:Choice>
        <mc:Fallback xmlns="">
          <p:sp>
            <p:nvSpPr>
              <p:cNvPr id="3" name="矩形 2">
                <a:extLst>
                  <a:ext uri="{FF2B5EF4-FFF2-40B4-BE49-F238E27FC236}">
                    <a16:creationId xmlns:a16="http://schemas.microsoft.com/office/drawing/2014/main" id="{42DE7158-3BB2-42BF-A9A7-8C719D4D436C}"/>
                  </a:ext>
                </a:extLst>
              </p:cNvPr>
              <p:cNvSpPr>
                <a:spLocks noRot="1" noChangeAspect="1" noMove="1" noResize="1" noEditPoints="1" noAdjustHandles="1" noChangeArrowheads="1" noChangeShapeType="1" noTextEdit="1"/>
              </p:cNvSpPr>
              <p:nvPr/>
            </p:nvSpPr>
            <p:spPr>
              <a:xfrm>
                <a:off x="4736914" y="3991244"/>
                <a:ext cx="3019866" cy="461665"/>
              </a:xfrm>
              <a:prstGeom prst="rect">
                <a:avLst/>
              </a:prstGeom>
              <a:blipFill>
                <a:blip r:embed="rId4"/>
                <a:stretch>
                  <a:fillRect b="-1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B242D09-6928-4B3D-B9D3-7D8440E21503}"/>
                  </a:ext>
                </a:extLst>
              </p:cNvPr>
              <p:cNvSpPr/>
              <p:nvPr/>
            </p:nvSpPr>
            <p:spPr>
              <a:xfrm>
                <a:off x="3951386" y="5733555"/>
                <a:ext cx="501932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𝑑</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21</m:t>
                          </m:r>
                        </m:sub>
                      </m:sSub>
                      <m:r>
                        <a:rPr lang="zh-CN" altLang="en-US" sz="2400" i="0">
                          <a:latin typeface="Cambria Math" panose="02040503050406030204" pitchFamily="18" charset="0"/>
                        </a:rPr>
                        <m:t>−</m:t>
                      </m:r>
                      <m:r>
                        <a:rPr lang="zh-CN" altLang="en-US" sz="2400" i="1">
                          <a:latin typeface="Cambria Math" panose="02040503050406030204" pitchFamily="18" charset="0"/>
                        </a:rPr>
                        <m:t>𝑑</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12</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𝐵</m:t>
                          </m:r>
                        </m:e>
                        <m:sub>
                          <m:r>
                            <a:rPr lang="zh-CN" altLang="en-US" sz="2400" i="0">
                              <a:latin typeface="Cambria Math" panose="02040503050406030204" pitchFamily="18" charset="0"/>
                            </a:rPr>
                            <m:t>21</m:t>
                          </m:r>
                        </m:sub>
                      </m:sSub>
                      <m:r>
                        <a:rPr lang="zh-CN" altLang="en-US" sz="2400" i="1">
                          <a:latin typeface="Cambria Math" panose="02040503050406030204" pitchFamily="18" charset="0"/>
                        </a:rPr>
                        <m:t>𝜌</m:t>
                      </m:r>
                      <m:r>
                        <a:rPr lang="zh-CN" altLang="en-US" sz="2400" i="0">
                          <a:latin typeface="Cambria Math" panose="02040503050406030204" pitchFamily="18" charset="0"/>
                        </a:rPr>
                        <m:t>(</m:t>
                      </m:r>
                      <m:r>
                        <a:rPr lang="zh-CN" altLang="en-US" sz="2400" i="1">
                          <a:latin typeface="Cambria Math" panose="02040503050406030204" pitchFamily="18" charset="0"/>
                        </a:rPr>
                        <m:t>𝜈</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r>
                        <a:rPr lang="zh-CN" altLang="en-US" sz="2400" i="1">
                          <a:latin typeface="Cambria Math" panose="02040503050406030204" pitchFamily="18" charset="0"/>
                        </a:rPr>
                        <m:t>𝑑𝑡</m:t>
                      </m:r>
                    </m:oMath>
                  </m:oMathPara>
                </a14:m>
                <a:endParaRPr lang="zh-CN" altLang="en-US" sz="2400" dirty="0"/>
              </a:p>
            </p:txBody>
          </p:sp>
        </mc:Choice>
        <mc:Fallback xmlns="">
          <p:sp>
            <p:nvSpPr>
              <p:cNvPr id="4" name="矩形 3">
                <a:extLst>
                  <a:ext uri="{FF2B5EF4-FFF2-40B4-BE49-F238E27FC236}">
                    <a16:creationId xmlns:a16="http://schemas.microsoft.com/office/drawing/2014/main" id="{9B242D09-6928-4B3D-B9D3-7D8440E21503}"/>
                  </a:ext>
                </a:extLst>
              </p:cNvPr>
              <p:cNvSpPr>
                <a:spLocks noRot="1" noChangeAspect="1" noMove="1" noResize="1" noEditPoints="1" noAdjustHandles="1" noChangeArrowheads="1" noChangeShapeType="1" noTextEdit="1"/>
              </p:cNvSpPr>
              <p:nvPr/>
            </p:nvSpPr>
            <p:spPr>
              <a:xfrm>
                <a:off x="3951386" y="5733555"/>
                <a:ext cx="5019323" cy="461665"/>
              </a:xfrm>
              <a:prstGeom prst="rect">
                <a:avLst/>
              </a:prstGeom>
              <a:blipFill>
                <a:blip r:embed="rId5"/>
                <a:stretch>
                  <a:fillRect b="-1866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627A58C3-1017-4726-B113-BB4DF381D7A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5">
            <a:extLst>
              <a:ext uri="{FF2B5EF4-FFF2-40B4-BE49-F238E27FC236}">
                <a16:creationId xmlns:a16="http://schemas.microsoft.com/office/drawing/2014/main" id="{F27F2322-8ED1-47C9-874F-13C7C4099F89}"/>
              </a:ext>
            </a:extLst>
          </p:cNvPr>
          <p:cNvGrpSpPr>
            <a:grpSpLocks/>
          </p:cNvGrpSpPr>
          <p:nvPr/>
        </p:nvGrpSpPr>
        <p:grpSpPr bwMode="auto">
          <a:xfrm>
            <a:off x="12000" y="1268760"/>
            <a:ext cx="12168000" cy="0"/>
            <a:chOff x="0" y="119"/>
            <a:chExt cx="5804" cy="726"/>
          </a:xfrm>
        </p:grpSpPr>
        <p:pic>
          <p:nvPicPr>
            <p:cNvPr id="12" name="Picture 6" descr="nklogo">
              <a:extLst>
                <a:ext uri="{FF2B5EF4-FFF2-40B4-BE49-F238E27FC236}">
                  <a16:creationId xmlns:a16="http://schemas.microsoft.com/office/drawing/2014/main" id="{84C393AA-C7E3-42C3-B2C8-FE9328632051}"/>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7">
              <a:extLst>
                <a:ext uri="{FF2B5EF4-FFF2-40B4-BE49-F238E27FC236}">
                  <a16:creationId xmlns:a16="http://schemas.microsoft.com/office/drawing/2014/main" id="{10B8DB04-FBDF-4EA1-BDCC-0697F3D0DFA5}"/>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306628"/>
                                        </p:tgtEl>
                                        <p:attrNameLst>
                                          <p:attrName>style.visibility</p:attrName>
                                        </p:attrNameLst>
                                      </p:cBhvr>
                                      <p:to>
                                        <p:strVal val="visible"/>
                                      </p:to>
                                    </p:set>
                                    <p:animEffect transition="in" filter="blinds(vertical)">
                                      <p:cBhvr>
                                        <p:cTn id="7" dur="200"/>
                                        <p:tgtEl>
                                          <p:spTgt spid="13066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0663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6628" grpId="0" autoUpdateAnimBg="0"/>
      <p:bldP spid="1306630" grpId="0"/>
      <p:bldP spid="10" grpId="0"/>
      <p:bldP spid="2" grpId="0"/>
      <p:bldP spid="3" grpId="0"/>
      <p:bldP spid="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6628" name="Text Box 4">
            <a:extLst>
              <a:ext uri="{FF2B5EF4-FFF2-40B4-BE49-F238E27FC236}">
                <a16:creationId xmlns:a16="http://schemas.microsoft.com/office/drawing/2014/main" id="{D72648F8-B957-4642-A6D4-BD73DA2234EF}"/>
              </a:ext>
            </a:extLst>
          </p:cNvPr>
          <p:cNvSpPr txBox="1">
            <a:spLocks noChangeArrowheads="1"/>
          </p:cNvSpPr>
          <p:nvPr/>
        </p:nvSpPr>
        <p:spPr bwMode="auto">
          <a:xfrm>
            <a:off x="1399896" y="888733"/>
            <a:ext cx="7315200" cy="510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In a thermal equilibrium system, </a:t>
            </a:r>
            <a:r>
              <a:rPr kumimoji="1" lang="en-US" altLang="zh-CN" sz="2400" i="1" dirty="0">
                <a:latin typeface="Times New Roman" panose="02020603050405020304" pitchFamily="18" charset="0"/>
                <a:cs typeface="Times New Roman" panose="02020603050405020304" pitchFamily="18" charset="0"/>
              </a:rPr>
              <a:t>N</a:t>
            </a:r>
            <a:r>
              <a:rPr kumimoji="1" lang="en-US" altLang="zh-CN" sz="2400" i="1" baseline="-25000" dirty="0">
                <a:latin typeface="Times New Roman" panose="02020603050405020304" pitchFamily="18" charset="0"/>
                <a:cs typeface="Times New Roman" panose="02020603050405020304" pitchFamily="18" charset="0"/>
              </a:rPr>
              <a:t>2</a:t>
            </a:r>
            <a:r>
              <a:rPr kumimoji="1" lang="en-US" altLang="zh-CN" sz="2400" i="1" dirty="0">
                <a:latin typeface="Times New Roman" panose="02020603050405020304" pitchFamily="18" charset="0"/>
                <a:cs typeface="Times New Roman" panose="02020603050405020304" pitchFamily="18" charset="0"/>
              </a:rPr>
              <a:t>&lt;N</a:t>
            </a:r>
            <a:r>
              <a:rPr kumimoji="1" lang="en-US" altLang="zh-CN" sz="2400" i="1" baseline="-25000" dirty="0">
                <a:latin typeface="Times New Roman" panose="02020603050405020304" pitchFamily="18" charset="0"/>
                <a:cs typeface="Times New Roman" panose="02020603050405020304" pitchFamily="18" charset="0"/>
              </a:rPr>
              <a:t>1</a:t>
            </a:r>
            <a:r>
              <a:rPr kumimoji="1" lang="en-US" altLang="zh-CN" sz="2400" dirty="0">
                <a:latin typeface="Times New Roman" panose="02020603050405020304" pitchFamily="18" charset="0"/>
                <a:cs typeface="Times New Roman" panose="02020603050405020304" pitchFamily="18" charset="0"/>
              </a:rPr>
              <a:t>. So </a:t>
            </a:r>
          </a:p>
        </p:txBody>
      </p:sp>
      <p:sp>
        <p:nvSpPr>
          <p:cNvPr id="1306630" name="Text Box 6">
            <a:extLst>
              <a:ext uri="{FF2B5EF4-FFF2-40B4-BE49-F238E27FC236}">
                <a16:creationId xmlns:a16="http://schemas.microsoft.com/office/drawing/2014/main" id="{CB6F613D-7AD0-4BF0-BE98-CE504D6E3D3E}"/>
              </a:ext>
            </a:extLst>
          </p:cNvPr>
          <p:cNvSpPr txBox="1">
            <a:spLocks noChangeArrowheads="1"/>
          </p:cNvSpPr>
          <p:nvPr/>
        </p:nvSpPr>
        <p:spPr bwMode="auto">
          <a:xfrm>
            <a:off x="1399896" y="2858349"/>
            <a:ext cx="8543139" cy="2265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Absorption is always larger than the emission from stimulated effect. </a:t>
            </a:r>
          </a:p>
          <a:p>
            <a:pPr eaLnBrk="1" hangingPunct="1">
              <a:lnSpc>
                <a:spcPct val="125000"/>
              </a:lnSpc>
              <a:spcBef>
                <a:spcPct val="50000"/>
              </a:spcBef>
              <a:buClrTx/>
              <a:buSzTx/>
              <a:buFontTx/>
              <a:buNone/>
            </a:pPr>
            <a:endParaRPr kumimoji="1" lang="en-US" altLang="zh-CN" sz="2400" dirty="0">
              <a:latin typeface="Times New Roman" panose="02020603050405020304" pitchFamily="18" charset="0"/>
              <a:cs typeface="Times New Roman" panose="02020603050405020304" pitchFamily="18" charset="0"/>
            </a:endParaRPr>
          </a:p>
          <a:p>
            <a:pPr eaLnBrk="1" hangingPunct="1">
              <a:lnSpc>
                <a:spcPct val="125000"/>
              </a:lnSpc>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In order to get net stimulated emission output from a system in heat balance, we must realize population inversion, i.e.:</a:t>
            </a:r>
            <a:endParaRPr kumimoji="1" lang="zh-C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3C19A3E-F116-4C6F-9D06-3394D8C11A9B}"/>
                  </a:ext>
                </a:extLst>
              </p:cNvPr>
              <p:cNvSpPr/>
              <p:nvPr/>
            </p:nvSpPr>
            <p:spPr>
              <a:xfrm>
                <a:off x="2663705" y="1857719"/>
                <a:ext cx="64938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𝑑</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𝑁</m:t>
                          </m:r>
                        </m:e>
                        <m:sub>
                          <m:r>
                            <a:rPr lang="zh-CN" altLang="en-US" sz="2800" i="0">
                              <a:latin typeface="Cambria Math" panose="02040503050406030204" pitchFamily="18" charset="0"/>
                            </a:rPr>
                            <m:t>21</m:t>
                          </m:r>
                        </m:sub>
                      </m:sSub>
                      <m:r>
                        <a:rPr lang="zh-CN" altLang="en-US" sz="2800" i="0">
                          <a:latin typeface="Cambria Math" panose="02040503050406030204" pitchFamily="18" charset="0"/>
                        </a:rPr>
                        <m:t>−</m:t>
                      </m:r>
                      <m:r>
                        <a:rPr lang="zh-CN" altLang="en-US" sz="2800" i="1">
                          <a:latin typeface="Cambria Math" panose="02040503050406030204" pitchFamily="18" charset="0"/>
                        </a:rPr>
                        <m:t>𝑑</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𝑁</m:t>
                          </m:r>
                        </m:e>
                        <m:sub>
                          <m:r>
                            <a:rPr lang="zh-CN" altLang="en-US" sz="2800" i="0">
                              <a:latin typeface="Cambria Math" panose="02040503050406030204" pitchFamily="18" charset="0"/>
                            </a:rPr>
                            <m:t>12</m:t>
                          </m:r>
                        </m:sub>
                      </m:sSub>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𝐵</m:t>
                          </m:r>
                        </m:e>
                        <m:sub>
                          <m:r>
                            <a:rPr lang="zh-CN" altLang="en-US" sz="2800" i="0">
                              <a:latin typeface="Cambria Math" panose="02040503050406030204" pitchFamily="18" charset="0"/>
                            </a:rPr>
                            <m:t>21</m:t>
                          </m:r>
                        </m:sub>
                      </m:sSub>
                      <m:r>
                        <a:rPr lang="zh-CN" altLang="en-US" sz="2800" i="1">
                          <a:latin typeface="Cambria Math" panose="02040503050406030204" pitchFamily="18" charset="0"/>
                        </a:rPr>
                        <m:t>𝜌</m:t>
                      </m:r>
                      <m:r>
                        <a:rPr lang="zh-CN" altLang="en-US" sz="2800" i="0">
                          <a:latin typeface="Cambria Math" panose="02040503050406030204" pitchFamily="18" charset="0"/>
                        </a:rPr>
                        <m:t>(</m:t>
                      </m:r>
                      <m:r>
                        <a:rPr lang="zh-CN" altLang="en-US" sz="2800" i="1">
                          <a:latin typeface="Cambria Math" panose="02040503050406030204" pitchFamily="18" charset="0"/>
                        </a:rPr>
                        <m:t>𝜈</m:t>
                      </m:r>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𝑁</m:t>
                          </m:r>
                        </m:e>
                        <m:sub>
                          <m:r>
                            <a:rPr lang="zh-CN" altLang="en-US" sz="2800" i="0">
                              <a:latin typeface="Cambria Math" panose="02040503050406030204" pitchFamily="18" charset="0"/>
                            </a:rPr>
                            <m:t>2</m:t>
                          </m:r>
                        </m:sub>
                      </m:sSub>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𝑁</m:t>
                          </m:r>
                        </m:e>
                        <m:sub>
                          <m:r>
                            <a:rPr lang="zh-CN" altLang="en-US" sz="2800" i="0">
                              <a:latin typeface="Cambria Math" panose="02040503050406030204" pitchFamily="18" charset="0"/>
                            </a:rPr>
                            <m:t>1</m:t>
                          </m:r>
                        </m:sub>
                      </m:sSub>
                      <m:r>
                        <a:rPr lang="zh-CN" altLang="en-US" sz="2800" i="0">
                          <a:latin typeface="Cambria Math" panose="02040503050406030204" pitchFamily="18" charset="0"/>
                        </a:rPr>
                        <m:t>)</m:t>
                      </m:r>
                      <m:r>
                        <a:rPr lang="zh-CN" altLang="en-US" sz="2800" i="1">
                          <a:latin typeface="Cambria Math" panose="02040503050406030204" pitchFamily="18" charset="0"/>
                        </a:rPr>
                        <m:t>𝑑𝑡</m:t>
                      </m:r>
                      <m:r>
                        <a:rPr lang="zh-CN" altLang="en-US" sz="2800" i="0">
                          <a:latin typeface="Cambria Math" panose="02040503050406030204" pitchFamily="18" charset="0"/>
                        </a:rPr>
                        <m:t>&lt;0</m:t>
                      </m:r>
                    </m:oMath>
                  </m:oMathPara>
                </a14:m>
                <a:endParaRPr lang="zh-CN" altLang="en-US" sz="2800" dirty="0"/>
              </a:p>
            </p:txBody>
          </p:sp>
        </mc:Choice>
        <mc:Fallback xmlns="">
          <p:sp>
            <p:nvSpPr>
              <p:cNvPr id="2" name="矩形 1">
                <a:extLst>
                  <a:ext uri="{FF2B5EF4-FFF2-40B4-BE49-F238E27FC236}">
                    <a16:creationId xmlns:a16="http://schemas.microsoft.com/office/drawing/2014/main" id="{E3C19A3E-F116-4C6F-9D06-3394D8C11A9B}"/>
                  </a:ext>
                </a:extLst>
              </p:cNvPr>
              <p:cNvSpPr>
                <a:spLocks noRot="1" noChangeAspect="1" noMove="1" noResize="1" noEditPoints="1" noAdjustHandles="1" noChangeArrowheads="1" noChangeShapeType="1" noTextEdit="1"/>
              </p:cNvSpPr>
              <p:nvPr/>
            </p:nvSpPr>
            <p:spPr>
              <a:xfrm>
                <a:off x="2663705" y="1857719"/>
                <a:ext cx="6493829"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5FC18DF8-3832-4B85-ABEB-4E0C1843741C}"/>
                  </a:ext>
                </a:extLst>
              </p:cNvPr>
              <p:cNvSpPr/>
              <p:nvPr/>
            </p:nvSpPr>
            <p:spPr>
              <a:xfrm>
                <a:off x="5144943" y="5507602"/>
                <a:ext cx="15434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𝑁</m:t>
                          </m:r>
                        </m:e>
                        <m:sub>
                          <m:r>
                            <a:rPr lang="zh-CN" altLang="en-US" sz="2800" i="0">
                              <a:latin typeface="Cambria Math" panose="02040503050406030204" pitchFamily="18" charset="0"/>
                            </a:rPr>
                            <m:t>2</m:t>
                          </m:r>
                        </m:sub>
                      </m:sSub>
                      <m:r>
                        <a:rPr lang="zh-CN" altLang="en-US" sz="2800" i="0">
                          <a:latin typeface="Cambria Math" panose="02040503050406030204" pitchFamily="18" charset="0"/>
                        </a:rPr>
                        <m:t>&gt;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𝑁</m:t>
                          </m:r>
                        </m:e>
                        <m:sub>
                          <m:r>
                            <a:rPr lang="zh-CN" altLang="en-US" sz="2800" i="0">
                              <a:latin typeface="Cambria Math" panose="02040503050406030204" pitchFamily="18" charset="0"/>
                            </a:rPr>
                            <m:t>1</m:t>
                          </m:r>
                        </m:sub>
                      </m:sSub>
                    </m:oMath>
                  </m:oMathPara>
                </a14:m>
                <a:endParaRPr lang="zh-CN" altLang="en-US" sz="2800" dirty="0"/>
              </a:p>
            </p:txBody>
          </p:sp>
        </mc:Choice>
        <mc:Fallback xmlns="">
          <p:sp>
            <p:nvSpPr>
              <p:cNvPr id="3" name="矩形 2">
                <a:extLst>
                  <a:ext uri="{FF2B5EF4-FFF2-40B4-BE49-F238E27FC236}">
                    <a16:creationId xmlns:a16="http://schemas.microsoft.com/office/drawing/2014/main" id="{5FC18DF8-3832-4B85-ABEB-4E0C1843741C}"/>
                  </a:ext>
                </a:extLst>
              </p:cNvPr>
              <p:cNvSpPr>
                <a:spLocks noRot="1" noChangeAspect="1" noMove="1" noResize="1" noEditPoints="1" noAdjustHandles="1" noChangeArrowheads="1" noChangeShapeType="1" noTextEdit="1"/>
              </p:cNvSpPr>
              <p:nvPr/>
            </p:nvSpPr>
            <p:spPr>
              <a:xfrm>
                <a:off x="5144943" y="5507602"/>
                <a:ext cx="1543499" cy="523220"/>
              </a:xfrm>
              <a:prstGeom prst="rect">
                <a:avLst/>
              </a:prstGeom>
              <a:blipFill>
                <a:blip r:embed="rId3"/>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306628"/>
                                        </p:tgtEl>
                                        <p:attrNameLst>
                                          <p:attrName>style.visibility</p:attrName>
                                        </p:attrNameLst>
                                      </p:cBhvr>
                                      <p:to>
                                        <p:strVal val="visible"/>
                                      </p:to>
                                    </p:set>
                                    <p:animEffect transition="in" filter="blinds(vertical)">
                                      <p:cBhvr>
                                        <p:cTn id="7" dur="500"/>
                                        <p:tgtEl>
                                          <p:spTgt spid="13066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06630">
                                            <p:txEl>
                                              <p:pRg st="0" end="0"/>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1306630">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6628" grpId="0" autoUpdateAnimBg="0"/>
      <p:bldP spid="2" grpId="0"/>
      <p:bldP spid="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290" name="Rectangle 2">
            <a:extLst>
              <a:ext uri="{FF2B5EF4-FFF2-40B4-BE49-F238E27FC236}">
                <a16:creationId xmlns:a16="http://schemas.microsoft.com/office/drawing/2014/main" id="{FD1AE2CD-C1AD-4556-891B-2F5E88537C24}"/>
              </a:ext>
            </a:extLst>
          </p:cNvPr>
          <p:cNvSpPr>
            <a:spLocks noGrp="1" noChangeArrowheads="1"/>
          </p:cNvSpPr>
          <p:nvPr>
            <p:ph idx="1"/>
          </p:nvPr>
        </p:nvSpPr>
        <p:spPr>
          <a:xfrm>
            <a:off x="1419457" y="785052"/>
            <a:ext cx="9192312" cy="4786460"/>
          </a:xfrm>
        </p:spPr>
        <p:txBody>
          <a:bodyPr/>
          <a:lstStyle/>
          <a:p>
            <a:pPr algn="just" eaLnBrk="1" hangingPunct="1">
              <a:lnSpc>
                <a:spcPct val="110000"/>
              </a:lnSpc>
              <a:buFont typeface="Wingdings" panose="05000000000000000000" pitchFamily="2" charset="2"/>
              <a:buNone/>
              <a:defRPr/>
            </a:pPr>
            <a:r>
              <a:rPr lang="en-US" altLang="zh-CN" b="1" dirty="0">
                <a:latin typeface="Times New Roman" panose="02020603050405020304" pitchFamily="18" charset="0"/>
                <a:cs typeface="Times New Roman" panose="02020603050405020304" pitchFamily="18" charset="0"/>
              </a:rPr>
              <a:t>Population Inversion:</a:t>
            </a:r>
          </a:p>
          <a:p>
            <a:pPr lvl="1" algn="just" eaLnBrk="1" hangingPunct="1">
              <a:lnSpc>
                <a:spcPct val="150000"/>
              </a:lnSpc>
              <a:defRPr/>
            </a:pPr>
            <a:r>
              <a:rPr lang="en-US" altLang="zh-CN" dirty="0">
                <a:latin typeface="Times New Roman" panose="02020603050405020304" pitchFamily="18" charset="0"/>
                <a:cs typeface="Times New Roman" panose="02020603050405020304" pitchFamily="18" charset="0"/>
              </a:rPr>
              <a:t>Must have population inversion to sustain lasing. </a:t>
            </a:r>
          </a:p>
          <a:p>
            <a:pPr lvl="1" algn="just" eaLnBrk="1" hangingPunct="1">
              <a:lnSpc>
                <a:spcPct val="150000"/>
              </a:lnSpc>
              <a:defRPr/>
            </a:pPr>
            <a:r>
              <a:rPr lang="en-US" altLang="zh-CN" dirty="0">
                <a:latin typeface="Times New Roman" panose="02020603050405020304" pitchFamily="18" charset="0"/>
                <a:cs typeface="Times New Roman" panose="02020603050405020304" pitchFamily="18" charset="0"/>
              </a:rPr>
              <a:t>Population of molecules is inverted (relative to how the population normally exists).</a:t>
            </a:r>
          </a:p>
          <a:p>
            <a:pPr lvl="1" algn="just" eaLnBrk="1" hangingPunct="1">
              <a:lnSpc>
                <a:spcPct val="150000"/>
              </a:lnSpc>
              <a:defRPr/>
            </a:pPr>
            <a:r>
              <a:rPr lang="en-US" altLang="zh-CN" dirty="0">
                <a:latin typeface="Times New Roman" panose="02020603050405020304" pitchFamily="18" charset="0"/>
                <a:cs typeface="Times New Roman" panose="02020603050405020304" pitchFamily="18" charset="0"/>
              </a:rPr>
              <a:t>Normally: there are more molecules in the ground state than in the excited state (need &gt; 50 %).</a:t>
            </a:r>
          </a:p>
          <a:p>
            <a:pPr lvl="1" algn="just" eaLnBrk="1" hangingPunct="1">
              <a:lnSpc>
                <a:spcPct val="150000"/>
              </a:lnSpc>
              <a:defRPr/>
            </a:pPr>
            <a:r>
              <a:rPr lang="en-US" altLang="zh-CN" dirty="0">
                <a:latin typeface="Times New Roman" panose="02020603050405020304" pitchFamily="18" charset="0"/>
                <a:cs typeface="Times New Roman" panose="02020603050405020304" pitchFamily="18" charset="0"/>
              </a:rPr>
              <a:t>Population inversion: More molecules in the excited state than in the ground state.</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338" name="Rectangle 2">
            <a:extLst>
              <a:ext uri="{FF2B5EF4-FFF2-40B4-BE49-F238E27FC236}">
                <a16:creationId xmlns:a16="http://schemas.microsoft.com/office/drawing/2014/main" id="{EC136F7C-4AD2-43CA-A10B-36457C2F7661}"/>
              </a:ext>
            </a:extLst>
          </p:cNvPr>
          <p:cNvSpPr>
            <a:spLocks noGrp="1" noChangeArrowheads="1"/>
          </p:cNvSpPr>
          <p:nvPr>
            <p:ph idx="1"/>
          </p:nvPr>
        </p:nvSpPr>
        <p:spPr>
          <a:xfrm>
            <a:off x="1045634" y="838245"/>
            <a:ext cx="9919862" cy="4596353"/>
          </a:xfrm>
        </p:spPr>
        <p:txBody>
          <a:bodyPr>
            <a:normAutofit/>
          </a:bodyPr>
          <a:lstStyle/>
          <a:p>
            <a:pPr algn="just" eaLnBrk="1" hangingPunct="1">
              <a:lnSpc>
                <a:spcPct val="120000"/>
              </a:lnSpc>
              <a:buFont typeface="Wingdings" panose="05000000000000000000" pitchFamily="2" charset="2"/>
              <a:buNone/>
              <a:defRPr/>
            </a:pPr>
            <a:r>
              <a:rPr lang="en-US" altLang="zh-CN" sz="3200" b="1" i="1" dirty="0">
                <a:latin typeface="Times New Roman" panose="02020603050405020304" pitchFamily="18" charset="0"/>
                <a:cs typeface="Times New Roman" panose="02020603050405020304" pitchFamily="18" charset="0"/>
              </a:rPr>
              <a:t>	Why is it important?</a:t>
            </a:r>
            <a:endParaRPr lang="en-US" altLang="zh-CN" sz="3200" dirty="0">
              <a:latin typeface="Times New Roman" panose="02020603050405020304" pitchFamily="18" charset="0"/>
              <a:cs typeface="Times New Roman" panose="02020603050405020304" pitchFamily="18" charset="0"/>
            </a:endParaRPr>
          </a:p>
          <a:p>
            <a:pPr lvl="2" algn="just" eaLnBrk="1" hangingPunct="1">
              <a:lnSpc>
                <a:spcPct val="120000"/>
              </a:lnSpc>
              <a:buClr>
                <a:srgbClr val="FFFF00"/>
              </a:buClr>
              <a:defRPr/>
            </a:pPr>
            <a:r>
              <a:rPr lang="en-US" altLang="zh-CN" sz="2800" dirty="0">
                <a:latin typeface="Times New Roman" panose="02020603050405020304" pitchFamily="18" charset="0"/>
                <a:cs typeface="Times New Roman" panose="02020603050405020304" pitchFamily="18" charset="0"/>
              </a:rPr>
              <a:t>More molecules in the ground state </a:t>
            </a:r>
            <a:r>
              <a:rPr lang="en-US" altLang="zh-CN" sz="2800" dirty="0">
                <a:latin typeface="Times New Roman" panose="02020603050405020304" pitchFamily="18" charset="0"/>
                <a:cs typeface="Times New Roman" panose="02020603050405020304" pitchFamily="18" charset="0"/>
                <a:sym typeface="Wingdings" pitchFamily="2" charset="2"/>
              </a:rPr>
              <a:t> more molecules that can absorb photons</a:t>
            </a:r>
          </a:p>
          <a:p>
            <a:pPr lvl="2" algn="just" eaLnBrk="1" hangingPunct="1">
              <a:lnSpc>
                <a:spcPct val="120000"/>
              </a:lnSpc>
              <a:buClr>
                <a:srgbClr val="FFFF00"/>
              </a:buClr>
              <a:defRPr/>
            </a:pPr>
            <a:r>
              <a:rPr lang="en-US" altLang="zh-CN" sz="2800" dirty="0">
                <a:latin typeface="Times New Roman" panose="02020603050405020304" pitchFamily="18" charset="0"/>
                <a:cs typeface="Times New Roman" panose="02020603050405020304" pitchFamily="18" charset="0"/>
                <a:sym typeface="Wingdings" pitchFamily="2" charset="2"/>
              </a:rPr>
              <a:t>Remember: </a:t>
            </a:r>
            <a:r>
              <a:rPr lang="en-US" altLang="zh-CN" sz="2800" i="1" dirty="0">
                <a:solidFill>
                  <a:srgbClr val="7030A0"/>
                </a:solidFill>
                <a:latin typeface="Times New Roman" panose="02020603050405020304" pitchFamily="18" charset="0"/>
                <a:cs typeface="Times New Roman" panose="02020603050405020304" pitchFamily="18" charset="0"/>
                <a:sym typeface="Wingdings" pitchFamily="2" charset="2"/>
              </a:rPr>
              <a:t>absorption competes with stimulated emission. Without population inversion, light is attenuated rather than amplified</a:t>
            </a:r>
          </a:p>
          <a:p>
            <a:pPr lvl="2" algn="just" eaLnBrk="1" hangingPunct="1">
              <a:lnSpc>
                <a:spcPct val="120000"/>
              </a:lnSpc>
              <a:buClr>
                <a:srgbClr val="FFFF00"/>
              </a:buClr>
              <a:defRPr/>
            </a:pPr>
            <a:r>
              <a:rPr lang="en-US" altLang="zh-CN" sz="2800" dirty="0">
                <a:latin typeface="Times New Roman" panose="02020603050405020304" pitchFamily="18" charset="0"/>
                <a:cs typeface="Times New Roman" panose="02020603050405020304" pitchFamily="18" charset="0"/>
                <a:sym typeface="Wingdings" pitchFamily="2" charset="2"/>
              </a:rPr>
              <a:t>More molecules in the excited state  net gain in photons produced</a:t>
            </a:r>
            <a:endParaRPr lang="en-US" altLang="zh-C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0706">
            <a:extLst>
              <a:ext uri="{FF2B5EF4-FFF2-40B4-BE49-F238E27FC236}">
                <a16:creationId xmlns:a16="http://schemas.microsoft.com/office/drawing/2014/main" id="{4C9B29EE-B92A-4248-88A7-49552DC75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764" y="595760"/>
            <a:ext cx="7454472" cy="5666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8674" name="Rectangle 2">
            <a:extLst>
              <a:ext uri="{FF2B5EF4-FFF2-40B4-BE49-F238E27FC236}">
                <a16:creationId xmlns:a16="http://schemas.microsoft.com/office/drawing/2014/main" id="{8BFE55D2-3E98-4C88-87A6-D1495AD2963A}"/>
              </a:ext>
            </a:extLst>
          </p:cNvPr>
          <p:cNvSpPr>
            <a:spLocks noGrp="1" noChangeArrowheads="1"/>
          </p:cNvSpPr>
          <p:nvPr>
            <p:ph idx="1"/>
          </p:nvPr>
        </p:nvSpPr>
        <p:spPr>
          <a:xfrm>
            <a:off x="1170159" y="546671"/>
            <a:ext cx="9505361" cy="5220682"/>
          </a:xfrm>
        </p:spPr>
        <p:txBody>
          <a:bodyPr/>
          <a:lstStyle/>
          <a:p>
            <a:pPr algn="just" eaLnBrk="1" hangingPunct="1">
              <a:lnSpc>
                <a:spcPct val="125000"/>
              </a:lnSpc>
              <a:spcAft>
                <a:spcPts val="1200"/>
              </a:spcAft>
              <a:buFont typeface="Wingdings" panose="05000000000000000000" pitchFamily="2" charset="2"/>
              <a:buNone/>
              <a:defRPr/>
            </a:pPr>
            <a:r>
              <a:rPr lang="en-US" altLang="zh-CN" sz="3100" b="1" i="1" dirty="0">
                <a:latin typeface="Times New Roman" panose="02020603050405020304" pitchFamily="18" charset="0"/>
                <a:cs typeface="Times New Roman" panose="02020603050405020304" pitchFamily="18" charset="0"/>
              </a:rPr>
              <a:t>	How to achieve population inversion?</a:t>
            </a:r>
            <a:endParaRPr lang="en-US" altLang="zh-CN" sz="3100" dirty="0">
              <a:latin typeface="Times New Roman" panose="02020603050405020304" pitchFamily="18" charset="0"/>
              <a:cs typeface="Times New Roman" panose="02020603050405020304" pitchFamily="18" charset="0"/>
            </a:endParaRPr>
          </a:p>
          <a:p>
            <a:pPr lvl="2" algn="just" eaLnBrk="1" hangingPunct="1">
              <a:lnSpc>
                <a:spcPct val="125000"/>
              </a:lnSpc>
              <a:buClr>
                <a:srgbClr val="FFC000"/>
              </a:buClr>
              <a:defRPr/>
            </a:pPr>
            <a:r>
              <a:rPr lang="en-US" altLang="zh-CN" sz="2700" dirty="0">
                <a:solidFill>
                  <a:srgbClr val="FF7C80"/>
                </a:solidFill>
                <a:latin typeface="Times New Roman" panose="02020603050405020304" pitchFamily="18" charset="0"/>
                <a:cs typeface="Times New Roman" panose="02020603050405020304" pitchFamily="18" charset="0"/>
              </a:rPr>
              <a:t>Metastable energy level with far longer lifetime than the exited state is necessary in general.</a:t>
            </a:r>
          </a:p>
          <a:p>
            <a:pPr lvl="2" algn="just" eaLnBrk="1" hangingPunct="1">
              <a:lnSpc>
                <a:spcPct val="125000"/>
              </a:lnSpc>
              <a:buClr>
                <a:srgbClr val="FFC000"/>
              </a:buClr>
              <a:defRPr/>
            </a:pPr>
            <a:r>
              <a:rPr lang="en-US" altLang="zh-CN" sz="2700" dirty="0">
                <a:latin typeface="Times New Roman" panose="02020603050405020304" pitchFamily="18" charset="0"/>
                <a:cs typeface="Times New Roman" panose="02020603050405020304" pitchFamily="18" charset="0"/>
              </a:rPr>
              <a:t>Laser systems: 3-level or 4-Level</a:t>
            </a:r>
          </a:p>
          <a:p>
            <a:pPr lvl="2" algn="just" eaLnBrk="1" hangingPunct="1">
              <a:lnSpc>
                <a:spcPct val="125000"/>
              </a:lnSpc>
              <a:buClr>
                <a:srgbClr val="FFC000"/>
              </a:buClr>
              <a:defRPr/>
            </a:pPr>
            <a:r>
              <a:rPr lang="en-US" altLang="zh-CN" sz="2700" dirty="0">
                <a:latin typeface="Times New Roman" panose="02020603050405020304" pitchFamily="18" charset="0"/>
                <a:cs typeface="Times New Roman" panose="02020603050405020304" pitchFamily="18" charset="0"/>
              </a:rPr>
              <a:t>4-level is better </a:t>
            </a:r>
            <a:r>
              <a:rPr lang="en-US" altLang="zh-CN" sz="2700" dirty="0">
                <a:latin typeface="Times New Roman" panose="02020603050405020304" pitchFamily="18" charset="0"/>
                <a:cs typeface="Times New Roman" panose="02020603050405020304" pitchFamily="18" charset="0"/>
                <a:sym typeface="Wingdings" pitchFamily="2" charset="2"/>
              </a:rPr>
              <a:t> easier to sustain population inversion</a:t>
            </a:r>
          </a:p>
          <a:p>
            <a:pPr lvl="2" algn="just" eaLnBrk="1" hangingPunct="1">
              <a:lnSpc>
                <a:spcPct val="125000"/>
              </a:lnSpc>
              <a:buClr>
                <a:srgbClr val="FFC000"/>
              </a:buClr>
              <a:defRPr/>
            </a:pPr>
            <a:r>
              <a:rPr lang="en-US" altLang="zh-CN" sz="2700" dirty="0">
                <a:latin typeface="Times New Roman" panose="02020603050405020304" pitchFamily="18" charset="0"/>
                <a:cs typeface="Times New Roman" panose="02020603050405020304" pitchFamily="18" charset="0"/>
                <a:sym typeface="Wingdings" pitchFamily="2" charset="2"/>
              </a:rPr>
              <a:t>3-level system: lasing transition is between </a:t>
            </a:r>
            <a:r>
              <a:rPr lang="en-US" altLang="zh-CN" sz="2700" dirty="0" err="1">
                <a:latin typeface="Times New Roman" panose="02020603050405020304" pitchFamily="18" charset="0"/>
                <a:cs typeface="Times New Roman" panose="02020603050405020304" pitchFamily="18" charset="0"/>
                <a:sym typeface="Wingdings" pitchFamily="2" charset="2"/>
              </a:rPr>
              <a:t>E</a:t>
            </a:r>
            <a:r>
              <a:rPr lang="en-US" altLang="zh-CN" sz="2700" baseline="-25000" dirty="0" err="1">
                <a:latin typeface="Times New Roman" panose="02020603050405020304" pitchFamily="18" charset="0"/>
                <a:cs typeface="Times New Roman" panose="02020603050405020304" pitchFamily="18" charset="0"/>
                <a:sym typeface="Wingdings" pitchFamily="2" charset="2"/>
              </a:rPr>
              <a:t>y</a:t>
            </a:r>
            <a:r>
              <a:rPr lang="en-US" altLang="zh-CN" sz="2700" baseline="-25000" dirty="0">
                <a:latin typeface="Times New Roman" panose="02020603050405020304" pitchFamily="18" charset="0"/>
                <a:cs typeface="Times New Roman" panose="02020603050405020304" pitchFamily="18" charset="0"/>
                <a:sym typeface="Wingdings" pitchFamily="2" charset="2"/>
              </a:rPr>
              <a:t> </a:t>
            </a:r>
            <a:r>
              <a:rPr lang="en-US" altLang="zh-CN" sz="2700" dirty="0">
                <a:latin typeface="Times New Roman" panose="02020603050405020304" pitchFamily="18" charset="0"/>
                <a:cs typeface="Times New Roman" panose="02020603050405020304" pitchFamily="18" charset="0"/>
                <a:sym typeface="Wingdings" pitchFamily="2" charset="2"/>
              </a:rPr>
              <a:t>(excited state) and the ground state</a:t>
            </a:r>
          </a:p>
          <a:p>
            <a:pPr lvl="2" algn="just" eaLnBrk="1" hangingPunct="1">
              <a:lnSpc>
                <a:spcPct val="125000"/>
              </a:lnSpc>
              <a:buClr>
                <a:srgbClr val="FFC000"/>
              </a:buClr>
              <a:defRPr/>
            </a:pPr>
            <a:r>
              <a:rPr lang="en-US" altLang="zh-CN" sz="2700" dirty="0">
                <a:latin typeface="Times New Roman" panose="02020603050405020304" pitchFamily="18" charset="0"/>
                <a:cs typeface="Times New Roman" panose="02020603050405020304" pitchFamily="18" charset="0"/>
                <a:sym typeface="Wingdings" pitchFamily="2" charset="2"/>
              </a:rPr>
              <a:t>4-level system: lasing transition is between two energy levels (neither of which is ground state)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4">
            <a:extLst>
              <a:ext uri="{FF2B5EF4-FFF2-40B4-BE49-F238E27FC236}">
                <a16:creationId xmlns:a16="http://schemas.microsoft.com/office/drawing/2014/main" id="{25DA49D6-A370-4893-8FFA-2B2B5BA8C19B}"/>
              </a:ext>
            </a:extLst>
          </p:cNvPr>
          <p:cNvSpPr>
            <a:spLocks noChangeArrowheads="1"/>
          </p:cNvSpPr>
          <p:nvPr/>
        </p:nvSpPr>
        <p:spPr bwMode="auto">
          <a:xfrm>
            <a:off x="3648076" y="6308725"/>
            <a:ext cx="5367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latin typeface="Times New Roman" panose="02020603050405020304" pitchFamily="18" charset="0"/>
                <a:cs typeface="Times New Roman" panose="02020603050405020304" pitchFamily="18" charset="0"/>
              </a:rPr>
              <a:t>Spectrum of  standard high pressure sodium lamps</a:t>
            </a:r>
            <a:endParaRPr lang="zh-CN" altLang="en-US" sz="2000">
              <a:latin typeface="Times New Roman" panose="02020603050405020304" pitchFamily="18" charset="0"/>
              <a:cs typeface="Times New Roman" panose="02020603050405020304" pitchFamily="18" charset="0"/>
            </a:endParaRPr>
          </a:p>
        </p:txBody>
      </p:sp>
      <p:pic>
        <p:nvPicPr>
          <p:cNvPr id="19459" name="图片 1">
            <a:extLst>
              <a:ext uri="{FF2B5EF4-FFF2-40B4-BE49-F238E27FC236}">
                <a16:creationId xmlns:a16="http://schemas.microsoft.com/office/drawing/2014/main" id="{0DF0A114-D31C-4F7B-A23C-BD8E15F03D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28926" y="404814"/>
            <a:ext cx="7058025" cy="534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1A01F0C7-D206-486F-B4FF-7AD4ED3BFF62}"/>
              </a:ext>
            </a:extLst>
          </p:cNvPr>
          <p:cNvSpPr>
            <a:spLocks noGrp="1"/>
          </p:cNvSpPr>
          <p:nvPr>
            <p:ph type="sldNum" sz="quarter" idx="12"/>
          </p:nvPr>
        </p:nvSpPr>
        <p:spPr/>
        <p:txBody>
          <a:bodyPr/>
          <a:lstStyle/>
          <a:p>
            <a:fld id="{89E84724-87FB-44E2-81F4-BC8FAFBE8676}" type="slidenum">
              <a:rPr lang="zh-CN" altLang="en-US" smtClean="0"/>
              <a:t>12</a:t>
            </a:fld>
            <a:endParaRPr lang="zh-CN" alt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See the source image">
            <a:extLst>
              <a:ext uri="{FF2B5EF4-FFF2-40B4-BE49-F238E27FC236}">
                <a16:creationId xmlns:a16="http://schemas.microsoft.com/office/drawing/2014/main" id="{5C37890F-E011-4654-B7BD-FC29F4B98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841" y="747132"/>
            <a:ext cx="8460150" cy="536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879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descr="0707">
            <a:extLst>
              <a:ext uri="{FF2B5EF4-FFF2-40B4-BE49-F238E27FC236}">
                <a16:creationId xmlns:a16="http://schemas.microsoft.com/office/drawing/2014/main" id="{6D7C5E2A-D956-41CF-B567-BF64C22394C4}"/>
              </a:ext>
            </a:extLst>
          </p:cNvPr>
          <p:cNvSpPr>
            <a:spLocks noGrp="1" noChangeAspect="1" noChangeArrowheads="1"/>
          </p:cNvSpPr>
          <p:nvPr isPhoto="1"/>
        </p:nvSpPr>
        <p:spPr bwMode="auto">
          <a:xfrm>
            <a:off x="2571947" y="877910"/>
            <a:ext cx="7453710" cy="4479187"/>
          </a:xfrm>
          <a:prstGeom prst="rect">
            <a:avLst/>
          </a:prstGeom>
          <a:blipFill dpi="0" rotWithShape="1">
            <a:blip r:embed="rId3"/>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dirty="0"/>
          </a:p>
        </p:txBody>
      </p:sp>
      <p:sp>
        <p:nvSpPr>
          <p:cNvPr id="88067" name="Text Box 4">
            <a:extLst>
              <a:ext uri="{FF2B5EF4-FFF2-40B4-BE49-F238E27FC236}">
                <a16:creationId xmlns:a16="http://schemas.microsoft.com/office/drawing/2014/main" id="{A40CCC1F-C17A-4FAE-9DB1-D6C549A142C5}"/>
              </a:ext>
            </a:extLst>
          </p:cNvPr>
          <p:cNvSpPr txBox="1">
            <a:spLocks noChangeArrowheads="1"/>
          </p:cNvSpPr>
          <p:nvPr/>
        </p:nvSpPr>
        <p:spPr bwMode="auto">
          <a:xfrm>
            <a:off x="1808704" y="5610965"/>
            <a:ext cx="9696659"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i="1" dirty="0" err="1">
                <a:latin typeface="Times New Roman" panose="02020603050405020304" pitchFamily="18" charset="0"/>
                <a:cs typeface="Times New Roman" panose="02020603050405020304" pitchFamily="18" charset="0"/>
              </a:rPr>
              <a:t>E</a:t>
            </a:r>
            <a:r>
              <a:rPr kumimoji="1" lang="en-US" altLang="zh-CN" sz="2800" i="1" baseline="-25000" dirty="0" err="1">
                <a:latin typeface="Times New Roman" panose="02020603050405020304" pitchFamily="18" charset="0"/>
                <a:cs typeface="Times New Roman" panose="02020603050405020304" pitchFamily="18" charset="0"/>
              </a:rPr>
              <a:t>y</a:t>
            </a:r>
            <a:r>
              <a:rPr kumimoji="1" lang="en-US" altLang="zh-CN" sz="2800" dirty="0">
                <a:latin typeface="Times New Roman" panose="02020603050405020304" pitchFamily="18" charset="0"/>
                <a:cs typeface="Times New Roman" panose="02020603050405020304" pitchFamily="18" charset="0"/>
              </a:rPr>
              <a:t>, metastable energy level with far longer lifetime than </a:t>
            </a:r>
            <a:r>
              <a:rPr kumimoji="1" lang="en-US" altLang="zh-CN" sz="2800" i="1" dirty="0" err="1">
                <a:latin typeface="Times New Roman" panose="02020603050405020304" pitchFamily="18" charset="0"/>
                <a:cs typeface="Times New Roman" panose="02020603050405020304" pitchFamily="18" charset="0"/>
              </a:rPr>
              <a:t>E</a:t>
            </a:r>
            <a:r>
              <a:rPr kumimoji="1" lang="en-US" altLang="zh-CN" sz="2800" i="1" baseline="-25000" dirty="0" err="1">
                <a:latin typeface="Times New Roman" panose="02020603050405020304" pitchFamily="18" charset="0"/>
                <a:cs typeface="Times New Roman" panose="02020603050405020304" pitchFamily="18" charset="0"/>
              </a:rPr>
              <a:t>n</a:t>
            </a:r>
            <a:r>
              <a:rPr kumimoji="1" lang="en-US" altLang="zh-CN" sz="2800" dirty="0">
                <a:latin typeface="Times New Roman" panose="02020603050405020304" pitchFamily="18" charset="0"/>
                <a:cs typeface="Times New Roman" panose="02020603050405020304" pitchFamily="18" charset="0"/>
              </a:rPr>
              <a:t> and </a:t>
            </a:r>
            <a:r>
              <a:rPr kumimoji="1" lang="en-US" altLang="zh-CN" sz="2800" i="1" dirty="0">
                <a:latin typeface="Times New Roman" panose="02020603050405020304" pitchFamily="18" charset="0"/>
                <a:cs typeface="Times New Roman" panose="02020603050405020304" pitchFamily="18" charset="0"/>
              </a:rPr>
              <a:t>E</a:t>
            </a:r>
            <a:r>
              <a:rPr kumimoji="1" lang="en-US" altLang="zh-CN" sz="2800" i="1" baseline="-25000" dirty="0">
                <a:latin typeface="Times New Roman" panose="02020603050405020304" pitchFamily="18" charset="0"/>
                <a:cs typeface="Times New Roman" panose="02020603050405020304" pitchFamily="18" charset="0"/>
              </a:rPr>
              <a:t>0</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914" name="Rectangle 2">
            <a:extLst>
              <a:ext uri="{FF2B5EF4-FFF2-40B4-BE49-F238E27FC236}">
                <a16:creationId xmlns:a16="http://schemas.microsoft.com/office/drawing/2014/main" id="{E8BCCBCC-5796-4C0D-B761-0C3CD92954A6}"/>
              </a:ext>
            </a:extLst>
          </p:cNvPr>
          <p:cNvSpPr>
            <a:spLocks noGrp="1" noChangeArrowheads="1"/>
          </p:cNvSpPr>
          <p:nvPr>
            <p:ph idx="1"/>
          </p:nvPr>
        </p:nvSpPr>
        <p:spPr>
          <a:xfrm>
            <a:off x="1035238" y="1976584"/>
            <a:ext cx="10390008" cy="3539961"/>
          </a:xfrm>
        </p:spPr>
        <p:txBody>
          <a:bodyPr/>
          <a:lstStyle/>
          <a:p>
            <a:pPr algn="just" eaLnBrk="1" hangingPunct="1">
              <a:lnSpc>
                <a:spcPct val="125000"/>
              </a:lnSpc>
              <a:buFont typeface="Wingdings" panose="05000000000000000000" pitchFamily="2" charset="2"/>
              <a:buNone/>
              <a:defRPr/>
            </a:pPr>
            <a:r>
              <a:rPr lang="en-US" altLang="zh-CN" sz="3200" dirty="0">
                <a:latin typeface="Times New Roman" panose="02020603050405020304" pitchFamily="18" charset="0"/>
                <a:cs typeface="Times New Roman" panose="02020603050405020304" pitchFamily="18" charset="0"/>
              </a:rPr>
              <a:t>The important components of laser source are </a:t>
            </a:r>
            <a:r>
              <a:rPr lang="en-US" altLang="zh-CN" sz="3200" b="1" dirty="0">
                <a:latin typeface="Times New Roman" panose="02020603050405020304" pitchFamily="18" charset="0"/>
                <a:cs typeface="Times New Roman" panose="02020603050405020304" pitchFamily="18" charset="0"/>
              </a:rPr>
              <a:t>lasing medium</a:t>
            </a:r>
            <a:r>
              <a:rPr lang="en-US" altLang="zh-CN" sz="3200"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pumping source</a:t>
            </a:r>
            <a:r>
              <a:rPr lang="en-US" altLang="zh-CN" sz="3200" dirty="0">
                <a:latin typeface="Times New Roman" panose="02020603050405020304" pitchFamily="18" charset="0"/>
                <a:cs typeface="Times New Roman" panose="02020603050405020304" pitchFamily="18" charset="0"/>
              </a:rPr>
              <a:t>, and </a:t>
            </a:r>
            <a:r>
              <a:rPr lang="en-US" altLang="zh-CN" sz="3200" b="1" dirty="0">
                <a:latin typeface="Times New Roman" panose="02020603050405020304" pitchFamily="18" charset="0"/>
                <a:cs typeface="Times New Roman" panose="02020603050405020304" pitchFamily="18" charset="0"/>
              </a:rPr>
              <a:t>laser cavity</a:t>
            </a:r>
            <a:r>
              <a:rPr lang="en-US" altLang="zh-CN" sz="3200" dirty="0">
                <a:latin typeface="Times New Roman" panose="02020603050405020304" pitchFamily="18" charset="0"/>
                <a:cs typeface="Times New Roman" panose="02020603050405020304" pitchFamily="18" charset="0"/>
              </a:rPr>
              <a:t>. </a:t>
            </a:r>
          </a:p>
          <a:p>
            <a:pPr algn="just" eaLnBrk="1" hangingPunct="1">
              <a:lnSpc>
                <a:spcPct val="125000"/>
              </a:lnSpc>
              <a:buFont typeface="Wingdings" panose="05000000000000000000" pitchFamily="2" charset="2"/>
              <a:buNone/>
              <a:defRPr/>
            </a:pPr>
            <a:r>
              <a:rPr lang="en-US" altLang="zh-CN" sz="3200" dirty="0">
                <a:latin typeface="Times New Roman" panose="02020603050405020304" pitchFamily="18" charset="0"/>
                <a:cs typeface="Times New Roman" panose="02020603050405020304" pitchFamily="18" charset="0"/>
              </a:rPr>
              <a:t>The heart of the device is the lasing medium, such as a solid crystal (ruby), semiconductor (gallium arsenide), a solution of an organic dye or a gas (argon or krypton).</a:t>
            </a:r>
            <a:endParaRPr lang="en-US" altLang="zh-CN" sz="3200" b="1" dirty="0">
              <a:latin typeface="Times New Roman" panose="02020603050405020304" pitchFamily="18" charset="0"/>
              <a:cs typeface="Times New Roman" panose="02020603050405020304" pitchFamily="18" charset="0"/>
            </a:endParaRPr>
          </a:p>
        </p:txBody>
      </p:sp>
      <p:sp>
        <p:nvSpPr>
          <p:cNvPr id="3" name="Text Box 2">
            <a:extLst>
              <a:ext uri="{FF2B5EF4-FFF2-40B4-BE49-F238E27FC236}">
                <a16:creationId xmlns:a16="http://schemas.microsoft.com/office/drawing/2014/main" id="{27080C71-9F51-4606-BB45-C89A0E792C6D}"/>
              </a:ext>
            </a:extLst>
          </p:cNvPr>
          <p:cNvSpPr txBox="1">
            <a:spLocks noChangeArrowheads="1"/>
          </p:cNvSpPr>
          <p:nvPr/>
        </p:nvSpPr>
        <p:spPr bwMode="auto">
          <a:xfrm>
            <a:off x="2928265" y="420582"/>
            <a:ext cx="54864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33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None/>
            </a:pPr>
            <a:r>
              <a:rPr lang="en-US" altLang="zh-CN" sz="3600" b="1" dirty="0">
                <a:latin typeface="Times New Roman" panose="02020603050405020304" pitchFamily="18" charset="0"/>
                <a:cs typeface="Times New Roman" panose="02020603050405020304" pitchFamily="18" charset="0"/>
              </a:rPr>
              <a:t>Component of Lasers</a:t>
            </a:r>
            <a:endParaRPr kumimoji="1" lang="zh-CN" altLang="en-US" sz="3600" b="1" dirty="0">
              <a:latin typeface="Times New Roman" panose="02020603050405020304" pitchFamily="18" charset="0"/>
              <a:cs typeface="Times New Roman" panose="02020603050405020304" pitchFamily="18" charset="0"/>
            </a:endParaRPr>
          </a:p>
        </p:txBody>
      </p:sp>
      <p:pic>
        <p:nvPicPr>
          <p:cNvPr id="4" name="图片 8">
            <a:extLst>
              <a:ext uri="{FF2B5EF4-FFF2-40B4-BE49-F238E27FC236}">
                <a16:creationId xmlns:a16="http://schemas.microsoft.com/office/drawing/2014/main" id="{9415ECA9-D9B1-41D9-8C4E-BB176B523B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5">
            <a:extLst>
              <a:ext uri="{FF2B5EF4-FFF2-40B4-BE49-F238E27FC236}">
                <a16:creationId xmlns:a16="http://schemas.microsoft.com/office/drawing/2014/main" id="{EE2814E2-8175-4A56-A449-A6B85378662A}"/>
              </a:ext>
            </a:extLst>
          </p:cNvPr>
          <p:cNvGrpSpPr>
            <a:grpSpLocks/>
          </p:cNvGrpSpPr>
          <p:nvPr/>
        </p:nvGrpSpPr>
        <p:grpSpPr bwMode="auto">
          <a:xfrm>
            <a:off x="12000" y="1268760"/>
            <a:ext cx="12168000" cy="0"/>
            <a:chOff x="0" y="119"/>
            <a:chExt cx="5804" cy="726"/>
          </a:xfrm>
        </p:grpSpPr>
        <p:pic>
          <p:nvPicPr>
            <p:cNvPr id="6" name="Picture 6" descr="nklogo">
              <a:extLst>
                <a:ext uri="{FF2B5EF4-FFF2-40B4-BE49-F238E27FC236}">
                  <a16:creationId xmlns:a16="http://schemas.microsoft.com/office/drawing/2014/main" id="{E566F723-30B7-45CB-BE68-27970C4487B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7">
              <a:extLst>
                <a:ext uri="{FF2B5EF4-FFF2-40B4-BE49-F238E27FC236}">
                  <a16:creationId xmlns:a16="http://schemas.microsoft.com/office/drawing/2014/main" id="{B675CC41-3978-44DE-9207-2A2E0E1F39FA}"/>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descr="0704">
            <a:extLst>
              <a:ext uri="{FF2B5EF4-FFF2-40B4-BE49-F238E27FC236}">
                <a16:creationId xmlns:a16="http://schemas.microsoft.com/office/drawing/2014/main" id="{31F50426-D434-498F-A6A5-978B82326CBC}"/>
              </a:ext>
            </a:extLst>
          </p:cNvPr>
          <p:cNvSpPr>
            <a:spLocks noGrp="1" noChangeAspect="1" noChangeArrowheads="1"/>
          </p:cNvSpPr>
          <p:nvPr isPhoto="1"/>
        </p:nvSpPr>
        <p:spPr bwMode="auto">
          <a:xfrm>
            <a:off x="1761892" y="1541111"/>
            <a:ext cx="9277815" cy="3775777"/>
          </a:xfrm>
          <a:prstGeom prst="rect">
            <a:avLst/>
          </a:prstGeom>
          <a:blipFill dpi="0" rotWithShape="1">
            <a:blip r:embed="rId3"/>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3010" name="Group 2">
            <a:extLst>
              <a:ext uri="{FF2B5EF4-FFF2-40B4-BE49-F238E27FC236}">
                <a16:creationId xmlns:a16="http://schemas.microsoft.com/office/drawing/2014/main" id="{D94C8ECD-BDC3-41EF-ACC3-0F2A4B7435BE}"/>
              </a:ext>
            </a:extLst>
          </p:cNvPr>
          <p:cNvGrpSpPr>
            <a:grpSpLocks/>
          </p:cNvGrpSpPr>
          <p:nvPr/>
        </p:nvGrpSpPr>
        <p:grpSpPr bwMode="auto">
          <a:xfrm>
            <a:off x="6400800" y="2283770"/>
            <a:ext cx="4402138" cy="4217988"/>
            <a:chOff x="2736" y="1056"/>
            <a:chExt cx="2773" cy="2657"/>
          </a:xfrm>
        </p:grpSpPr>
        <p:grpSp>
          <p:nvGrpSpPr>
            <p:cNvPr id="94364" name="Group 3">
              <a:extLst>
                <a:ext uri="{FF2B5EF4-FFF2-40B4-BE49-F238E27FC236}">
                  <a16:creationId xmlns:a16="http://schemas.microsoft.com/office/drawing/2014/main" id="{63C16948-7DE0-4E4D-94FD-86D0286ED2E6}"/>
                </a:ext>
              </a:extLst>
            </p:cNvPr>
            <p:cNvGrpSpPr>
              <a:grpSpLocks/>
            </p:cNvGrpSpPr>
            <p:nvPr/>
          </p:nvGrpSpPr>
          <p:grpSpPr bwMode="auto">
            <a:xfrm>
              <a:off x="2736" y="1056"/>
              <a:ext cx="2773" cy="2657"/>
              <a:chOff x="2736" y="1056"/>
              <a:chExt cx="2773" cy="2657"/>
            </a:xfrm>
          </p:grpSpPr>
          <p:grpSp>
            <p:nvGrpSpPr>
              <p:cNvPr id="94371" name="Group 4">
                <a:extLst>
                  <a:ext uri="{FF2B5EF4-FFF2-40B4-BE49-F238E27FC236}">
                    <a16:creationId xmlns:a16="http://schemas.microsoft.com/office/drawing/2014/main" id="{32514B3E-0FFE-411C-960B-D0C0D66B7EA8}"/>
                  </a:ext>
                </a:extLst>
              </p:cNvPr>
              <p:cNvGrpSpPr>
                <a:grpSpLocks/>
              </p:cNvGrpSpPr>
              <p:nvPr/>
            </p:nvGrpSpPr>
            <p:grpSpPr bwMode="auto">
              <a:xfrm>
                <a:off x="2880" y="2784"/>
                <a:ext cx="2581" cy="680"/>
                <a:chOff x="2880" y="2784"/>
                <a:chExt cx="2581" cy="680"/>
              </a:xfrm>
            </p:grpSpPr>
            <p:sp>
              <p:nvSpPr>
                <p:cNvPr id="94379" name="Rectangle 5">
                  <a:extLst>
                    <a:ext uri="{FF2B5EF4-FFF2-40B4-BE49-F238E27FC236}">
                      <a16:creationId xmlns:a16="http://schemas.microsoft.com/office/drawing/2014/main" id="{37852CE3-5F05-4E6A-899B-DA4DA0EC0B47}"/>
                    </a:ext>
                  </a:extLst>
                </p:cNvPr>
                <p:cNvSpPr>
                  <a:spLocks noChangeArrowheads="1"/>
                </p:cNvSpPr>
                <p:nvPr/>
              </p:nvSpPr>
              <p:spPr bwMode="auto">
                <a:xfrm>
                  <a:off x="2880" y="2784"/>
                  <a:ext cx="2400" cy="480"/>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cs typeface="Times New Roman" panose="02020603050405020304" pitchFamily="18" charset="0"/>
                  </a:endParaRPr>
                </a:p>
              </p:txBody>
            </p:sp>
            <p:graphicFrame>
              <p:nvGraphicFramePr>
                <p:cNvPr id="94380" name="Object 6">
                  <a:extLst>
                    <a:ext uri="{FF2B5EF4-FFF2-40B4-BE49-F238E27FC236}">
                      <a16:creationId xmlns:a16="http://schemas.microsoft.com/office/drawing/2014/main" id="{5D38799D-660F-4BEB-B962-9059117395C4}"/>
                    </a:ext>
                  </a:extLst>
                </p:cNvPr>
                <p:cNvGraphicFramePr>
                  <a:graphicFrameLocks noChangeAspect="1"/>
                </p:cNvGraphicFramePr>
                <p:nvPr/>
              </p:nvGraphicFramePr>
              <p:xfrm>
                <a:off x="2880" y="3216"/>
                <a:ext cx="264" cy="248"/>
              </p:xfrm>
              <a:graphic>
                <a:graphicData uri="http://schemas.openxmlformats.org/presentationml/2006/ole">
                  <mc:AlternateContent xmlns:mc="http://schemas.openxmlformats.org/markup-compatibility/2006">
                    <mc:Choice xmlns:v="urn:schemas-microsoft-com:vml" Requires="v">
                      <p:oleObj name="公式" r:id="rId2" imgW="190325" imgH="171529" progId="Equation.3">
                        <p:embed/>
                      </p:oleObj>
                    </mc:Choice>
                    <mc:Fallback>
                      <p:oleObj name="公式" r:id="rId2" imgW="190325" imgH="171529" progId="Equation.3">
                        <p:embed/>
                        <p:pic>
                          <p:nvPicPr>
                            <p:cNvPr id="94380" name="Object 6">
                              <a:extLst>
                                <a:ext uri="{FF2B5EF4-FFF2-40B4-BE49-F238E27FC236}">
                                  <a16:creationId xmlns:a16="http://schemas.microsoft.com/office/drawing/2014/main" id="{5D38799D-660F-4BEB-B962-905911739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3216"/>
                              <a:ext cx="264"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381" name="Object 7">
                  <a:extLst>
                    <a:ext uri="{FF2B5EF4-FFF2-40B4-BE49-F238E27FC236}">
                      <a16:creationId xmlns:a16="http://schemas.microsoft.com/office/drawing/2014/main" id="{304C3F53-CB2E-40F5-9EE2-628B122C73D0}"/>
                    </a:ext>
                  </a:extLst>
                </p:cNvPr>
                <p:cNvGraphicFramePr>
                  <a:graphicFrameLocks noChangeAspect="1"/>
                </p:cNvGraphicFramePr>
                <p:nvPr/>
              </p:nvGraphicFramePr>
              <p:xfrm>
                <a:off x="5184" y="3216"/>
                <a:ext cx="277" cy="248"/>
              </p:xfrm>
              <a:graphic>
                <a:graphicData uri="http://schemas.openxmlformats.org/presentationml/2006/ole">
                  <mc:AlternateContent xmlns:mc="http://schemas.openxmlformats.org/markup-compatibility/2006">
                    <mc:Choice xmlns:v="urn:schemas-microsoft-com:vml" Requires="v">
                      <p:oleObj name="公式" r:id="rId4" imgW="200010" imgH="171529" progId="Equation.3">
                        <p:embed/>
                      </p:oleObj>
                    </mc:Choice>
                    <mc:Fallback>
                      <p:oleObj name="公式" r:id="rId4" imgW="200010" imgH="171529" progId="Equation.3">
                        <p:embed/>
                        <p:pic>
                          <p:nvPicPr>
                            <p:cNvPr id="94381" name="Object 7">
                              <a:extLst>
                                <a:ext uri="{FF2B5EF4-FFF2-40B4-BE49-F238E27FC236}">
                                  <a16:creationId xmlns:a16="http://schemas.microsoft.com/office/drawing/2014/main" id="{304C3F53-CB2E-40F5-9EE2-628B122C73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4" y="3216"/>
                              <a:ext cx="277"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4372" name="Rectangle 8">
                <a:extLst>
                  <a:ext uri="{FF2B5EF4-FFF2-40B4-BE49-F238E27FC236}">
                    <a16:creationId xmlns:a16="http://schemas.microsoft.com/office/drawing/2014/main" id="{984BD481-0C9D-4472-8E61-065B73597A51}"/>
                  </a:ext>
                </a:extLst>
              </p:cNvPr>
              <p:cNvSpPr>
                <a:spLocks noChangeArrowheads="1"/>
              </p:cNvSpPr>
              <p:nvPr/>
            </p:nvSpPr>
            <p:spPr bwMode="auto">
              <a:xfrm>
                <a:off x="2832" y="1056"/>
                <a:ext cx="2400" cy="480"/>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cs typeface="Times New Roman" panose="02020603050405020304" pitchFamily="18" charset="0"/>
                </a:endParaRPr>
              </a:p>
            </p:txBody>
          </p:sp>
          <p:graphicFrame>
            <p:nvGraphicFramePr>
              <p:cNvPr id="94373" name="Object 9">
                <a:extLst>
                  <a:ext uri="{FF2B5EF4-FFF2-40B4-BE49-F238E27FC236}">
                    <a16:creationId xmlns:a16="http://schemas.microsoft.com/office/drawing/2014/main" id="{C5D832CF-081E-4453-9F42-D4CB5C75009A}"/>
                  </a:ext>
                </a:extLst>
              </p:cNvPr>
              <p:cNvGraphicFramePr>
                <a:graphicFrameLocks noChangeAspect="1"/>
              </p:cNvGraphicFramePr>
              <p:nvPr/>
            </p:nvGraphicFramePr>
            <p:xfrm>
              <a:off x="2736" y="1584"/>
              <a:ext cx="264" cy="248"/>
            </p:xfrm>
            <a:graphic>
              <a:graphicData uri="http://schemas.openxmlformats.org/presentationml/2006/ole">
                <mc:AlternateContent xmlns:mc="http://schemas.openxmlformats.org/markup-compatibility/2006">
                  <mc:Choice xmlns:v="urn:schemas-microsoft-com:vml" Requires="v">
                    <p:oleObj name="公式" r:id="rId6" imgW="190325" imgH="171529" progId="Equation.3">
                      <p:embed/>
                    </p:oleObj>
                  </mc:Choice>
                  <mc:Fallback>
                    <p:oleObj name="公式" r:id="rId6" imgW="190325" imgH="171529" progId="Equation.3">
                      <p:embed/>
                      <p:pic>
                        <p:nvPicPr>
                          <p:cNvPr id="94373" name="Object 9">
                            <a:extLst>
                              <a:ext uri="{FF2B5EF4-FFF2-40B4-BE49-F238E27FC236}">
                                <a16:creationId xmlns:a16="http://schemas.microsoft.com/office/drawing/2014/main" id="{C5D832CF-081E-4453-9F42-D4CB5C7500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6" y="1584"/>
                            <a:ext cx="264"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4374" name="Group 10">
                <a:extLst>
                  <a:ext uri="{FF2B5EF4-FFF2-40B4-BE49-F238E27FC236}">
                    <a16:creationId xmlns:a16="http://schemas.microsoft.com/office/drawing/2014/main" id="{C91C4F65-933D-4050-BC83-1A771A13A175}"/>
                  </a:ext>
                </a:extLst>
              </p:cNvPr>
              <p:cNvGrpSpPr>
                <a:grpSpLocks/>
              </p:cNvGrpSpPr>
              <p:nvPr/>
            </p:nvGrpSpPr>
            <p:grpSpPr bwMode="auto">
              <a:xfrm>
                <a:off x="2832" y="1968"/>
                <a:ext cx="2677" cy="728"/>
                <a:chOff x="2832" y="1968"/>
                <a:chExt cx="2677" cy="728"/>
              </a:xfrm>
            </p:grpSpPr>
            <p:sp>
              <p:nvSpPr>
                <p:cNvPr id="94376" name="Rectangle 11">
                  <a:extLst>
                    <a:ext uri="{FF2B5EF4-FFF2-40B4-BE49-F238E27FC236}">
                      <a16:creationId xmlns:a16="http://schemas.microsoft.com/office/drawing/2014/main" id="{76F6C4AA-A4C2-435A-8AFA-75491EB920FC}"/>
                    </a:ext>
                  </a:extLst>
                </p:cNvPr>
                <p:cNvSpPr>
                  <a:spLocks noChangeArrowheads="1"/>
                </p:cNvSpPr>
                <p:nvPr/>
              </p:nvSpPr>
              <p:spPr bwMode="auto">
                <a:xfrm>
                  <a:off x="2880" y="1968"/>
                  <a:ext cx="2400" cy="480"/>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cs typeface="Times New Roman" panose="02020603050405020304" pitchFamily="18" charset="0"/>
                  </a:endParaRPr>
                </a:p>
              </p:txBody>
            </p:sp>
            <p:graphicFrame>
              <p:nvGraphicFramePr>
                <p:cNvPr id="94377" name="Object 12">
                  <a:extLst>
                    <a:ext uri="{FF2B5EF4-FFF2-40B4-BE49-F238E27FC236}">
                      <a16:creationId xmlns:a16="http://schemas.microsoft.com/office/drawing/2014/main" id="{E77E236E-02D2-403A-8AA0-03E7A79250AB}"/>
                    </a:ext>
                  </a:extLst>
                </p:cNvPr>
                <p:cNvGraphicFramePr>
                  <a:graphicFrameLocks noChangeAspect="1"/>
                </p:cNvGraphicFramePr>
                <p:nvPr/>
              </p:nvGraphicFramePr>
              <p:xfrm>
                <a:off x="2832" y="2448"/>
                <a:ext cx="264" cy="248"/>
              </p:xfrm>
              <a:graphic>
                <a:graphicData uri="http://schemas.openxmlformats.org/presentationml/2006/ole">
                  <mc:AlternateContent xmlns:mc="http://schemas.openxmlformats.org/markup-compatibility/2006">
                    <mc:Choice xmlns:v="urn:schemas-microsoft-com:vml" Requires="v">
                      <p:oleObj name="公式" r:id="rId8" imgW="190325" imgH="171529" progId="Equation.3">
                        <p:embed/>
                      </p:oleObj>
                    </mc:Choice>
                    <mc:Fallback>
                      <p:oleObj name="公式" r:id="rId8" imgW="190325" imgH="171529" progId="Equation.3">
                        <p:embed/>
                        <p:pic>
                          <p:nvPicPr>
                            <p:cNvPr id="94377" name="Object 12">
                              <a:extLst>
                                <a:ext uri="{FF2B5EF4-FFF2-40B4-BE49-F238E27FC236}">
                                  <a16:creationId xmlns:a16="http://schemas.microsoft.com/office/drawing/2014/main" id="{E77E236E-02D2-403A-8AA0-03E7A79250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2" y="2448"/>
                              <a:ext cx="264"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378" name="Object 13">
                  <a:extLst>
                    <a:ext uri="{FF2B5EF4-FFF2-40B4-BE49-F238E27FC236}">
                      <a16:creationId xmlns:a16="http://schemas.microsoft.com/office/drawing/2014/main" id="{09DEB277-A434-4554-A6F5-112FCD8CCD5E}"/>
                    </a:ext>
                  </a:extLst>
                </p:cNvPr>
                <p:cNvGraphicFramePr>
                  <a:graphicFrameLocks noChangeAspect="1"/>
                </p:cNvGraphicFramePr>
                <p:nvPr/>
              </p:nvGraphicFramePr>
              <p:xfrm>
                <a:off x="5232" y="2448"/>
                <a:ext cx="277" cy="248"/>
              </p:xfrm>
              <a:graphic>
                <a:graphicData uri="http://schemas.openxmlformats.org/presentationml/2006/ole">
                  <mc:AlternateContent xmlns:mc="http://schemas.openxmlformats.org/markup-compatibility/2006">
                    <mc:Choice xmlns:v="urn:schemas-microsoft-com:vml" Requires="v">
                      <p:oleObj name="公式" r:id="rId10" imgW="200010" imgH="171529" progId="Equation.3">
                        <p:embed/>
                      </p:oleObj>
                    </mc:Choice>
                    <mc:Fallback>
                      <p:oleObj name="公式" r:id="rId10" imgW="200010" imgH="171529" progId="Equation.3">
                        <p:embed/>
                        <p:pic>
                          <p:nvPicPr>
                            <p:cNvPr id="94378" name="Object 13">
                              <a:extLst>
                                <a:ext uri="{FF2B5EF4-FFF2-40B4-BE49-F238E27FC236}">
                                  <a16:creationId xmlns:a16="http://schemas.microsoft.com/office/drawing/2014/main" id="{09DEB277-A434-4554-A6F5-112FCD8CCD5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32" y="2448"/>
                              <a:ext cx="277"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4375" name="Text Box 14">
                <a:extLst>
                  <a:ext uri="{FF2B5EF4-FFF2-40B4-BE49-F238E27FC236}">
                    <a16:creationId xmlns:a16="http://schemas.microsoft.com/office/drawing/2014/main" id="{42E14D49-9E49-4629-BEC5-6EA854A941BA}"/>
                  </a:ext>
                </a:extLst>
              </p:cNvPr>
              <p:cNvSpPr txBox="1">
                <a:spLocks noChangeArrowheads="1"/>
              </p:cNvSpPr>
              <p:nvPr/>
            </p:nvSpPr>
            <p:spPr bwMode="auto">
              <a:xfrm>
                <a:off x="3024" y="3422"/>
                <a:ext cx="2424"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dirty="0">
                    <a:latin typeface="Times New Roman" panose="02020603050405020304" pitchFamily="18" charset="0"/>
                    <a:cs typeface="Times New Roman" panose="02020603050405020304" pitchFamily="18" charset="0"/>
                  </a:rPr>
                  <a:t>restricted direction in a cavity</a:t>
                </a:r>
                <a:endParaRPr kumimoji="1" lang="zh-CN" altLang="en-US" sz="2400" dirty="0">
                  <a:latin typeface="Times New Roman" panose="02020603050405020304" pitchFamily="18" charset="0"/>
                  <a:cs typeface="Times New Roman" panose="02020603050405020304" pitchFamily="18" charset="0"/>
                </a:endParaRPr>
              </a:p>
            </p:txBody>
          </p:sp>
        </p:grpSp>
        <p:graphicFrame>
          <p:nvGraphicFramePr>
            <p:cNvPr id="94365" name="Object 15">
              <a:extLst>
                <a:ext uri="{FF2B5EF4-FFF2-40B4-BE49-F238E27FC236}">
                  <a16:creationId xmlns:a16="http://schemas.microsoft.com/office/drawing/2014/main" id="{59AEBE74-8E1E-437C-8587-EAD866C1BDE9}"/>
                </a:ext>
              </a:extLst>
            </p:cNvPr>
            <p:cNvGraphicFramePr>
              <a:graphicFrameLocks noChangeAspect="1"/>
            </p:cNvGraphicFramePr>
            <p:nvPr/>
          </p:nvGraphicFramePr>
          <p:xfrm>
            <a:off x="5088" y="1584"/>
            <a:ext cx="277" cy="248"/>
          </p:xfrm>
          <a:graphic>
            <a:graphicData uri="http://schemas.openxmlformats.org/presentationml/2006/ole">
              <mc:AlternateContent xmlns:mc="http://schemas.openxmlformats.org/markup-compatibility/2006">
                <mc:Choice xmlns:v="urn:schemas-microsoft-com:vml" Requires="v">
                  <p:oleObj name="公式" r:id="rId12" imgW="200010" imgH="171529" progId="Equation.3">
                    <p:embed/>
                  </p:oleObj>
                </mc:Choice>
                <mc:Fallback>
                  <p:oleObj name="公式" r:id="rId12" imgW="200010" imgH="171529" progId="Equation.3">
                    <p:embed/>
                    <p:pic>
                      <p:nvPicPr>
                        <p:cNvPr id="94365" name="Object 15">
                          <a:extLst>
                            <a:ext uri="{FF2B5EF4-FFF2-40B4-BE49-F238E27FC236}">
                              <a16:creationId xmlns:a16="http://schemas.microsoft.com/office/drawing/2014/main" id="{59AEBE74-8E1E-437C-8587-EAD866C1BD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88" y="1584"/>
                          <a:ext cx="277"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366" name="Line 16">
              <a:extLst>
                <a:ext uri="{FF2B5EF4-FFF2-40B4-BE49-F238E27FC236}">
                  <a16:creationId xmlns:a16="http://schemas.microsoft.com/office/drawing/2014/main" id="{BE297B9B-FA81-4842-BC39-137A6C11B87C}"/>
                </a:ext>
              </a:extLst>
            </p:cNvPr>
            <p:cNvSpPr>
              <a:spLocks noChangeShapeType="1"/>
            </p:cNvSpPr>
            <p:nvPr/>
          </p:nvSpPr>
          <p:spPr bwMode="auto">
            <a:xfrm>
              <a:off x="2832" y="1056"/>
              <a:ext cx="0" cy="48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67" name="Line 17">
              <a:extLst>
                <a:ext uri="{FF2B5EF4-FFF2-40B4-BE49-F238E27FC236}">
                  <a16:creationId xmlns:a16="http://schemas.microsoft.com/office/drawing/2014/main" id="{60BE31F6-54C4-4982-B111-2718FFD29EA0}"/>
                </a:ext>
              </a:extLst>
            </p:cNvPr>
            <p:cNvSpPr>
              <a:spLocks noChangeShapeType="1"/>
            </p:cNvSpPr>
            <p:nvPr/>
          </p:nvSpPr>
          <p:spPr bwMode="auto">
            <a:xfrm>
              <a:off x="5232" y="1056"/>
              <a:ext cx="0" cy="48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68" name="Line 18">
              <a:extLst>
                <a:ext uri="{FF2B5EF4-FFF2-40B4-BE49-F238E27FC236}">
                  <a16:creationId xmlns:a16="http://schemas.microsoft.com/office/drawing/2014/main" id="{F43EA56F-BA00-42C0-8858-F367764FB6FA}"/>
                </a:ext>
              </a:extLst>
            </p:cNvPr>
            <p:cNvSpPr>
              <a:spLocks noChangeShapeType="1"/>
            </p:cNvSpPr>
            <p:nvPr/>
          </p:nvSpPr>
          <p:spPr bwMode="auto">
            <a:xfrm>
              <a:off x="2880" y="1968"/>
              <a:ext cx="0" cy="48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69" name="Line 19">
              <a:extLst>
                <a:ext uri="{FF2B5EF4-FFF2-40B4-BE49-F238E27FC236}">
                  <a16:creationId xmlns:a16="http://schemas.microsoft.com/office/drawing/2014/main" id="{B5C2719B-75D1-407D-80E5-2962EC8C5706}"/>
                </a:ext>
              </a:extLst>
            </p:cNvPr>
            <p:cNvSpPr>
              <a:spLocks noChangeShapeType="1"/>
            </p:cNvSpPr>
            <p:nvPr/>
          </p:nvSpPr>
          <p:spPr bwMode="auto">
            <a:xfrm>
              <a:off x="5280" y="1968"/>
              <a:ext cx="0" cy="48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70" name="Line 20">
              <a:extLst>
                <a:ext uri="{FF2B5EF4-FFF2-40B4-BE49-F238E27FC236}">
                  <a16:creationId xmlns:a16="http://schemas.microsoft.com/office/drawing/2014/main" id="{C61E6F46-D243-4086-9636-C0B2A0E3FD73}"/>
                </a:ext>
              </a:extLst>
            </p:cNvPr>
            <p:cNvSpPr>
              <a:spLocks noChangeShapeType="1"/>
            </p:cNvSpPr>
            <p:nvPr/>
          </p:nvSpPr>
          <p:spPr bwMode="auto">
            <a:xfrm>
              <a:off x="2880" y="2784"/>
              <a:ext cx="0" cy="48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3029" name="Group 21">
            <a:extLst>
              <a:ext uri="{FF2B5EF4-FFF2-40B4-BE49-F238E27FC236}">
                <a16:creationId xmlns:a16="http://schemas.microsoft.com/office/drawing/2014/main" id="{4610D022-AC08-4876-823B-3E728AE8144C}"/>
              </a:ext>
            </a:extLst>
          </p:cNvPr>
          <p:cNvGrpSpPr>
            <a:grpSpLocks/>
          </p:cNvGrpSpPr>
          <p:nvPr/>
        </p:nvGrpSpPr>
        <p:grpSpPr bwMode="auto">
          <a:xfrm>
            <a:off x="6858000" y="5026970"/>
            <a:ext cx="3962400" cy="762000"/>
            <a:chOff x="3024" y="2784"/>
            <a:chExt cx="2496" cy="480"/>
          </a:xfrm>
        </p:grpSpPr>
        <p:sp>
          <p:nvSpPr>
            <p:cNvPr id="94347" name="Line 22">
              <a:extLst>
                <a:ext uri="{FF2B5EF4-FFF2-40B4-BE49-F238E27FC236}">
                  <a16:creationId xmlns:a16="http://schemas.microsoft.com/office/drawing/2014/main" id="{7C818561-0D05-49EB-8D07-854BB8649B45}"/>
                </a:ext>
              </a:extLst>
            </p:cNvPr>
            <p:cNvSpPr>
              <a:spLocks noChangeShapeType="1"/>
            </p:cNvSpPr>
            <p:nvPr/>
          </p:nvSpPr>
          <p:spPr bwMode="auto">
            <a:xfrm>
              <a:off x="5280" y="2784"/>
              <a:ext cx="0" cy="48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48" name="Line 23">
              <a:extLst>
                <a:ext uri="{FF2B5EF4-FFF2-40B4-BE49-F238E27FC236}">
                  <a16:creationId xmlns:a16="http://schemas.microsoft.com/office/drawing/2014/main" id="{271EF24E-A956-49D9-B6E3-298BBC5300D8}"/>
                </a:ext>
              </a:extLst>
            </p:cNvPr>
            <p:cNvSpPr>
              <a:spLocks noChangeShapeType="1"/>
            </p:cNvSpPr>
            <p:nvPr/>
          </p:nvSpPr>
          <p:spPr bwMode="auto">
            <a:xfrm flipH="1">
              <a:off x="3024" y="2928"/>
              <a:ext cx="672"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49" name="Line 24">
              <a:extLst>
                <a:ext uri="{FF2B5EF4-FFF2-40B4-BE49-F238E27FC236}">
                  <a16:creationId xmlns:a16="http://schemas.microsoft.com/office/drawing/2014/main" id="{33712307-D692-49B7-B676-37D4A9C8F2DD}"/>
                </a:ext>
              </a:extLst>
            </p:cNvPr>
            <p:cNvSpPr>
              <a:spLocks noChangeShapeType="1"/>
            </p:cNvSpPr>
            <p:nvPr/>
          </p:nvSpPr>
          <p:spPr bwMode="auto">
            <a:xfrm flipH="1">
              <a:off x="3024" y="2976"/>
              <a:ext cx="672"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50" name="Line 25">
              <a:extLst>
                <a:ext uri="{FF2B5EF4-FFF2-40B4-BE49-F238E27FC236}">
                  <a16:creationId xmlns:a16="http://schemas.microsoft.com/office/drawing/2014/main" id="{E4F31C34-5271-42A8-A33F-EE9932C07D7D}"/>
                </a:ext>
              </a:extLst>
            </p:cNvPr>
            <p:cNvSpPr>
              <a:spLocks noChangeShapeType="1"/>
            </p:cNvSpPr>
            <p:nvPr/>
          </p:nvSpPr>
          <p:spPr bwMode="auto">
            <a:xfrm flipH="1">
              <a:off x="3024" y="3024"/>
              <a:ext cx="672"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51" name="Line 26">
              <a:extLst>
                <a:ext uri="{FF2B5EF4-FFF2-40B4-BE49-F238E27FC236}">
                  <a16:creationId xmlns:a16="http://schemas.microsoft.com/office/drawing/2014/main" id="{ACBB53E9-4490-44C7-AFD4-5578B1408C77}"/>
                </a:ext>
              </a:extLst>
            </p:cNvPr>
            <p:cNvSpPr>
              <a:spLocks noChangeShapeType="1"/>
            </p:cNvSpPr>
            <p:nvPr/>
          </p:nvSpPr>
          <p:spPr bwMode="auto">
            <a:xfrm flipH="1">
              <a:off x="3024" y="3072"/>
              <a:ext cx="672"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52" name="Line 27">
              <a:extLst>
                <a:ext uri="{FF2B5EF4-FFF2-40B4-BE49-F238E27FC236}">
                  <a16:creationId xmlns:a16="http://schemas.microsoft.com/office/drawing/2014/main" id="{62CCFF2E-4E21-4E97-83F0-81D65E8A675C}"/>
                </a:ext>
              </a:extLst>
            </p:cNvPr>
            <p:cNvSpPr>
              <a:spLocks noChangeShapeType="1"/>
            </p:cNvSpPr>
            <p:nvPr/>
          </p:nvSpPr>
          <p:spPr bwMode="auto">
            <a:xfrm flipH="1">
              <a:off x="3024" y="3120"/>
              <a:ext cx="672"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53" name="Line 28">
              <a:extLst>
                <a:ext uri="{FF2B5EF4-FFF2-40B4-BE49-F238E27FC236}">
                  <a16:creationId xmlns:a16="http://schemas.microsoft.com/office/drawing/2014/main" id="{AC0173A2-7656-44F7-A1E4-BAE531727D2D}"/>
                </a:ext>
              </a:extLst>
            </p:cNvPr>
            <p:cNvSpPr>
              <a:spLocks noChangeShapeType="1"/>
            </p:cNvSpPr>
            <p:nvPr/>
          </p:nvSpPr>
          <p:spPr bwMode="auto">
            <a:xfrm flipH="1">
              <a:off x="3024" y="3168"/>
              <a:ext cx="672"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54" name="Line 29">
              <a:extLst>
                <a:ext uri="{FF2B5EF4-FFF2-40B4-BE49-F238E27FC236}">
                  <a16:creationId xmlns:a16="http://schemas.microsoft.com/office/drawing/2014/main" id="{81C4E328-8CF6-487A-B9E9-08EB08C94432}"/>
                </a:ext>
              </a:extLst>
            </p:cNvPr>
            <p:cNvSpPr>
              <a:spLocks noChangeShapeType="1"/>
            </p:cNvSpPr>
            <p:nvPr/>
          </p:nvSpPr>
          <p:spPr bwMode="auto">
            <a:xfrm flipH="1">
              <a:off x="3024" y="2880"/>
              <a:ext cx="672"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55" name="Line 30">
              <a:extLst>
                <a:ext uri="{FF2B5EF4-FFF2-40B4-BE49-F238E27FC236}">
                  <a16:creationId xmlns:a16="http://schemas.microsoft.com/office/drawing/2014/main" id="{AD3DBB8A-2C92-4FC6-9857-96BD01002D78}"/>
                </a:ext>
              </a:extLst>
            </p:cNvPr>
            <p:cNvSpPr>
              <a:spLocks noChangeShapeType="1"/>
            </p:cNvSpPr>
            <p:nvPr/>
          </p:nvSpPr>
          <p:spPr bwMode="auto">
            <a:xfrm>
              <a:off x="3936" y="2928"/>
              <a:ext cx="158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56" name="Line 31">
              <a:extLst>
                <a:ext uri="{FF2B5EF4-FFF2-40B4-BE49-F238E27FC236}">
                  <a16:creationId xmlns:a16="http://schemas.microsoft.com/office/drawing/2014/main" id="{77EFF466-A372-400C-A27D-17CE82EF9386}"/>
                </a:ext>
              </a:extLst>
            </p:cNvPr>
            <p:cNvSpPr>
              <a:spLocks noChangeShapeType="1"/>
            </p:cNvSpPr>
            <p:nvPr/>
          </p:nvSpPr>
          <p:spPr bwMode="auto">
            <a:xfrm>
              <a:off x="3936" y="2880"/>
              <a:ext cx="158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57" name="Line 32">
              <a:extLst>
                <a:ext uri="{FF2B5EF4-FFF2-40B4-BE49-F238E27FC236}">
                  <a16:creationId xmlns:a16="http://schemas.microsoft.com/office/drawing/2014/main" id="{CEB1109D-1F2D-4D30-BA11-C0F9442D02C0}"/>
                </a:ext>
              </a:extLst>
            </p:cNvPr>
            <p:cNvSpPr>
              <a:spLocks noChangeShapeType="1"/>
            </p:cNvSpPr>
            <p:nvPr/>
          </p:nvSpPr>
          <p:spPr bwMode="auto">
            <a:xfrm>
              <a:off x="3936" y="2976"/>
              <a:ext cx="158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58" name="Line 33">
              <a:extLst>
                <a:ext uri="{FF2B5EF4-FFF2-40B4-BE49-F238E27FC236}">
                  <a16:creationId xmlns:a16="http://schemas.microsoft.com/office/drawing/2014/main" id="{FACAE97B-73E0-495E-9488-394422463042}"/>
                </a:ext>
              </a:extLst>
            </p:cNvPr>
            <p:cNvSpPr>
              <a:spLocks noChangeShapeType="1"/>
            </p:cNvSpPr>
            <p:nvPr/>
          </p:nvSpPr>
          <p:spPr bwMode="auto">
            <a:xfrm>
              <a:off x="3936" y="3072"/>
              <a:ext cx="158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59" name="Line 34">
              <a:extLst>
                <a:ext uri="{FF2B5EF4-FFF2-40B4-BE49-F238E27FC236}">
                  <a16:creationId xmlns:a16="http://schemas.microsoft.com/office/drawing/2014/main" id="{C8319FC4-71A7-4C11-B8F9-F5C0F2F994B0}"/>
                </a:ext>
              </a:extLst>
            </p:cNvPr>
            <p:cNvSpPr>
              <a:spLocks noChangeShapeType="1"/>
            </p:cNvSpPr>
            <p:nvPr/>
          </p:nvSpPr>
          <p:spPr bwMode="auto">
            <a:xfrm>
              <a:off x="3936" y="3024"/>
              <a:ext cx="158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60" name="Line 35">
              <a:extLst>
                <a:ext uri="{FF2B5EF4-FFF2-40B4-BE49-F238E27FC236}">
                  <a16:creationId xmlns:a16="http://schemas.microsoft.com/office/drawing/2014/main" id="{74596D0C-4776-42DA-935B-91A52683D003}"/>
                </a:ext>
              </a:extLst>
            </p:cNvPr>
            <p:cNvSpPr>
              <a:spLocks noChangeShapeType="1"/>
            </p:cNvSpPr>
            <p:nvPr/>
          </p:nvSpPr>
          <p:spPr bwMode="auto">
            <a:xfrm>
              <a:off x="3936" y="3120"/>
              <a:ext cx="158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61" name="Line 36">
              <a:extLst>
                <a:ext uri="{FF2B5EF4-FFF2-40B4-BE49-F238E27FC236}">
                  <a16:creationId xmlns:a16="http://schemas.microsoft.com/office/drawing/2014/main" id="{240108C1-2584-4F72-84EE-7767886EFDA4}"/>
                </a:ext>
              </a:extLst>
            </p:cNvPr>
            <p:cNvSpPr>
              <a:spLocks noChangeShapeType="1"/>
            </p:cNvSpPr>
            <p:nvPr/>
          </p:nvSpPr>
          <p:spPr bwMode="auto">
            <a:xfrm>
              <a:off x="3936" y="3168"/>
              <a:ext cx="158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62" name="Line 37">
              <a:extLst>
                <a:ext uri="{FF2B5EF4-FFF2-40B4-BE49-F238E27FC236}">
                  <a16:creationId xmlns:a16="http://schemas.microsoft.com/office/drawing/2014/main" id="{8305E558-6711-4C21-B5A6-B29633700D16}"/>
                </a:ext>
              </a:extLst>
            </p:cNvPr>
            <p:cNvSpPr>
              <a:spLocks noChangeShapeType="1"/>
            </p:cNvSpPr>
            <p:nvPr/>
          </p:nvSpPr>
          <p:spPr bwMode="auto">
            <a:xfrm>
              <a:off x="3936" y="3216"/>
              <a:ext cx="158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63" name="Line 38">
              <a:extLst>
                <a:ext uri="{FF2B5EF4-FFF2-40B4-BE49-F238E27FC236}">
                  <a16:creationId xmlns:a16="http://schemas.microsoft.com/office/drawing/2014/main" id="{1E1F9A8E-4F16-4E4A-984E-6FDC462E4795}"/>
                </a:ext>
              </a:extLst>
            </p:cNvPr>
            <p:cNvSpPr>
              <a:spLocks noChangeShapeType="1"/>
            </p:cNvSpPr>
            <p:nvPr/>
          </p:nvSpPr>
          <p:spPr bwMode="auto">
            <a:xfrm>
              <a:off x="3936" y="2832"/>
              <a:ext cx="158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3047" name="Group 39">
            <a:extLst>
              <a:ext uri="{FF2B5EF4-FFF2-40B4-BE49-F238E27FC236}">
                <a16:creationId xmlns:a16="http://schemas.microsoft.com/office/drawing/2014/main" id="{7C1FB858-E5BF-4EA3-9835-76B24F253BC7}"/>
              </a:ext>
            </a:extLst>
          </p:cNvPr>
          <p:cNvGrpSpPr>
            <a:grpSpLocks/>
          </p:cNvGrpSpPr>
          <p:nvPr/>
        </p:nvGrpSpPr>
        <p:grpSpPr bwMode="auto">
          <a:xfrm>
            <a:off x="2590800" y="3875088"/>
            <a:ext cx="1447800" cy="228600"/>
            <a:chOff x="672" y="2208"/>
            <a:chExt cx="912" cy="144"/>
          </a:xfrm>
        </p:grpSpPr>
        <p:sp>
          <p:nvSpPr>
            <p:cNvPr id="94337" name="Line 40">
              <a:extLst>
                <a:ext uri="{FF2B5EF4-FFF2-40B4-BE49-F238E27FC236}">
                  <a16:creationId xmlns:a16="http://schemas.microsoft.com/office/drawing/2014/main" id="{1D9764EC-6102-4FB5-AEDB-F7E5BBD422DC}"/>
                </a:ext>
              </a:extLst>
            </p:cNvPr>
            <p:cNvSpPr>
              <a:spLocks noChangeShapeType="1"/>
            </p:cNvSpPr>
            <p:nvPr/>
          </p:nvSpPr>
          <p:spPr bwMode="auto">
            <a:xfrm>
              <a:off x="672" y="2256"/>
              <a:ext cx="19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38" name="Line 41">
              <a:extLst>
                <a:ext uri="{FF2B5EF4-FFF2-40B4-BE49-F238E27FC236}">
                  <a16:creationId xmlns:a16="http://schemas.microsoft.com/office/drawing/2014/main" id="{2D5D6F0B-1264-4A7B-96BF-387E4F8C33FB}"/>
                </a:ext>
              </a:extLst>
            </p:cNvPr>
            <p:cNvSpPr>
              <a:spLocks noChangeShapeType="1"/>
            </p:cNvSpPr>
            <p:nvPr/>
          </p:nvSpPr>
          <p:spPr bwMode="auto">
            <a:xfrm>
              <a:off x="912" y="2304"/>
              <a:ext cx="19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39" name="Line 42">
              <a:extLst>
                <a:ext uri="{FF2B5EF4-FFF2-40B4-BE49-F238E27FC236}">
                  <a16:creationId xmlns:a16="http://schemas.microsoft.com/office/drawing/2014/main" id="{5DD7BC53-51BA-4C12-99BC-E3BE0F311690}"/>
                </a:ext>
              </a:extLst>
            </p:cNvPr>
            <p:cNvSpPr>
              <a:spLocks noChangeShapeType="1"/>
            </p:cNvSpPr>
            <p:nvPr/>
          </p:nvSpPr>
          <p:spPr bwMode="auto">
            <a:xfrm>
              <a:off x="912" y="2256"/>
              <a:ext cx="19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40" name="Line 43">
              <a:extLst>
                <a:ext uri="{FF2B5EF4-FFF2-40B4-BE49-F238E27FC236}">
                  <a16:creationId xmlns:a16="http://schemas.microsoft.com/office/drawing/2014/main" id="{59624499-34E4-4ABB-9DEF-CD494F06EF24}"/>
                </a:ext>
              </a:extLst>
            </p:cNvPr>
            <p:cNvSpPr>
              <a:spLocks noChangeShapeType="1"/>
            </p:cNvSpPr>
            <p:nvPr/>
          </p:nvSpPr>
          <p:spPr bwMode="auto">
            <a:xfrm>
              <a:off x="1152" y="2352"/>
              <a:ext cx="19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41" name="Line 44">
              <a:extLst>
                <a:ext uri="{FF2B5EF4-FFF2-40B4-BE49-F238E27FC236}">
                  <a16:creationId xmlns:a16="http://schemas.microsoft.com/office/drawing/2014/main" id="{A38AB645-ED32-45D5-9F85-958821E1C19A}"/>
                </a:ext>
              </a:extLst>
            </p:cNvPr>
            <p:cNvSpPr>
              <a:spLocks noChangeShapeType="1"/>
            </p:cNvSpPr>
            <p:nvPr/>
          </p:nvSpPr>
          <p:spPr bwMode="auto">
            <a:xfrm>
              <a:off x="1152" y="2256"/>
              <a:ext cx="19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42" name="Line 45">
              <a:extLst>
                <a:ext uri="{FF2B5EF4-FFF2-40B4-BE49-F238E27FC236}">
                  <a16:creationId xmlns:a16="http://schemas.microsoft.com/office/drawing/2014/main" id="{0C67BEFB-F261-4DDB-A1F8-70B9C7470C5D}"/>
                </a:ext>
              </a:extLst>
            </p:cNvPr>
            <p:cNvSpPr>
              <a:spLocks noChangeShapeType="1"/>
            </p:cNvSpPr>
            <p:nvPr/>
          </p:nvSpPr>
          <p:spPr bwMode="auto">
            <a:xfrm>
              <a:off x="1152" y="2304"/>
              <a:ext cx="19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43" name="Line 46">
              <a:extLst>
                <a:ext uri="{FF2B5EF4-FFF2-40B4-BE49-F238E27FC236}">
                  <a16:creationId xmlns:a16="http://schemas.microsoft.com/office/drawing/2014/main" id="{EA99C60A-E931-4001-B656-B83E6DEF1D8E}"/>
                </a:ext>
              </a:extLst>
            </p:cNvPr>
            <p:cNvSpPr>
              <a:spLocks noChangeShapeType="1"/>
            </p:cNvSpPr>
            <p:nvPr/>
          </p:nvSpPr>
          <p:spPr bwMode="auto">
            <a:xfrm>
              <a:off x="1392" y="2208"/>
              <a:ext cx="19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44" name="Line 47">
              <a:extLst>
                <a:ext uri="{FF2B5EF4-FFF2-40B4-BE49-F238E27FC236}">
                  <a16:creationId xmlns:a16="http://schemas.microsoft.com/office/drawing/2014/main" id="{502E6677-6306-42F6-90B8-949B20969C5F}"/>
                </a:ext>
              </a:extLst>
            </p:cNvPr>
            <p:cNvSpPr>
              <a:spLocks noChangeShapeType="1"/>
            </p:cNvSpPr>
            <p:nvPr/>
          </p:nvSpPr>
          <p:spPr bwMode="auto">
            <a:xfrm>
              <a:off x="1392" y="2256"/>
              <a:ext cx="19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45" name="Line 48">
              <a:extLst>
                <a:ext uri="{FF2B5EF4-FFF2-40B4-BE49-F238E27FC236}">
                  <a16:creationId xmlns:a16="http://schemas.microsoft.com/office/drawing/2014/main" id="{62BE3FB2-F307-4F74-98B1-C376EB47B124}"/>
                </a:ext>
              </a:extLst>
            </p:cNvPr>
            <p:cNvSpPr>
              <a:spLocks noChangeShapeType="1"/>
            </p:cNvSpPr>
            <p:nvPr/>
          </p:nvSpPr>
          <p:spPr bwMode="auto">
            <a:xfrm>
              <a:off x="1392" y="2304"/>
              <a:ext cx="19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46" name="Line 49">
              <a:extLst>
                <a:ext uri="{FF2B5EF4-FFF2-40B4-BE49-F238E27FC236}">
                  <a16:creationId xmlns:a16="http://schemas.microsoft.com/office/drawing/2014/main" id="{E9CC0671-BCEC-42FA-AA80-0575EBDB566D}"/>
                </a:ext>
              </a:extLst>
            </p:cNvPr>
            <p:cNvSpPr>
              <a:spLocks noChangeShapeType="1"/>
            </p:cNvSpPr>
            <p:nvPr/>
          </p:nvSpPr>
          <p:spPr bwMode="auto">
            <a:xfrm>
              <a:off x="1392" y="2352"/>
              <a:ext cx="19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3058" name="Group 50">
            <a:extLst>
              <a:ext uri="{FF2B5EF4-FFF2-40B4-BE49-F238E27FC236}">
                <a16:creationId xmlns:a16="http://schemas.microsoft.com/office/drawing/2014/main" id="{5FD5B8AF-10DE-484A-8ED1-C15316DF81CA}"/>
              </a:ext>
            </a:extLst>
          </p:cNvPr>
          <p:cNvGrpSpPr>
            <a:grpSpLocks/>
          </p:cNvGrpSpPr>
          <p:nvPr/>
        </p:nvGrpSpPr>
        <p:grpSpPr bwMode="auto">
          <a:xfrm>
            <a:off x="3352800" y="2960689"/>
            <a:ext cx="1295400" cy="839787"/>
            <a:chOff x="1152" y="1632"/>
            <a:chExt cx="816" cy="529"/>
          </a:xfrm>
        </p:grpSpPr>
        <p:sp>
          <p:nvSpPr>
            <p:cNvPr id="94327" name="Line 51">
              <a:extLst>
                <a:ext uri="{FF2B5EF4-FFF2-40B4-BE49-F238E27FC236}">
                  <a16:creationId xmlns:a16="http://schemas.microsoft.com/office/drawing/2014/main" id="{A3397288-D2B7-4EA7-9891-70DD5747499A}"/>
                </a:ext>
              </a:extLst>
            </p:cNvPr>
            <p:cNvSpPr>
              <a:spLocks noChangeShapeType="1"/>
            </p:cNvSpPr>
            <p:nvPr/>
          </p:nvSpPr>
          <p:spPr bwMode="auto">
            <a:xfrm rot="-2649448">
              <a:off x="1152" y="2160"/>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28" name="Line 52">
              <a:extLst>
                <a:ext uri="{FF2B5EF4-FFF2-40B4-BE49-F238E27FC236}">
                  <a16:creationId xmlns:a16="http://schemas.microsoft.com/office/drawing/2014/main" id="{E8CCCDD7-D65B-4642-9354-B8E8898F0187}"/>
                </a:ext>
              </a:extLst>
            </p:cNvPr>
            <p:cNvSpPr>
              <a:spLocks noChangeShapeType="1"/>
            </p:cNvSpPr>
            <p:nvPr/>
          </p:nvSpPr>
          <p:spPr bwMode="auto">
            <a:xfrm rot="-2649448">
              <a:off x="1248" y="2016"/>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29" name="Line 53">
              <a:extLst>
                <a:ext uri="{FF2B5EF4-FFF2-40B4-BE49-F238E27FC236}">
                  <a16:creationId xmlns:a16="http://schemas.microsoft.com/office/drawing/2014/main" id="{A5F368A7-5324-47FF-A4F1-990AE72C1C4A}"/>
                </a:ext>
              </a:extLst>
            </p:cNvPr>
            <p:cNvSpPr>
              <a:spLocks noChangeShapeType="1"/>
            </p:cNvSpPr>
            <p:nvPr/>
          </p:nvSpPr>
          <p:spPr bwMode="auto">
            <a:xfrm rot="-2649448">
              <a:off x="1296" y="2064"/>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30" name="Line 54">
              <a:extLst>
                <a:ext uri="{FF2B5EF4-FFF2-40B4-BE49-F238E27FC236}">
                  <a16:creationId xmlns:a16="http://schemas.microsoft.com/office/drawing/2014/main" id="{B57B5619-7E1E-4528-AA5A-ABD008B92CBB}"/>
                </a:ext>
              </a:extLst>
            </p:cNvPr>
            <p:cNvSpPr>
              <a:spLocks noChangeShapeType="1"/>
            </p:cNvSpPr>
            <p:nvPr/>
          </p:nvSpPr>
          <p:spPr bwMode="auto">
            <a:xfrm rot="-2649448">
              <a:off x="1440" y="1824"/>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31" name="Line 55">
              <a:extLst>
                <a:ext uri="{FF2B5EF4-FFF2-40B4-BE49-F238E27FC236}">
                  <a16:creationId xmlns:a16="http://schemas.microsoft.com/office/drawing/2014/main" id="{A0974281-4A37-4EE5-8724-0B92765C769A}"/>
                </a:ext>
              </a:extLst>
            </p:cNvPr>
            <p:cNvSpPr>
              <a:spLocks noChangeShapeType="1"/>
            </p:cNvSpPr>
            <p:nvPr/>
          </p:nvSpPr>
          <p:spPr bwMode="auto">
            <a:xfrm rot="-2649448">
              <a:off x="1488" y="1872"/>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32" name="Line 56">
              <a:extLst>
                <a:ext uri="{FF2B5EF4-FFF2-40B4-BE49-F238E27FC236}">
                  <a16:creationId xmlns:a16="http://schemas.microsoft.com/office/drawing/2014/main" id="{BC7C636A-ECEF-4CEE-A865-3FFBDD8FF7CE}"/>
                </a:ext>
              </a:extLst>
            </p:cNvPr>
            <p:cNvSpPr>
              <a:spLocks noChangeShapeType="1"/>
            </p:cNvSpPr>
            <p:nvPr/>
          </p:nvSpPr>
          <p:spPr bwMode="auto">
            <a:xfrm rot="-2649448">
              <a:off x="1536" y="1920"/>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33" name="Line 57">
              <a:extLst>
                <a:ext uri="{FF2B5EF4-FFF2-40B4-BE49-F238E27FC236}">
                  <a16:creationId xmlns:a16="http://schemas.microsoft.com/office/drawing/2014/main" id="{FD5AF2F9-8905-44A6-A31F-F17019A9B0F3}"/>
                </a:ext>
              </a:extLst>
            </p:cNvPr>
            <p:cNvSpPr>
              <a:spLocks noChangeShapeType="1"/>
            </p:cNvSpPr>
            <p:nvPr/>
          </p:nvSpPr>
          <p:spPr bwMode="auto">
            <a:xfrm rot="-2649448">
              <a:off x="1632" y="1632"/>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34" name="Line 58">
              <a:extLst>
                <a:ext uri="{FF2B5EF4-FFF2-40B4-BE49-F238E27FC236}">
                  <a16:creationId xmlns:a16="http://schemas.microsoft.com/office/drawing/2014/main" id="{8CDEB15B-AB98-43D6-A0C7-DAA2416B1D0D}"/>
                </a:ext>
              </a:extLst>
            </p:cNvPr>
            <p:cNvSpPr>
              <a:spLocks noChangeShapeType="1"/>
            </p:cNvSpPr>
            <p:nvPr/>
          </p:nvSpPr>
          <p:spPr bwMode="auto">
            <a:xfrm rot="-2649448">
              <a:off x="1680" y="1680"/>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35" name="Line 59">
              <a:extLst>
                <a:ext uri="{FF2B5EF4-FFF2-40B4-BE49-F238E27FC236}">
                  <a16:creationId xmlns:a16="http://schemas.microsoft.com/office/drawing/2014/main" id="{8037BA26-154E-47C6-863C-2E654C4D841A}"/>
                </a:ext>
              </a:extLst>
            </p:cNvPr>
            <p:cNvSpPr>
              <a:spLocks noChangeShapeType="1"/>
            </p:cNvSpPr>
            <p:nvPr/>
          </p:nvSpPr>
          <p:spPr bwMode="auto">
            <a:xfrm rot="-2649448">
              <a:off x="1728" y="1728"/>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36" name="Line 60">
              <a:extLst>
                <a:ext uri="{FF2B5EF4-FFF2-40B4-BE49-F238E27FC236}">
                  <a16:creationId xmlns:a16="http://schemas.microsoft.com/office/drawing/2014/main" id="{2F75A3C9-3C8F-42B0-BCCF-C348467EA037}"/>
                </a:ext>
              </a:extLst>
            </p:cNvPr>
            <p:cNvSpPr>
              <a:spLocks noChangeShapeType="1"/>
            </p:cNvSpPr>
            <p:nvPr/>
          </p:nvSpPr>
          <p:spPr bwMode="auto">
            <a:xfrm rot="-2649448">
              <a:off x="1776" y="1776"/>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3069" name="Group 61">
            <a:extLst>
              <a:ext uri="{FF2B5EF4-FFF2-40B4-BE49-F238E27FC236}">
                <a16:creationId xmlns:a16="http://schemas.microsoft.com/office/drawing/2014/main" id="{F552D2B2-CDC2-47F0-888E-584DFF3E404A}"/>
              </a:ext>
            </a:extLst>
          </p:cNvPr>
          <p:cNvGrpSpPr>
            <a:grpSpLocks/>
          </p:cNvGrpSpPr>
          <p:nvPr/>
        </p:nvGrpSpPr>
        <p:grpSpPr bwMode="auto">
          <a:xfrm>
            <a:off x="2514600" y="3036889"/>
            <a:ext cx="1447800" cy="687387"/>
            <a:chOff x="624" y="1680"/>
            <a:chExt cx="912" cy="433"/>
          </a:xfrm>
        </p:grpSpPr>
        <p:sp>
          <p:nvSpPr>
            <p:cNvPr id="94317" name="Line 62">
              <a:extLst>
                <a:ext uri="{FF2B5EF4-FFF2-40B4-BE49-F238E27FC236}">
                  <a16:creationId xmlns:a16="http://schemas.microsoft.com/office/drawing/2014/main" id="{39DA64E2-697E-4AEE-9D93-3B2FB014B407}"/>
                </a:ext>
              </a:extLst>
            </p:cNvPr>
            <p:cNvSpPr>
              <a:spLocks noChangeShapeType="1"/>
            </p:cNvSpPr>
            <p:nvPr/>
          </p:nvSpPr>
          <p:spPr bwMode="auto">
            <a:xfrm rot="9032786">
              <a:off x="1344" y="1680"/>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18" name="Line 63">
              <a:extLst>
                <a:ext uri="{FF2B5EF4-FFF2-40B4-BE49-F238E27FC236}">
                  <a16:creationId xmlns:a16="http://schemas.microsoft.com/office/drawing/2014/main" id="{3E3989A0-F061-453F-AB8C-708540234EDB}"/>
                </a:ext>
              </a:extLst>
            </p:cNvPr>
            <p:cNvSpPr>
              <a:spLocks noChangeShapeType="1"/>
            </p:cNvSpPr>
            <p:nvPr/>
          </p:nvSpPr>
          <p:spPr bwMode="auto">
            <a:xfrm rot="9032786">
              <a:off x="1104" y="1776"/>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19" name="Line 64">
              <a:extLst>
                <a:ext uri="{FF2B5EF4-FFF2-40B4-BE49-F238E27FC236}">
                  <a16:creationId xmlns:a16="http://schemas.microsoft.com/office/drawing/2014/main" id="{CA74650E-5E09-44CF-BBA6-B50187265A75}"/>
                </a:ext>
              </a:extLst>
            </p:cNvPr>
            <p:cNvSpPr>
              <a:spLocks noChangeShapeType="1"/>
            </p:cNvSpPr>
            <p:nvPr/>
          </p:nvSpPr>
          <p:spPr bwMode="auto">
            <a:xfrm rot="9032786">
              <a:off x="1104" y="1824"/>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20" name="Line 65">
              <a:extLst>
                <a:ext uri="{FF2B5EF4-FFF2-40B4-BE49-F238E27FC236}">
                  <a16:creationId xmlns:a16="http://schemas.microsoft.com/office/drawing/2014/main" id="{4FC81B91-5BE6-4A89-BF5A-75F51CF06939}"/>
                </a:ext>
              </a:extLst>
            </p:cNvPr>
            <p:cNvSpPr>
              <a:spLocks noChangeShapeType="1"/>
            </p:cNvSpPr>
            <p:nvPr/>
          </p:nvSpPr>
          <p:spPr bwMode="auto">
            <a:xfrm rot="9032786">
              <a:off x="864" y="1872"/>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21" name="Line 66">
              <a:extLst>
                <a:ext uri="{FF2B5EF4-FFF2-40B4-BE49-F238E27FC236}">
                  <a16:creationId xmlns:a16="http://schemas.microsoft.com/office/drawing/2014/main" id="{771A9DFE-ED66-497F-B2EC-A65AC4AF66F5}"/>
                </a:ext>
              </a:extLst>
            </p:cNvPr>
            <p:cNvSpPr>
              <a:spLocks noChangeShapeType="1"/>
            </p:cNvSpPr>
            <p:nvPr/>
          </p:nvSpPr>
          <p:spPr bwMode="auto">
            <a:xfrm rot="9032786">
              <a:off x="864" y="1920"/>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22" name="Line 67">
              <a:extLst>
                <a:ext uri="{FF2B5EF4-FFF2-40B4-BE49-F238E27FC236}">
                  <a16:creationId xmlns:a16="http://schemas.microsoft.com/office/drawing/2014/main" id="{D4017ACE-F20E-4178-961D-2E811E2F9C09}"/>
                </a:ext>
              </a:extLst>
            </p:cNvPr>
            <p:cNvSpPr>
              <a:spLocks noChangeShapeType="1"/>
            </p:cNvSpPr>
            <p:nvPr/>
          </p:nvSpPr>
          <p:spPr bwMode="auto">
            <a:xfrm rot="9032786">
              <a:off x="912" y="1967"/>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23" name="Line 68">
              <a:extLst>
                <a:ext uri="{FF2B5EF4-FFF2-40B4-BE49-F238E27FC236}">
                  <a16:creationId xmlns:a16="http://schemas.microsoft.com/office/drawing/2014/main" id="{0FFA3DC8-5249-4A59-8F37-96D4593698E3}"/>
                </a:ext>
              </a:extLst>
            </p:cNvPr>
            <p:cNvSpPr>
              <a:spLocks noChangeShapeType="1"/>
            </p:cNvSpPr>
            <p:nvPr/>
          </p:nvSpPr>
          <p:spPr bwMode="auto">
            <a:xfrm rot="9032786">
              <a:off x="624" y="1968"/>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24" name="Line 69">
              <a:extLst>
                <a:ext uri="{FF2B5EF4-FFF2-40B4-BE49-F238E27FC236}">
                  <a16:creationId xmlns:a16="http://schemas.microsoft.com/office/drawing/2014/main" id="{0243E8E9-9114-4EB6-80A6-E611CE3BBE7C}"/>
                </a:ext>
              </a:extLst>
            </p:cNvPr>
            <p:cNvSpPr>
              <a:spLocks noChangeShapeType="1"/>
            </p:cNvSpPr>
            <p:nvPr/>
          </p:nvSpPr>
          <p:spPr bwMode="auto">
            <a:xfrm rot="9032786">
              <a:off x="672" y="2016"/>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25" name="Line 70">
              <a:extLst>
                <a:ext uri="{FF2B5EF4-FFF2-40B4-BE49-F238E27FC236}">
                  <a16:creationId xmlns:a16="http://schemas.microsoft.com/office/drawing/2014/main" id="{BC91F85B-72A7-4063-8CC7-90B99F506121}"/>
                </a:ext>
              </a:extLst>
            </p:cNvPr>
            <p:cNvSpPr>
              <a:spLocks noChangeShapeType="1"/>
            </p:cNvSpPr>
            <p:nvPr/>
          </p:nvSpPr>
          <p:spPr bwMode="auto">
            <a:xfrm rot="9032786">
              <a:off x="672" y="2064"/>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26" name="Line 71">
              <a:extLst>
                <a:ext uri="{FF2B5EF4-FFF2-40B4-BE49-F238E27FC236}">
                  <a16:creationId xmlns:a16="http://schemas.microsoft.com/office/drawing/2014/main" id="{DC1EE296-4237-4804-9A29-698E68413B00}"/>
                </a:ext>
              </a:extLst>
            </p:cNvPr>
            <p:cNvSpPr>
              <a:spLocks noChangeShapeType="1"/>
            </p:cNvSpPr>
            <p:nvPr/>
          </p:nvSpPr>
          <p:spPr bwMode="auto">
            <a:xfrm rot="9032786">
              <a:off x="720" y="2112"/>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3080" name="Group 72">
            <a:extLst>
              <a:ext uri="{FF2B5EF4-FFF2-40B4-BE49-F238E27FC236}">
                <a16:creationId xmlns:a16="http://schemas.microsoft.com/office/drawing/2014/main" id="{40075408-6E4E-4C5F-994A-D2C69443DB10}"/>
              </a:ext>
            </a:extLst>
          </p:cNvPr>
          <p:cNvGrpSpPr>
            <a:grpSpLocks/>
          </p:cNvGrpSpPr>
          <p:nvPr/>
        </p:nvGrpSpPr>
        <p:grpSpPr bwMode="auto">
          <a:xfrm>
            <a:off x="3200400" y="2960688"/>
            <a:ext cx="228600" cy="1524000"/>
            <a:chOff x="1056" y="1632"/>
            <a:chExt cx="144" cy="960"/>
          </a:xfrm>
        </p:grpSpPr>
        <p:sp>
          <p:nvSpPr>
            <p:cNvPr id="94307" name="Line 73">
              <a:extLst>
                <a:ext uri="{FF2B5EF4-FFF2-40B4-BE49-F238E27FC236}">
                  <a16:creationId xmlns:a16="http://schemas.microsoft.com/office/drawing/2014/main" id="{D92E8F31-EF14-47CC-A46E-B00FD93DBF93}"/>
                </a:ext>
              </a:extLst>
            </p:cNvPr>
            <p:cNvSpPr>
              <a:spLocks noChangeShapeType="1"/>
            </p:cNvSpPr>
            <p:nvPr/>
          </p:nvSpPr>
          <p:spPr bwMode="auto">
            <a:xfrm>
              <a:off x="1152" y="1632"/>
              <a:ext cx="0"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08" name="Line 74">
              <a:extLst>
                <a:ext uri="{FF2B5EF4-FFF2-40B4-BE49-F238E27FC236}">
                  <a16:creationId xmlns:a16="http://schemas.microsoft.com/office/drawing/2014/main" id="{B17E879A-4DE5-4091-B557-97ACCC8DF758}"/>
                </a:ext>
              </a:extLst>
            </p:cNvPr>
            <p:cNvSpPr>
              <a:spLocks noChangeShapeType="1"/>
            </p:cNvSpPr>
            <p:nvPr/>
          </p:nvSpPr>
          <p:spPr bwMode="auto">
            <a:xfrm>
              <a:off x="1152" y="1872"/>
              <a:ext cx="0"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09" name="Line 75">
              <a:extLst>
                <a:ext uri="{FF2B5EF4-FFF2-40B4-BE49-F238E27FC236}">
                  <a16:creationId xmlns:a16="http://schemas.microsoft.com/office/drawing/2014/main" id="{4E5D2964-386A-460D-B092-66F5081E1DFA}"/>
                </a:ext>
              </a:extLst>
            </p:cNvPr>
            <p:cNvSpPr>
              <a:spLocks noChangeShapeType="1"/>
            </p:cNvSpPr>
            <p:nvPr/>
          </p:nvSpPr>
          <p:spPr bwMode="auto">
            <a:xfrm>
              <a:off x="1104" y="1872"/>
              <a:ext cx="0"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10" name="Line 76">
              <a:extLst>
                <a:ext uri="{FF2B5EF4-FFF2-40B4-BE49-F238E27FC236}">
                  <a16:creationId xmlns:a16="http://schemas.microsoft.com/office/drawing/2014/main" id="{A9F7605B-8C0E-4CD2-B495-097C23A980B2}"/>
                </a:ext>
              </a:extLst>
            </p:cNvPr>
            <p:cNvSpPr>
              <a:spLocks noChangeShapeType="1"/>
            </p:cNvSpPr>
            <p:nvPr/>
          </p:nvSpPr>
          <p:spPr bwMode="auto">
            <a:xfrm>
              <a:off x="1200" y="2112"/>
              <a:ext cx="0"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11" name="Line 77">
              <a:extLst>
                <a:ext uri="{FF2B5EF4-FFF2-40B4-BE49-F238E27FC236}">
                  <a16:creationId xmlns:a16="http://schemas.microsoft.com/office/drawing/2014/main" id="{668C9F48-DD82-4DC2-BAD5-CF7326D3D5DE}"/>
                </a:ext>
              </a:extLst>
            </p:cNvPr>
            <p:cNvSpPr>
              <a:spLocks noChangeShapeType="1"/>
            </p:cNvSpPr>
            <p:nvPr/>
          </p:nvSpPr>
          <p:spPr bwMode="auto">
            <a:xfrm>
              <a:off x="1152" y="2112"/>
              <a:ext cx="0"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12" name="Line 78">
              <a:extLst>
                <a:ext uri="{FF2B5EF4-FFF2-40B4-BE49-F238E27FC236}">
                  <a16:creationId xmlns:a16="http://schemas.microsoft.com/office/drawing/2014/main" id="{CB3E0109-C758-473A-8433-784E3DB5ABF8}"/>
                </a:ext>
              </a:extLst>
            </p:cNvPr>
            <p:cNvSpPr>
              <a:spLocks noChangeShapeType="1"/>
            </p:cNvSpPr>
            <p:nvPr/>
          </p:nvSpPr>
          <p:spPr bwMode="auto">
            <a:xfrm>
              <a:off x="1104" y="2112"/>
              <a:ext cx="0"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13" name="Line 79">
              <a:extLst>
                <a:ext uri="{FF2B5EF4-FFF2-40B4-BE49-F238E27FC236}">
                  <a16:creationId xmlns:a16="http://schemas.microsoft.com/office/drawing/2014/main" id="{A9389B5E-E150-4795-8DDE-B7C28E46AA2B}"/>
                </a:ext>
              </a:extLst>
            </p:cNvPr>
            <p:cNvSpPr>
              <a:spLocks noChangeShapeType="1"/>
            </p:cNvSpPr>
            <p:nvPr/>
          </p:nvSpPr>
          <p:spPr bwMode="auto">
            <a:xfrm>
              <a:off x="1200" y="2400"/>
              <a:ext cx="0"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14" name="Line 80">
              <a:extLst>
                <a:ext uri="{FF2B5EF4-FFF2-40B4-BE49-F238E27FC236}">
                  <a16:creationId xmlns:a16="http://schemas.microsoft.com/office/drawing/2014/main" id="{3F49FC40-F91B-4AC1-A9CD-AFA08E286C35}"/>
                </a:ext>
              </a:extLst>
            </p:cNvPr>
            <p:cNvSpPr>
              <a:spLocks noChangeShapeType="1"/>
            </p:cNvSpPr>
            <p:nvPr/>
          </p:nvSpPr>
          <p:spPr bwMode="auto">
            <a:xfrm>
              <a:off x="1152" y="2400"/>
              <a:ext cx="0"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15" name="Line 81">
              <a:extLst>
                <a:ext uri="{FF2B5EF4-FFF2-40B4-BE49-F238E27FC236}">
                  <a16:creationId xmlns:a16="http://schemas.microsoft.com/office/drawing/2014/main" id="{8CC52E41-17A6-45CD-B7A6-BE7BB43FFBD8}"/>
                </a:ext>
              </a:extLst>
            </p:cNvPr>
            <p:cNvSpPr>
              <a:spLocks noChangeShapeType="1"/>
            </p:cNvSpPr>
            <p:nvPr/>
          </p:nvSpPr>
          <p:spPr bwMode="auto">
            <a:xfrm>
              <a:off x="1104" y="2400"/>
              <a:ext cx="0"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16" name="Line 82">
              <a:extLst>
                <a:ext uri="{FF2B5EF4-FFF2-40B4-BE49-F238E27FC236}">
                  <a16:creationId xmlns:a16="http://schemas.microsoft.com/office/drawing/2014/main" id="{C11E9DC8-0C99-42D1-80AD-CC53A37B15B7}"/>
                </a:ext>
              </a:extLst>
            </p:cNvPr>
            <p:cNvSpPr>
              <a:spLocks noChangeShapeType="1"/>
            </p:cNvSpPr>
            <p:nvPr/>
          </p:nvSpPr>
          <p:spPr bwMode="auto">
            <a:xfrm>
              <a:off x="1056" y="2400"/>
              <a:ext cx="0"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3091" name="Group 83">
            <a:extLst>
              <a:ext uri="{FF2B5EF4-FFF2-40B4-BE49-F238E27FC236}">
                <a16:creationId xmlns:a16="http://schemas.microsoft.com/office/drawing/2014/main" id="{B2FCC5E9-7C3E-40E5-BB19-9062AA5320A1}"/>
              </a:ext>
            </a:extLst>
          </p:cNvPr>
          <p:cNvGrpSpPr>
            <a:grpSpLocks/>
          </p:cNvGrpSpPr>
          <p:nvPr/>
        </p:nvGrpSpPr>
        <p:grpSpPr bwMode="auto">
          <a:xfrm>
            <a:off x="3200400" y="2884488"/>
            <a:ext cx="1143000" cy="1219200"/>
            <a:chOff x="1056" y="1584"/>
            <a:chExt cx="720" cy="768"/>
          </a:xfrm>
        </p:grpSpPr>
        <p:sp>
          <p:nvSpPr>
            <p:cNvPr id="94297" name="Line 84">
              <a:extLst>
                <a:ext uri="{FF2B5EF4-FFF2-40B4-BE49-F238E27FC236}">
                  <a16:creationId xmlns:a16="http://schemas.microsoft.com/office/drawing/2014/main" id="{09A2A997-18DC-45DB-B126-FA14D2F1E24D}"/>
                </a:ext>
              </a:extLst>
            </p:cNvPr>
            <p:cNvSpPr>
              <a:spLocks noChangeShapeType="1"/>
            </p:cNvSpPr>
            <p:nvPr/>
          </p:nvSpPr>
          <p:spPr bwMode="auto">
            <a:xfrm flipH="1" flipV="1">
              <a:off x="1632" y="2160"/>
              <a:ext cx="144"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98" name="Line 85">
              <a:extLst>
                <a:ext uri="{FF2B5EF4-FFF2-40B4-BE49-F238E27FC236}">
                  <a16:creationId xmlns:a16="http://schemas.microsoft.com/office/drawing/2014/main" id="{B1E2C9C4-68BB-46A1-ACDD-C8C71A350B57}"/>
                </a:ext>
              </a:extLst>
            </p:cNvPr>
            <p:cNvSpPr>
              <a:spLocks noChangeShapeType="1"/>
            </p:cNvSpPr>
            <p:nvPr/>
          </p:nvSpPr>
          <p:spPr bwMode="auto">
            <a:xfrm flipH="1" flipV="1">
              <a:off x="1440" y="1968"/>
              <a:ext cx="144"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99" name="Line 86">
              <a:extLst>
                <a:ext uri="{FF2B5EF4-FFF2-40B4-BE49-F238E27FC236}">
                  <a16:creationId xmlns:a16="http://schemas.microsoft.com/office/drawing/2014/main" id="{6861457D-7C12-4704-941D-B00F184987AF}"/>
                </a:ext>
              </a:extLst>
            </p:cNvPr>
            <p:cNvSpPr>
              <a:spLocks noChangeShapeType="1"/>
            </p:cNvSpPr>
            <p:nvPr/>
          </p:nvSpPr>
          <p:spPr bwMode="auto">
            <a:xfrm flipH="1" flipV="1">
              <a:off x="1488" y="1968"/>
              <a:ext cx="144"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00" name="Line 87">
              <a:extLst>
                <a:ext uri="{FF2B5EF4-FFF2-40B4-BE49-F238E27FC236}">
                  <a16:creationId xmlns:a16="http://schemas.microsoft.com/office/drawing/2014/main" id="{3ABB7EE4-8EF5-46EE-A0D2-9B2DD61986A9}"/>
                </a:ext>
              </a:extLst>
            </p:cNvPr>
            <p:cNvSpPr>
              <a:spLocks noChangeShapeType="1"/>
            </p:cNvSpPr>
            <p:nvPr/>
          </p:nvSpPr>
          <p:spPr bwMode="auto">
            <a:xfrm flipH="1" flipV="1">
              <a:off x="1248" y="1776"/>
              <a:ext cx="144"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01" name="Line 88">
              <a:extLst>
                <a:ext uri="{FF2B5EF4-FFF2-40B4-BE49-F238E27FC236}">
                  <a16:creationId xmlns:a16="http://schemas.microsoft.com/office/drawing/2014/main" id="{482B5737-2EE2-46A3-A8AC-B3EF3E43C78C}"/>
                </a:ext>
              </a:extLst>
            </p:cNvPr>
            <p:cNvSpPr>
              <a:spLocks noChangeShapeType="1"/>
            </p:cNvSpPr>
            <p:nvPr/>
          </p:nvSpPr>
          <p:spPr bwMode="auto">
            <a:xfrm flipH="1" flipV="1">
              <a:off x="1296" y="1776"/>
              <a:ext cx="144"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02" name="Line 89">
              <a:extLst>
                <a:ext uri="{FF2B5EF4-FFF2-40B4-BE49-F238E27FC236}">
                  <a16:creationId xmlns:a16="http://schemas.microsoft.com/office/drawing/2014/main" id="{B1E4FB38-56EC-41AE-8523-D602795B0D1C}"/>
                </a:ext>
              </a:extLst>
            </p:cNvPr>
            <p:cNvSpPr>
              <a:spLocks noChangeShapeType="1"/>
            </p:cNvSpPr>
            <p:nvPr/>
          </p:nvSpPr>
          <p:spPr bwMode="auto">
            <a:xfrm flipH="1" flipV="1">
              <a:off x="1056" y="1584"/>
              <a:ext cx="144"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03" name="Line 90">
              <a:extLst>
                <a:ext uri="{FF2B5EF4-FFF2-40B4-BE49-F238E27FC236}">
                  <a16:creationId xmlns:a16="http://schemas.microsoft.com/office/drawing/2014/main" id="{5250B4D9-0DC4-4A9E-B378-A708F3F9D7A3}"/>
                </a:ext>
              </a:extLst>
            </p:cNvPr>
            <p:cNvSpPr>
              <a:spLocks noChangeShapeType="1"/>
            </p:cNvSpPr>
            <p:nvPr/>
          </p:nvSpPr>
          <p:spPr bwMode="auto">
            <a:xfrm flipH="1" flipV="1">
              <a:off x="1104" y="1584"/>
              <a:ext cx="144"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04" name="Line 91">
              <a:extLst>
                <a:ext uri="{FF2B5EF4-FFF2-40B4-BE49-F238E27FC236}">
                  <a16:creationId xmlns:a16="http://schemas.microsoft.com/office/drawing/2014/main" id="{9C123D39-4E1C-44B4-BFCF-BA719CD96ADB}"/>
                </a:ext>
              </a:extLst>
            </p:cNvPr>
            <p:cNvSpPr>
              <a:spLocks noChangeShapeType="1"/>
            </p:cNvSpPr>
            <p:nvPr/>
          </p:nvSpPr>
          <p:spPr bwMode="auto">
            <a:xfrm flipH="1" flipV="1">
              <a:off x="1152" y="1584"/>
              <a:ext cx="144"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05" name="Line 92">
              <a:extLst>
                <a:ext uri="{FF2B5EF4-FFF2-40B4-BE49-F238E27FC236}">
                  <a16:creationId xmlns:a16="http://schemas.microsoft.com/office/drawing/2014/main" id="{81306C15-C6F8-4A8C-9165-9C6EA35F301B}"/>
                </a:ext>
              </a:extLst>
            </p:cNvPr>
            <p:cNvSpPr>
              <a:spLocks noChangeShapeType="1"/>
            </p:cNvSpPr>
            <p:nvPr/>
          </p:nvSpPr>
          <p:spPr bwMode="auto">
            <a:xfrm flipH="1" flipV="1">
              <a:off x="1200" y="1584"/>
              <a:ext cx="144"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06" name="Line 93">
              <a:extLst>
                <a:ext uri="{FF2B5EF4-FFF2-40B4-BE49-F238E27FC236}">
                  <a16:creationId xmlns:a16="http://schemas.microsoft.com/office/drawing/2014/main" id="{E60CD885-B74E-46E1-90AA-DA642883DA24}"/>
                </a:ext>
              </a:extLst>
            </p:cNvPr>
            <p:cNvSpPr>
              <a:spLocks noChangeShapeType="1"/>
            </p:cNvSpPr>
            <p:nvPr/>
          </p:nvSpPr>
          <p:spPr bwMode="auto">
            <a:xfrm flipH="1" flipV="1">
              <a:off x="1248" y="1824"/>
              <a:ext cx="144"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3102" name="Group 94">
            <a:extLst>
              <a:ext uri="{FF2B5EF4-FFF2-40B4-BE49-F238E27FC236}">
                <a16:creationId xmlns:a16="http://schemas.microsoft.com/office/drawing/2014/main" id="{75FD2391-DA4B-4395-8E7B-7299BC2342A2}"/>
              </a:ext>
            </a:extLst>
          </p:cNvPr>
          <p:cNvGrpSpPr>
            <a:grpSpLocks/>
          </p:cNvGrpSpPr>
          <p:nvPr/>
        </p:nvGrpSpPr>
        <p:grpSpPr bwMode="auto">
          <a:xfrm>
            <a:off x="3810000" y="3341688"/>
            <a:ext cx="763588" cy="1219200"/>
            <a:chOff x="1440" y="1872"/>
            <a:chExt cx="481" cy="768"/>
          </a:xfrm>
        </p:grpSpPr>
        <p:sp>
          <p:nvSpPr>
            <p:cNvPr id="94287" name="Line 95">
              <a:extLst>
                <a:ext uri="{FF2B5EF4-FFF2-40B4-BE49-F238E27FC236}">
                  <a16:creationId xmlns:a16="http://schemas.microsoft.com/office/drawing/2014/main" id="{3DAFF7A2-ED81-48FF-B5DB-37A47E006DA6}"/>
                </a:ext>
              </a:extLst>
            </p:cNvPr>
            <p:cNvSpPr>
              <a:spLocks noChangeShapeType="1"/>
            </p:cNvSpPr>
            <p:nvPr/>
          </p:nvSpPr>
          <p:spPr bwMode="auto">
            <a:xfrm rot="7325609">
              <a:off x="1680" y="2111"/>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88" name="Line 96">
              <a:extLst>
                <a:ext uri="{FF2B5EF4-FFF2-40B4-BE49-F238E27FC236}">
                  <a16:creationId xmlns:a16="http://schemas.microsoft.com/office/drawing/2014/main" id="{2901D293-4EB7-4100-8A75-4D8BFB046660}"/>
                </a:ext>
              </a:extLst>
            </p:cNvPr>
            <p:cNvSpPr>
              <a:spLocks noChangeShapeType="1"/>
            </p:cNvSpPr>
            <p:nvPr/>
          </p:nvSpPr>
          <p:spPr bwMode="auto">
            <a:xfrm rot="7325609">
              <a:off x="1728" y="2159"/>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89" name="Line 97">
              <a:extLst>
                <a:ext uri="{FF2B5EF4-FFF2-40B4-BE49-F238E27FC236}">
                  <a16:creationId xmlns:a16="http://schemas.microsoft.com/office/drawing/2014/main" id="{536FD409-8B63-46D2-8CF8-AA9D7CB55B59}"/>
                </a:ext>
              </a:extLst>
            </p:cNvPr>
            <p:cNvSpPr>
              <a:spLocks noChangeShapeType="1"/>
            </p:cNvSpPr>
            <p:nvPr/>
          </p:nvSpPr>
          <p:spPr bwMode="auto">
            <a:xfrm rot="7325609">
              <a:off x="1536" y="2255"/>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90" name="Line 98">
              <a:extLst>
                <a:ext uri="{FF2B5EF4-FFF2-40B4-BE49-F238E27FC236}">
                  <a16:creationId xmlns:a16="http://schemas.microsoft.com/office/drawing/2014/main" id="{46A0BBF3-CF3C-4693-B9DF-DE50217D0DAE}"/>
                </a:ext>
              </a:extLst>
            </p:cNvPr>
            <p:cNvSpPr>
              <a:spLocks noChangeShapeType="1"/>
            </p:cNvSpPr>
            <p:nvPr/>
          </p:nvSpPr>
          <p:spPr bwMode="auto">
            <a:xfrm rot="7325609">
              <a:off x="1584" y="2303"/>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91" name="Line 99">
              <a:extLst>
                <a:ext uri="{FF2B5EF4-FFF2-40B4-BE49-F238E27FC236}">
                  <a16:creationId xmlns:a16="http://schemas.microsoft.com/office/drawing/2014/main" id="{DC8908C0-F401-45ED-94EE-4590421B6714}"/>
                </a:ext>
              </a:extLst>
            </p:cNvPr>
            <p:cNvSpPr>
              <a:spLocks noChangeShapeType="1"/>
            </p:cNvSpPr>
            <p:nvPr/>
          </p:nvSpPr>
          <p:spPr bwMode="auto">
            <a:xfrm rot="7325609">
              <a:off x="1632" y="2351"/>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92" name="Line 100">
              <a:extLst>
                <a:ext uri="{FF2B5EF4-FFF2-40B4-BE49-F238E27FC236}">
                  <a16:creationId xmlns:a16="http://schemas.microsoft.com/office/drawing/2014/main" id="{249BD37E-A3D4-42D3-BD61-5F886C2107B7}"/>
                </a:ext>
              </a:extLst>
            </p:cNvPr>
            <p:cNvSpPr>
              <a:spLocks noChangeShapeType="1"/>
            </p:cNvSpPr>
            <p:nvPr/>
          </p:nvSpPr>
          <p:spPr bwMode="auto">
            <a:xfrm rot="7325609">
              <a:off x="1345" y="2399"/>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93" name="Line 101">
              <a:extLst>
                <a:ext uri="{FF2B5EF4-FFF2-40B4-BE49-F238E27FC236}">
                  <a16:creationId xmlns:a16="http://schemas.microsoft.com/office/drawing/2014/main" id="{D7568466-E981-413F-8B7E-A96727FC51DC}"/>
                </a:ext>
              </a:extLst>
            </p:cNvPr>
            <p:cNvSpPr>
              <a:spLocks noChangeShapeType="1"/>
            </p:cNvSpPr>
            <p:nvPr/>
          </p:nvSpPr>
          <p:spPr bwMode="auto">
            <a:xfrm rot="7325609">
              <a:off x="1393" y="2447"/>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94" name="Line 102">
              <a:extLst>
                <a:ext uri="{FF2B5EF4-FFF2-40B4-BE49-F238E27FC236}">
                  <a16:creationId xmlns:a16="http://schemas.microsoft.com/office/drawing/2014/main" id="{C4792DD0-0325-44A9-A267-A366C9702F92}"/>
                </a:ext>
              </a:extLst>
            </p:cNvPr>
            <p:cNvSpPr>
              <a:spLocks noChangeShapeType="1"/>
            </p:cNvSpPr>
            <p:nvPr/>
          </p:nvSpPr>
          <p:spPr bwMode="auto">
            <a:xfrm rot="7325609">
              <a:off x="1441" y="2495"/>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95" name="Line 103">
              <a:extLst>
                <a:ext uri="{FF2B5EF4-FFF2-40B4-BE49-F238E27FC236}">
                  <a16:creationId xmlns:a16="http://schemas.microsoft.com/office/drawing/2014/main" id="{6860C62C-3D2A-4529-8A18-C34A8986B0B1}"/>
                </a:ext>
              </a:extLst>
            </p:cNvPr>
            <p:cNvSpPr>
              <a:spLocks noChangeShapeType="1"/>
            </p:cNvSpPr>
            <p:nvPr/>
          </p:nvSpPr>
          <p:spPr bwMode="auto">
            <a:xfrm rot="7325609">
              <a:off x="1489" y="2543"/>
              <a:ext cx="19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96" name="Line 104">
              <a:extLst>
                <a:ext uri="{FF2B5EF4-FFF2-40B4-BE49-F238E27FC236}">
                  <a16:creationId xmlns:a16="http://schemas.microsoft.com/office/drawing/2014/main" id="{0813A2DA-86A3-44B4-84A2-BE2423E77BA4}"/>
                </a:ext>
              </a:extLst>
            </p:cNvPr>
            <p:cNvSpPr>
              <a:spLocks noChangeShapeType="1"/>
            </p:cNvSpPr>
            <p:nvPr/>
          </p:nvSpPr>
          <p:spPr bwMode="auto">
            <a:xfrm rot="1882380">
              <a:off x="1920" y="1872"/>
              <a:ext cx="1" cy="19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23113" name="Line 105">
            <a:extLst>
              <a:ext uri="{FF2B5EF4-FFF2-40B4-BE49-F238E27FC236}">
                <a16:creationId xmlns:a16="http://schemas.microsoft.com/office/drawing/2014/main" id="{7ED79B8E-E8D2-4516-A062-775080D526CD}"/>
              </a:ext>
            </a:extLst>
          </p:cNvPr>
          <p:cNvSpPr>
            <a:spLocks noChangeShapeType="1"/>
          </p:cNvSpPr>
          <p:nvPr/>
        </p:nvSpPr>
        <p:spPr bwMode="auto">
          <a:xfrm flipH="1">
            <a:off x="6629400" y="2359970"/>
            <a:ext cx="22860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23114" name="Group 106">
            <a:extLst>
              <a:ext uri="{FF2B5EF4-FFF2-40B4-BE49-F238E27FC236}">
                <a16:creationId xmlns:a16="http://schemas.microsoft.com/office/drawing/2014/main" id="{A0F673CF-B516-4E63-BA92-6429655BE179}"/>
              </a:ext>
            </a:extLst>
          </p:cNvPr>
          <p:cNvGrpSpPr>
            <a:grpSpLocks/>
          </p:cNvGrpSpPr>
          <p:nvPr/>
        </p:nvGrpSpPr>
        <p:grpSpPr bwMode="auto">
          <a:xfrm>
            <a:off x="6553200" y="2664770"/>
            <a:ext cx="609600" cy="609600"/>
            <a:chOff x="2832" y="1296"/>
            <a:chExt cx="384" cy="384"/>
          </a:xfrm>
        </p:grpSpPr>
        <p:sp>
          <p:nvSpPr>
            <p:cNvPr id="94282" name="Line 107">
              <a:extLst>
                <a:ext uri="{FF2B5EF4-FFF2-40B4-BE49-F238E27FC236}">
                  <a16:creationId xmlns:a16="http://schemas.microsoft.com/office/drawing/2014/main" id="{1AD2A2DB-AFC6-43DF-BE73-54E3E0E26159}"/>
                </a:ext>
              </a:extLst>
            </p:cNvPr>
            <p:cNvSpPr>
              <a:spLocks noChangeShapeType="1"/>
            </p:cNvSpPr>
            <p:nvPr/>
          </p:nvSpPr>
          <p:spPr bwMode="auto">
            <a:xfrm flipH="1" flipV="1">
              <a:off x="2880" y="1296"/>
              <a:ext cx="144" cy="144"/>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83" name="Line 108">
              <a:extLst>
                <a:ext uri="{FF2B5EF4-FFF2-40B4-BE49-F238E27FC236}">
                  <a16:creationId xmlns:a16="http://schemas.microsoft.com/office/drawing/2014/main" id="{7AE9EADE-6621-4CE6-9292-9CBA1CABE966}"/>
                </a:ext>
              </a:extLst>
            </p:cNvPr>
            <p:cNvSpPr>
              <a:spLocks noChangeShapeType="1"/>
            </p:cNvSpPr>
            <p:nvPr/>
          </p:nvSpPr>
          <p:spPr bwMode="auto">
            <a:xfrm flipH="1" flipV="1">
              <a:off x="2832" y="1344"/>
              <a:ext cx="144" cy="144"/>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84" name="Line 109">
              <a:extLst>
                <a:ext uri="{FF2B5EF4-FFF2-40B4-BE49-F238E27FC236}">
                  <a16:creationId xmlns:a16="http://schemas.microsoft.com/office/drawing/2014/main" id="{1F1188C4-8361-4F5F-9A92-FDAB19037E04}"/>
                </a:ext>
              </a:extLst>
            </p:cNvPr>
            <p:cNvSpPr>
              <a:spLocks noChangeShapeType="1"/>
            </p:cNvSpPr>
            <p:nvPr/>
          </p:nvSpPr>
          <p:spPr bwMode="auto">
            <a:xfrm flipH="1" flipV="1">
              <a:off x="2976" y="1536"/>
              <a:ext cx="144" cy="144"/>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85" name="Line 110">
              <a:extLst>
                <a:ext uri="{FF2B5EF4-FFF2-40B4-BE49-F238E27FC236}">
                  <a16:creationId xmlns:a16="http://schemas.microsoft.com/office/drawing/2014/main" id="{D0BE1B10-C0A7-4965-8613-1DD6D619FAA8}"/>
                </a:ext>
              </a:extLst>
            </p:cNvPr>
            <p:cNvSpPr>
              <a:spLocks noChangeShapeType="1"/>
            </p:cNvSpPr>
            <p:nvPr/>
          </p:nvSpPr>
          <p:spPr bwMode="auto">
            <a:xfrm flipH="1" flipV="1">
              <a:off x="3024" y="1488"/>
              <a:ext cx="144" cy="144"/>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86" name="Line 111">
              <a:extLst>
                <a:ext uri="{FF2B5EF4-FFF2-40B4-BE49-F238E27FC236}">
                  <a16:creationId xmlns:a16="http://schemas.microsoft.com/office/drawing/2014/main" id="{E393FC13-764E-4D54-8925-9B642136341C}"/>
                </a:ext>
              </a:extLst>
            </p:cNvPr>
            <p:cNvSpPr>
              <a:spLocks noChangeShapeType="1"/>
            </p:cNvSpPr>
            <p:nvPr/>
          </p:nvSpPr>
          <p:spPr bwMode="auto">
            <a:xfrm flipH="1" flipV="1">
              <a:off x="3072" y="1440"/>
              <a:ext cx="144" cy="144"/>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3120" name="Group 112">
            <a:extLst>
              <a:ext uri="{FF2B5EF4-FFF2-40B4-BE49-F238E27FC236}">
                <a16:creationId xmlns:a16="http://schemas.microsoft.com/office/drawing/2014/main" id="{74D2B64B-742B-44C4-9F72-23539F631A6C}"/>
              </a:ext>
            </a:extLst>
          </p:cNvPr>
          <p:cNvGrpSpPr>
            <a:grpSpLocks/>
          </p:cNvGrpSpPr>
          <p:nvPr/>
        </p:nvGrpSpPr>
        <p:grpSpPr bwMode="auto">
          <a:xfrm>
            <a:off x="6858000" y="2512370"/>
            <a:ext cx="3276600" cy="381000"/>
            <a:chOff x="3024" y="1200"/>
            <a:chExt cx="2064" cy="240"/>
          </a:xfrm>
        </p:grpSpPr>
        <p:grpSp>
          <p:nvGrpSpPr>
            <p:cNvPr id="94259" name="Group 113">
              <a:extLst>
                <a:ext uri="{FF2B5EF4-FFF2-40B4-BE49-F238E27FC236}">
                  <a16:creationId xmlns:a16="http://schemas.microsoft.com/office/drawing/2014/main" id="{1ECE0C84-10D2-434F-834D-856F7EE54747}"/>
                </a:ext>
              </a:extLst>
            </p:cNvPr>
            <p:cNvGrpSpPr>
              <a:grpSpLocks/>
            </p:cNvGrpSpPr>
            <p:nvPr/>
          </p:nvGrpSpPr>
          <p:grpSpPr bwMode="auto">
            <a:xfrm>
              <a:off x="3024" y="1200"/>
              <a:ext cx="2064" cy="240"/>
              <a:chOff x="3024" y="1200"/>
              <a:chExt cx="2064" cy="240"/>
            </a:xfrm>
          </p:grpSpPr>
          <p:grpSp>
            <p:nvGrpSpPr>
              <p:cNvPr id="94261" name="Group 114">
                <a:extLst>
                  <a:ext uri="{FF2B5EF4-FFF2-40B4-BE49-F238E27FC236}">
                    <a16:creationId xmlns:a16="http://schemas.microsoft.com/office/drawing/2014/main" id="{BE01F555-3360-4218-8A01-C7E6F8A84468}"/>
                  </a:ext>
                </a:extLst>
              </p:cNvPr>
              <p:cNvGrpSpPr>
                <a:grpSpLocks/>
              </p:cNvGrpSpPr>
              <p:nvPr/>
            </p:nvGrpSpPr>
            <p:grpSpPr bwMode="auto">
              <a:xfrm>
                <a:off x="3024" y="1296"/>
                <a:ext cx="1008" cy="96"/>
                <a:chOff x="3024" y="1296"/>
                <a:chExt cx="1008" cy="96"/>
              </a:xfrm>
            </p:grpSpPr>
            <p:sp>
              <p:nvSpPr>
                <p:cNvPr id="94276" name="Line 115">
                  <a:extLst>
                    <a:ext uri="{FF2B5EF4-FFF2-40B4-BE49-F238E27FC236}">
                      <a16:creationId xmlns:a16="http://schemas.microsoft.com/office/drawing/2014/main" id="{0B5721FA-398F-4F8E-AC0B-3E54B5E10149}"/>
                    </a:ext>
                  </a:extLst>
                </p:cNvPr>
                <p:cNvSpPr>
                  <a:spLocks noChangeShapeType="1"/>
                </p:cNvSpPr>
                <p:nvPr/>
              </p:nvSpPr>
              <p:spPr bwMode="auto">
                <a:xfrm>
                  <a:off x="3024" y="1296"/>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77" name="Line 116">
                  <a:extLst>
                    <a:ext uri="{FF2B5EF4-FFF2-40B4-BE49-F238E27FC236}">
                      <a16:creationId xmlns:a16="http://schemas.microsoft.com/office/drawing/2014/main" id="{C5D9A818-38A3-4CE6-8EC4-62B4687DB4DC}"/>
                    </a:ext>
                  </a:extLst>
                </p:cNvPr>
                <p:cNvSpPr>
                  <a:spLocks noChangeShapeType="1"/>
                </p:cNvSpPr>
                <p:nvPr/>
              </p:nvSpPr>
              <p:spPr bwMode="auto">
                <a:xfrm>
                  <a:off x="3360" y="1344"/>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78" name="Line 117">
                  <a:extLst>
                    <a:ext uri="{FF2B5EF4-FFF2-40B4-BE49-F238E27FC236}">
                      <a16:creationId xmlns:a16="http://schemas.microsoft.com/office/drawing/2014/main" id="{AEC77042-3718-441E-BF75-67CC158D7B63}"/>
                    </a:ext>
                  </a:extLst>
                </p:cNvPr>
                <p:cNvSpPr>
                  <a:spLocks noChangeShapeType="1"/>
                </p:cNvSpPr>
                <p:nvPr/>
              </p:nvSpPr>
              <p:spPr bwMode="auto">
                <a:xfrm>
                  <a:off x="3360" y="1296"/>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79" name="Line 118">
                  <a:extLst>
                    <a:ext uri="{FF2B5EF4-FFF2-40B4-BE49-F238E27FC236}">
                      <a16:creationId xmlns:a16="http://schemas.microsoft.com/office/drawing/2014/main" id="{BBC919F5-93BE-4D33-978B-E42380B23295}"/>
                    </a:ext>
                  </a:extLst>
                </p:cNvPr>
                <p:cNvSpPr>
                  <a:spLocks noChangeShapeType="1"/>
                </p:cNvSpPr>
                <p:nvPr/>
              </p:nvSpPr>
              <p:spPr bwMode="auto">
                <a:xfrm>
                  <a:off x="3696" y="1392"/>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80" name="Line 119">
                  <a:extLst>
                    <a:ext uri="{FF2B5EF4-FFF2-40B4-BE49-F238E27FC236}">
                      <a16:creationId xmlns:a16="http://schemas.microsoft.com/office/drawing/2014/main" id="{1AADE70D-156D-411C-AFC0-BAE6344E6C81}"/>
                    </a:ext>
                  </a:extLst>
                </p:cNvPr>
                <p:cNvSpPr>
                  <a:spLocks noChangeShapeType="1"/>
                </p:cNvSpPr>
                <p:nvPr/>
              </p:nvSpPr>
              <p:spPr bwMode="auto">
                <a:xfrm>
                  <a:off x="3696" y="1344"/>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81" name="Line 120">
                  <a:extLst>
                    <a:ext uri="{FF2B5EF4-FFF2-40B4-BE49-F238E27FC236}">
                      <a16:creationId xmlns:a16="http://schemas.microsoft.com/office/drawing/2014/main" id="{E4CBA42E-98FE-4313-9989-68955ED61C49}"/>
                    </a:ext>
                  </a:extLst>
                </p:cNvPr>
                <p:cNvSpPr>
                  <a:spLocks noChangeShapeType="1"/>
                </p:cNvSpPr>
                <p:nvPr/>
              </p:nvSpPr>
              <p:spPr bwMode="auto">
                <a:xfrm>
                  <a:off x="3696" y="1296"/>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4262" name="Line 121">
                <a:extLst>
                  <a:ext uri="{FF2B5EF4-FFF2-40B4-BE49-F238E27FC236}">
                    <a16:creationId xmlns:a16="http://schemas.microsoft.com/office/drawing/2014/main" id="{CCBE1F3D-F3B3-4BCF-848C-56195E66AE4F}"/>
                  </a:ext>
                </a:extLst>
              </p:cNvPr>
              <p:cNvSpPr>
                <a:spLocks noChangeShapeType="1"/>
              </p:cNvSpPr>
              <p:nvPr/>
            </p:nvSpPr>
            <p:spPr bwMode="auto">
              <a:xfrm>
                <a:off x="4032" y="1392"/>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63" name="Line 122">
                <a:extLst>
                  <a:ext uri="{FF2B5EF4-FFF2-40B4-BE49-F238E27FC236}">
                    <a16:creationId xmlns:a16="http://schemas.microsoft.com/office/drawing/2014/main" id="{F34F2F08-297D-4A73-954D-AEFD052CC894}"/>
                  </a:ext>
                </a:extLst>
              </p:cNvPr>
              <p:cNvSpPr>
                <a:spLocks noChangeShapeType="1"/>
              </p:cNvSpPr>
              <p:nvPr/>
            </p:nvSpPr>
            <p:spPr bwMode="auto">
              <a:xfrm>
                <a:off x="4032" y="1248"/>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64" name="Line 123">
                <a:extLst>
                  <a:ext uri="{FF2B5EF4-FFF2-40B4-BE49-F238E27FC236}">
                    <a16:creationId xmlns:a16="http://schemas.microsoft.com/office/drawing/2014/main" id="{0489CE27-C941-4607-91B3-0E21CBAB64E4}"/>
                  </a:ext>
                </a:extLst>
              </p:cNvPr>
              <p:cNvSpPr>
                <a:spLocks noChangeShapeType="1"/>
              </p:cNvSpPr>
              <p:nvPr/>
            </p:nvSpPr>
            <p:spPr bwMode="auto">
              <a:xfrm>
                <a:off x="4032" y="1344"/>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65" name="Line 124">
                <a:extLst>
                  <a:ext uri="{FF2B5EF4-FFF2-40B4-BE49-F238E27FC236}">
                    <a16:creationId xmlns:a16="http://schemas.microsoft.com/office/drawing/2014/main" id="{222EEA9E-B3CE-4F24-91ED-E32B354C3182}"/>
                  </a:ext>
                </a:extLst>
              </p:cNvPr>
              <p:cNvSpPr>
                <a:spLocks noChangeShapeType="1"/>
              </p:cNvSpPr>
              <p:nvPr/>
            </p:nvSpPr>
            <p:spPr bwMode="auto">
              <a:xfrm>
                <a:off x="4032" y="1296"/>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66" name="Line 125">
                <a:extLst>
                  <a:ext uri="{FF2B5EF4-FFF2-40B4-BE49-F238E27FC236}">
                    <a16:creationId xmlns:a16="http://schemas.microsoft.com/office/drawing/2014/main" id="{AA11702D-B65A-4F37-9706-CEB800E2210D}"/>
                  </a:ext>
                </a:extLst>
              </p:cNvPr>
              <p:cNvSpPr>
                <a:spLocks noChangeShapeType="1"/>
              </p:cNvSpPr>
              <p:nvPr/>
            </p:nvSpPr>
            <p:spPr bwMode="auto">
              <a:xfrm>
                <a:off x="4368" y="1248"/>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67" name="Line 126">
                <a:extLst>
                  <a:ext uri="{FF2B5EF4-FFF2-40B4-BE49-F238E27FC236}">
                    <a16:creationId xmlns:a16="http://schemas.microsoft.com/office/drawing/2014/main" id="{A9C60BF0-62A8-461B-AD9B-1D27C3EADF8F}"/>
                  </a:ext>
                </a:extLst>
              </p:cNvPr>
              <p:cNvSpPr>
                <a:spLocks noChangeShapeType="1"/>
              </p:cNvSpPr>
              <p:nvPr/>
            </p:nvSpPr>
            <p:spPr bwMode="auto">
              <a:xfrm>
                <a:off x="4368" y="1296"/>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68" name="Line 127">
                <a:extLst>
                  <a:ext uri="{FF2B5EF4-FFF2-40B4-BE49-F238E27FC236}">
                    <a16:creationId xmlns:a16="http://schemas.microsoft.com/office/drawing/2014/main" id="{1E6C9579-E958-4EDA-8746-03B5F888D89D}"/>
                  </a:ext>
                </a:extLst>
              </p:cNvPr>
              <p:cNvSpPr>
                <a:spLocks noChangeShapeType="1"/>
              </p:cNvSpPr>
              <p:nvPr/>
            </p:nvSpPr>
            <p:spPr bwMode="auto">
              <a:xfrm>
                <a:off x="4368" y="1344"/>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69" name="Line 128">
                <a:extLst>
                  <a:ext uri="{FF2B5EF4-FFF2-40B4-BE49-F238E27FC236}">
                    <a16:creationId xmlns:a16="http://schemas.microsoft.com/office/drawing/2014/main" id="{4618FFF4-4779-429B-A9C6-5F347868D779}"/>
                  </a:ext>
                </a:extLst>
              </p:cNvPr>
              <p:cNvSpPr>
                <a:spLocks noChangeShapeType="1"/>
              </p:cNvSpPr>
              <p:nvPr/>
            </p:nvSpPr>
            <p:spPr bwMode="auto">
              <a:xfrm>
                <a:off x="4368" y="1392"/>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70" name="Line 129">
                <a:extLst>
                  <a:ext uri="{FF2B5EF4-FFF2-40B4-BE49-F238E27FC236}">
                    <a16:creationId xmlns:a16="http://schemas.microsoft.com/office/drawing/2014/main" id="{F14F12E5-2689-439E-99FE-E85F34821828}"/>
                  </a:ext>
                </a:extLst>
              </p:cNvPr>
              <p:cNvSpPr>
                <a:spLocks noChangeShapeType="1"/>
              </p:cNvSpPr>
              <p:nvPr/>
            </p:nvSpPr>
            <p:spPr bwMode="auto">
              <a:xfrm>
                <a:off x="4752" y="1200"/>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71" name="Line 130">
                <a:extLst>
                  <a:ext uri="{FF2B5EF4-FFF2-40B4-BE49-F238E27FC236}">
                    <a16:creationId xmlns:a16="http://schemas.microsoft.com/office/drawing/2014/main" id="{E3B65555-14CF-45BE-BF52-9AB3FA1A31BD}"/>
                  </a:ext>
                </a:extLst>
              </p:cNvPr>
              <p:cNvSpPr>
                <a:spLocks noChangeShapeType="1"/>
              </p:cNvSpPr>
              <p:nvPr/>
            </p:nvSpPr>
            <p:spPr bwMode="auto">
              <a:xfrm>
                <a:off x="4752" y="1248"/>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72" name="Line 131">
                <a:extLst>
                  <a:ext uri="{FF2B5EF4-FFF2-40B4-BE49-F238E27FC236}">
                    <a16:creationId xmlns:a16="http://schemas.microsoft.com/office/drawing/2014/main" id="{0E5F99C3-FF5F-4B7A-BA34-267DA1691D3C}"/>
                  </a:ext>
                </a:extLst>
              </p:cNvPr>
              <p:cNvSpPr>
                <a:spLocks noChangeShapeType="1"/>
              </p:cNvSpPr>
              <p:nvPr/>
            </p:nvSpPr>
            <p:spPr bwMode="auto">
              <a:xfrm>
                <a:off x="4752" y="1296"/>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73" name="Line 132">
                <a:extLst>
                  <a:ext uri="{FF2B5EF4-FFF2-40B4-BE49-F238E27FC236}">
                    <a16:creationId xmlns:a16="http://schemas.microsoft.com/office/drawing/2014/main" id="{2DBA659A-ED9B-4CCF-9997-C68D3A889C14}"/>
                  </a:ext>
                </a:extLst>
              </p:cNvPr>
              <p:cNvSpPr>
                <a:spLocks noChangeShapeType="1"/>
              </p:cNvSpPr>
              <p:nvPr/>
            </p:nvSpPr>
            <p:spPr bwMode="auto">
              <a:xfrm>
                <a:off x="4752" y="1344"/>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74" name="Line 133">
                <a:extLst>
                  <a:ext uri="{FF2B5EF4-FFF2-40B4-BE49-F238E27FC236}">
                    <a16:creationId xmlns:a16="http://schemas.microsoft.com/office/drawing/2014/main" id="{19E3DC9B-ABE7-439E-935F-A76A6206D781}"/>
                  </a:ext>
                </a:extLst>
              </p:cNvPr>
              <p:cNvSpPr>
                <a:spLocks noChangeShapeType="1"/>
              </p:cNvSpPr>
              <p:nvPr/>
            </p:nvSpPr>
            <p:spPr bwMode="auto">
              <a:xfrm>
                <a:off x="4752" y="1392"/>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75" name="Line 134">
                <a:extLst>
                  <a:ext uri="{FF2B5EF4-FFF2-40B4-BE49-F238E27FC236}">
                    <a16:creationId xmlns:a16="http://schemas.microsoft.com/office/drawing/2014/main" id="{3C0D5E96-488E-4A4D-85F0-1B9A4D79628A}"/>
                  </a:ext>
                </a:extLst>
              </p:cNvPr>
              <p:cNvSpPr>
                <a:spLocks noChangeShapeType="1"/>
              </p:cNvSpPr>
              <p:nvPr/>
            </p:nvSpPr>
            <p:spPr bwMode="auto">
              <a:xfrm>
                <a:off x="4752" y="1440"/>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4260" name="Line 135">
              <a:extLst>
                <a:ext uri="{FF2B5EF4-FFF2-40B4-BE49-F238E27FC236}">
                  <a16:creationId xmlns:a16="http://schemas.microsoft.com/office/drawing/2014/main" id="{3AEDF196-87B4-4C80-9401-68E8808FC85E}"/>
                </a:ext>
              </a:extLst>
            </p:cNvPr>
            <p:cNvSpPr>
              <a:spLocks noChangeShapeType="1"/>
            </p:cNvSpPr>
            <p:nvPr/>
          </p:nvSpPr>
          <p:spPr bwMode="auto">
            <a:xfrm>
              <a:off x="4368" y="1200"/>
              <a:ext cx="33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3144" name="Group 136">
            <a:extLst>
              <a:ext uri="{FF2B5EF4-FFF2-40B4-BE49-F238E27FC236}">
                <a16:creationId xmlns:a16="http://schemas.microsoft.com/office/drawing/2014/main" id="{D751941C-A34C-41CD-9FEB-E3919500049F}"/>
              </a:ext>
            </a:extLst>
          </p:cNvPr>
          <p:cNvGrpSpPr>
            <a:grpSpLocks/>
          </p:cNvGrpSpPr>
          <p:nvPr/>
        </p:nvGrpSpPr>
        <p:grpSpPr bwMode="auto">
          <a:xfrm>
            <a:off x="7162800" y="1902770"/>
            <a:ext cx="1143000" cy="1143000"/>
            <a:chOff x="3216" y="816"/>
            <a:chExt cx="720" cy="720"/>
          </a:xfrm>
        </p:grpSpPr>
        <p:sp>
          <p:nvSpPr>
            <p:cNvPr id="94250" name="Line 137">
              <a:extLst>
                <a:ext uri="{FF2B5EF4-FFF2-40B4-BE49-F238E27FC236}">
                  <a16:creationId xmlns:a16="http://schemas.microsoft.com/office/drawing/2014/main" id="{5410746D-0888-489A-B634-4D7C85E6EC81}"/>
                </a:ext>
              </a:extLst>
            </p:cNvPr>
            <p:cNvSpPr>
              <a:spLocks noChangeShapeType="1"/>
            </p:cNvSpPr>
            <p:nvPr/>
          </p:nvSpPr>
          <p:spPr bwMode="auto">
            <a:xfrm flipH="1" flipV="1">
              <a:off x="3792" y="1392"/>
              <a:ext cx="144"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51" name="Line 138">
              <a:extLst>
                <a:ext uri="{FF2B5EF4-FFF2-40B4-BE49-F238E27FC236}">
                  <a16:creationId xmlns:a16="http://schemas.microsoft.com/office/drawing/2014/main" id="{FD34ED59-456A-4AFD-A3BD-151B170D7533}"/>
                </a:ext>
              </a:extLst>
            </p:cNvPr>
            <p:cNvSpPr>
              <a:spLocks noChangeShapeType="1"/>
            </p:cNvSpPr>
            <p:nvPr/>
          </p:nvSpPr>
          <p:spPr bwMode="auto">
            <a:xfrm flipH="1" flipV="1">
              <a:off x="3648" y="1200"/>
              <a:ext cx="144"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52" name="Line 139">
              <a:extLst>
                <a:ext uri="{FF2B5EF4-FFF2-40B4-BE49-F238E27FC236}">
                  <a16:creationId xmlns:a16="http://schemas.microsoft.com/office/drawing/2014/main" id="{6EBFA9DA-BDA3-423A-A13B-1E1F85172B19}"/>
                </a:ext>
              </a:extLst>
            </p:cNvPr>
            <p:cNvSpPr>
              <a:spLocks noChangeShapeType="1"/>
            </p:cNvSpPr>
            <p:nvPr/>
          </p:nvSpPr>
          <p:spPr bwMode="auto">
            <a:xfrm flipH="1" flipV="1">
              <a:off x="3600" y="1248"/>
              <a:ext cx="144"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53" name="Line 140">
              <a:extLst>
                <a:ext uri="{FF2B5EF4-FFF2-40B4-BE49-F238E27FC236}">
                  <a16:creationId xmlns:a16="http://schemas.microsoft.com/office/drawing/2014/main" id="{3E9712C1-0ADB-4B32-AD90-D510E2916590}"/>
                </a:ext>
              </a:extLst>
            </p:cNvPr>
            <p:cNvSpPr>
              <a:spLocks noChangeShapeType="1"/>
            </p:cNvSpPr>
            <p:nvPr/>
          </p:nvSpPr>
          <p:spPr bwMode="auto">
            <a:xfrm flipH="1" flipV="1">
              <a:off x="3408" y="1104"/>
              <a:ext cx="144"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54" name="Line 141">
              <a:extLst>
                <a:ext uri="{FF2B5EF4-FFF2-40B4-BE49-F238E27FC236}">
                  <a16:creationId xmlns:a16="http://schemas.microsoft.com/office/drawing/2014/main" id="{E146858C-89DD-433F-B6B7-CAB53B294949}"/>
                </a:ext>
              </a:extLst>
            </p:cNvPr>
            <p:cNvSpPr>
              <a:spLocks noChangeShapeType="1"/>
            </p:cNvSpPr>
            <p:nvPr/>
          </p:nvSpPr>
          <p:spPr bwMode="auto">
            <a:xfrm flipH="1" flipV="1">
              <a:off x="3456" y="1056"/>
              <a:ext cx="144"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55" name="Line 142">
              <a:extLst>
                <a:ext uri="{FF2B5EF4-FFF2-40B4-BE49-F238E27FC236}">
                  <a16:creationId xmlns:a16="http://schemas.microsoft.com/office/drawing/2014/main" id="{EA1DE113-BBDD-4E72-827C-6A39F91A120C}"/>
                </a:ext>
              </a:extLst>
            </p:cNvPr>
            <p:cNvSpPr>
              <a:spLocks noChangeShapeType="1"/>
            </p:cNvSpPr>
            <p:nvPr/>
          </p:nvSpPr>
          <p:spPr bwMode="auto">
            <a:xfrm flipH="1" flipV="1">
              <a:off x="3504" y="1008"/>
              <a:ext cx="144"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56" name="Line 143">
              <a:extLst>
                <a:ext uri="{FF2B5EF4-FFF2-40B4-BE49-F238E27FC236}">
                  <a16:creationId xmlns:a16="http://schemas.microsoft.com/office/drawing/2014/main" id="{163CB051-BAB2-4FE7-A663-3137BDEF11B5}"/>
                </a:ext>
              </a:extLst>
            </p:cNvPr>
            <p:cNvSpPr>
              <a:spLocks noChangeShapeType="1"/>
            </p:cNvSpPr>
            <p:nvPr/>
          </p:nvSpPr>
          <p:spPr bwMode="auto">
            <a:xfrm flipH="1" flipV="1">
              <a:off x="3216" y="912"/>
              <a:ext cx="144"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57" name="Line 144">
              <a:extLst>
                <a:ext uri="{FF2B5EF4-FFF2-40B4-BE49-F238E27FC236}">
                  <a16:creationId xmlns:a16="http://schemas.microsoft.com/office/drawing/2014/main" id="{97D4A097-D369-45CA-8DB4-309188E9A75D}"/>
                </a:ext>
              </a:extLst>
            </p:cNvPr>
            <p:cNvSpPr>
              <a:spLocks noChangeShapeType="1"/>
            </p:cNvSpPr>
            <p:nvPr/>
          </p:nvSpPr>
          <p:spPr bwMode="auto">
            <a:xfrm flipH="1" flipV="1">
              <a:off x="3264" y="864"/>
              <a:ext cx="144"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58" name="Line 145">
              <a:extLst>
                <a:ext uri="{FF2B5EF4-FFF2-40B4-BE49-F238E27FC236}">
                  <a16:creationId xmlns:a16="http://schemas.microsoft.com/office/drawing/2014/main" id="{1B48AC49-5A46-4283-AF5B-55DAAB2418B6}"/>
                </a:ext>
              </a:extLst>
            </p:cNvPr>
            <p:cNvSpPr>
              <a:spLocks noChangeShapeType="1"/>
            </p:cNvSpPr>
            <p:nvPr/>
          </p:nvSpPr>
          <p:spPr bwMode="auto">
            <a:xfrm flipH="1" flipV="1">
              <a:off x="3312" y="816"/>
              <a:ext cx="144"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23154" name="Line 146">
            <a:extLst>
              <a:ext uri="{FF2B5EF4-FFF2-40B4-BE49-F238E27FC236}">
                <a16:creationId xmlns:a16="http://schemas.microsoft.com/office/drawing/2014/main" id="{E96B4492-B585-4DFB-B0E6-251F9A4C83AD}"/>
              </a:ext>
            </a:extLst>
          </p:cNvPr>
          <p:cNvSpPr>
            <a:spLocks noChangeShapeType="1"/>
          </p:cNvSpPr>
          <p:nvPr/>
        </p:nvSpPr>
        <p:spPr bwMode="auto">
          <a:xfrm flipV="1">
            <a:off x="8686800" y="2131370"/>
            <a:ext cx="53340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23155" name="Group 147">
            <a:extLst>
              <a:ext uri="{FF2B5EF4-FFF2-40B4-BE49-F238E27FC236}">
                <a16:creationId xmlns:a16="http://schemas.microsoft.com/office/drawing/2014/main" id="{71B28980-B95B-4652-BFB0-B2DF823DAEE9}"/>
              </a:ext>
            </a:extLst>
          </p:cNvPr>
          <p:cNvGrpSpPr>
            <a:grpSpLocks/>
          </p:cNvGrpSpPr>
          <p:nvPr/>
        </p:nvGrpSpPr>
        <p:grpSpPr bwMode="auto">
          <a:xfrm>
            <a:off x="8763000" y="2664770"/>
            <a:ext cx="685800" cy="533400"/>
            <a:chOff x="4224" y="1296"/>
            <a:chExt cx="432" cy="336"/>
          </a:xfrm>
        </p:grpSpPr>
        <p:sp>
          <p:nvSpPr>
            <p:cNvPr id="94247" name="Line 148">
              <a:extLst>
                <a:ext uri="{FF2B5EF4-FFF2-40B4-BE49-F238E27FC236}">
                  <a16:creationId xmlns:a16="http://schemas.microsoft.com/office/drawing/2014/main" id="{B393D60D-A6D7-43CE-B538-D69111BD2BBC}"/>
                </a:ext>
              </a:extLst>
            </p:cNvPr>
            <p:cNvSpPr>
              <a:spLocks noChangeShapeType="1"/>
            </p:cNvSpPr>
            <p:nvPr/>
          </p:nvSpPr>
          <p:spPr bwMode="auto">
            <a:xfrm>
              <a:off x="4224" y="1296"/>
              <a:ext cx="192"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48" name="Line 149">
              <a:extLst>
                <a:ext uri="{FF2B5EF4-FFF2-40B4-BE49-F238E27FC236}">
                  <a16:creationId xmlns:a16="http://schemas.microsoft.com/office/drawing/2014/main" id="{E29CC6CC-41AC-478E-822F-50776F9B2B63}"/>
                </a:ext>
              </a:extLst>
            </p:cNvPr>
            <p:cNvSpPr>
              <a:spLocks noChangeShapeType="1"/>
            </p:cNvSpPr>
            <p:nvPr/>
          </p:nvSpPr>
          <p:spPr bwMode="auto">
            <a:xfrm>
              <a:off x="4416" y="1488"/>
              <a:ext cx="192"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49" name="Line 150">
              <a:extLst>
                <a:ext uri="{FF2B5EF4-FFF2-40B4-BE49-F238E27FC236}">
                  <a16:creationId xmlns:a16="http://schemas.microsoft.com/office/drawing/2014/main" id="{EEB689BB-A7FE-4315-B95D-B38731C58412}"/>
                </a:ext>
              </a:extLst>
            </p:cNvPr>
            <p:cNvSpPr>
              <a:spLocks noChangeShapeType="1"/>
            </p:cNvSpPr>
            <p:nvPr/>
          </p:nvSpPr>
          <p:spPr bwMode="auto">
            <a:xfrm>
              <a:off x="4464" y="1440"/>
              <a:ext cx="192"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3159" name="Group 151">
            <a:extLst>
              <a:ext uri="{FF2B5EF4-FFF2-40B4-BE49-F238E27FC236}">
                <a16:creationId xmlns:a16="http://schemas.microsoft.com/office/drawing/2014/main" id="{09032CCF-C2E6-494E-BE95-6E69B878A115}"/>
              </a:ext>
            </a:extLst>
          </p:cNvPr>
          <p:cNvGrpSpPr>
            <a:grpSpLocks/>
          </p:cNvGrpSpPr>
          <p:nvPr/>
        </p:nvGrpSpPr>
        <p:grpSpPr bwMode="auto">
          <a:xfrm>
            <a:off x="6858000" y="3883970"/>
            <a:ext cx="3352800" cy="457200"/>
            <a:chOff x="3024" y="2064"/>
            <a:chExt cx="2112" cy="288"/>
          </a:xfrm>
        </p:grpSpPr>
        <p:sp>
          <p:nvSpPr>
            <p:cNvPr id="94228" name="Line 152">
              <a:extLst>
                <a:ext uri="{FF2B5EF4-FFF2-40B4-BE49-F238E27FC236}">
                  <a16:creationId xmlns:a16="http://schemas.microsoft.com/office/drawing/2014/main" id="{F78D5757-EB3E-4FA8-8124-2E70D6531F92}"/>
                </a:ext>
              </a:extLst>
            </p:cNvPr>
            <p:cNvSpPr>
              <a:spLocks noChangeShapeType="1"/>
            </p:cNvSpPr>
            <p:nvPr/>
          </p:nvSpPr>
          <p:spPr bwMode="auto">
            <a:xfrm flipH="1">
              <a:off x="4416" y="2112"/>
              <a:ext cx="3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29" name="Line 153">
              <a:extLst>
                <a:ext uri="{FF2B5EF4-FFF2-40B4-BE49-F238E27FC236}">
                  <a16:creationId xmlns:a16="http://schemas.microsoft.com/office/drawing/2014/main" id="{0EEACA1F-2994-4471-A041-6B0EFC7C63CA}"/>
                </a:ext>
              </a:extLst>
            </p:cNvPr>
            <p:cNvSpPr>
              <a:spLocks noChangeShapeType="1"/>
            </p:cNvSpPr>
            <p:nvPr/>
          </p:nvSpPr>
          <p:spPr bwMode="auto">
            <a:xfrm flipH="1">
              <a:off x="4416" y="2160"/>
              <a:ext cx="3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30" name="Line 154">
              <a:extLst>
                <a:ext uri="{FF2B5EF4-FFF2-40B4-BE49-F238E27FC236}">
                  <a16:creationId xmlns:a16="http://schemas.microsoft.com/office/drawing/2014/main" id="{11F8BEB3-D4CB-4E94-8CE2-D4BC358E399C}"/>
                </a:ext>
              </a:extLst>
            </p:cNvPr>
            <p:cNvSpPr>
              <a:spLocks noChangeShapeType="1"/>
            </p:cNvSpPr>
            <p:nvPr/>
          </p:nvSpPr>
          <p:spPr bwMode="auto">
            <a:xfrm flipH="1">
              <a:off x="4416" y="2208"/>
              <a:ext cx="3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31" name="Line 155">
              <a:extLst>
                <a:ext uri="{FF2B5EF4-FFF2-40B4-BE49-F238E27FC236}">
                  <a16:creationId xmlns:a16="http://schemas.microsoft.com/office/drawing/2014/main" id="{E879DD10-FC79-4714-B8A4-BF60D7441615}"/>
                </a:ext>
              </a:extLst>
            </p:cNvPr>
            <p:cNvSpPr>
              <a:spLocks noChangeShapeType="1"/>
            </p:cNvSpPr>
            <p:nvPr/>
          </p:nvSpPr>
          <p:spPr bwMode="auto">
            <a:xfrm flipH="1">
              <a:off x="4416" y="2256"/>
              <a:ext cx="3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32" name="Line 156">
              <a:extLst>
                <a:ext uri="{FF2B5EF4-FFF2-40B4-BE49-F238E27FC236}">
                  <a16:creationId xmlns:a16="http://schemas.microsoft.com/office/drawing/2014/main" id="{9D658259-E7D1-4C97-BB5D-A803A93CD93A}"/>
                </a:ext>
              </a:extLst>
            </p:cNvPr>
            <p:cNvSpPr>
              <a:spLocks noChangeShapeType="1"/>
            </p:cNvSpPr>
            <p:nvPr/>
          </p:nvSpPr>
          <p:spPr bwMode="auto">
            <a:xfrm flipH="1">
              <a:off x="3792" y="2112"/>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33" name="Line 157">
              <a:extLst>
                <a:ext uri="{FF2B5EF4-FFF2-40B4-BE49-F238E27FC236}">
                  <a16:creationId xmlns:a16="http://schemas.microsoft.com/office/drawing/2014/main" id="{64FE7E9C-792E-4E75-92E6-7872368EF679}"/>
                </a:ext>
              </a:extLst>
            </p:cNvPr>
            <p:cNvSpPr>
              <a:spLocks noChangeShapeType="1"/>
            </p:cNvSpPr>
            <p:nvPr/>
          </p:nvSpPr>
          <p:spPr bwMode="auto">
            <a:xfrm flipH="1">
              <a:off x="3792" y="2160"/>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34" name="Line 158">
              <a:extLst>
                <a:ext uri="{FF2B5EF4-FFF2-40B4-BE49-F238E27FC236}">
                  <a16:creationId xmlns:a16="http://schemas.microsoft.com/office/drawing/2014/main" id="{E2AED9F7-12BF-4DDF-A059-90D8AB1D5D7F}"/>
                </a:ext>
              </a:extLst>
            </p:cNvPr>
            <p:cNvSpPr>
              <a:spLocks noChangeShapeType="1"/>
            </p:cNvSpPr>
            <p:nvPr/>
          </p:nvSpPr>
          <p:spPr bwMode="auto">
            <a:xfrm flipH="1">
              <a:off x="3792" y="2208"/>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35" name="Line 159">
              <a:extLst>
                <a:ext uri="{FF2B5EF4-FFF2-40B4-BE49-F238E27FC236}">
                  <a16:creationId xmlns:a16="http://schemas.microsoft.com/office/drawing/2014/main" id="{4A18C8DB-8263-4A2F-B3EF-1DDBB125BC49}"/>
                </a:ext>
              </a:extLst>
            </p:cNvPr>
            <p:cNvSpPr>
              <a:spLocks noChangeShapeType="1"/>
            </p:cNvSpPr>
            <p:nvPr/>
          </p:nvSpPr>
          <p:spPr bwMode="auto">
            <a:xfrm flipH="1">
              <a:off x="3792" y="2256"/>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36" name="Line 160">
              <a:extLst>
                <a:ext uri="{FF2B5EF4-FFF2-40B4-BE49-F238E27FC236}">
                  <a16:creationId xmlns:a16="http://schemas.microsoft.com/office/drawing/2014/main" id="{28C2F7E1-53D5-4422-BEE9-8CD62E72B038}"/>
                </a:ext>
              </a:extLst>
            </p:cNvPr>
            <p:cNvSpPr>
              <a:spLocks noChangeShapeType="1"/>
            </p:cNvSpPr>
            <p:nvPr/>
          </p:nvSpPr>
          <p:spPr bwMode="auto">
            <a:xfrm flipH="1">
              <a:off x="4848" y="2160"/>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37" name="Line 161">
              <a:extLst>
                <a:ext uri="{FF2B5EF4-FFF2-40B4-BE49-F238E27FC236}">
                  <a16:creationId xmlns:a16="http://schemas.microsoft.com/office/drawing/2014/main" id="{EC42ECF0-E08A-49BA-BE41-18B87A3BC88A}"/>
                </a:ext>
              </a:extLst>
            </p:cNvPr>
            <p:cNvSpPr>
              <a:spLocks noChangeShapeType="1"/>
            </p:cNvSpPr>
            <p:nvPr/>
          </p:nvSpPr>
          <p:spPr bwMode="auto">
            <a:xfrm flipH="1">
              <a:off x="3792" y="2304"/>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38" name="Line 162">
              <a:extLst>
                <a:ext uri="{FF2B5EF4-FFF2-40B4-BE49-F238E27FC236}">
                  <a16:creationId xmlns:a16="http://schemas.microsoft.com/office/drawing/2014/main" id="{D1E9342C-C8CA-4607-8C7B-701F81B82A5C}"/>
                </a:ext>
              </a:extLst>
            </p:cNvPr>
            <p:cNvSpPr>
              <a:spLocks noChangeShapeType="1"/>
            </p:cNvSpPr>
            <p:nvPr/>
          </p:nvSpPr>
          <p:spPr bwMode="auto">
            <a:xfrm flipH="1">
              <a:off x="3024" y="2112"/>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39" name="Line 163">
              <a:extLst>
                <a:ext uri="{FF2B5EF4-FFF2-40B4-BE49-F238E27FC236}">
                  <a16:creationId xmlns:a16="http://schemas.microsoft.com/office/drawing/2014/main" id="{B40F73A3-B217-48E2-99BD-40159197D796}"/>
                </a:ext>
              </a:extLst>
            </p:cNvPr>
            <p:cNvSpPr>
              <a:spLocks noChangeShapeType="1"/>
            </p:cNvSpPr>
            <p:nvPr/>
          </p:nvSpPr>
          <p:spPr bwMode="auto">
            <a:xfrm flipH="1">
              <a:off x="3024" y="2160"/>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40" name="Line 164">
              <a:extLst>
                <a:ext uri="{FF2B5EF4-FFF2-40B4-BE49-F238E27FC236}">
                  <a16:creationId xmlns:a16="http://schemas.microsoft.com/office/drawing/2014/main" id="{7446B399-7523-4FB3-8732-E5636B80BF85}"/>
                </a:ext>
              </a:extLst>
            </p:cNvPr>
            <p:cNvSpPr>
              <a:spLocks noChangeShapeType="1"/>
            </p:cNvSpPr>
            <p:nvPr/>
          </p:nvSpPr>
          <p:spPr bwMode="auto">
            <a:xfrm flipH="1">
              <a:off x="3024" y="2208"/>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41" name="Line 165">
              <a:extLst>
                <a:ext uri="{FF2B5EF4-FFF2-40B4-BE49-F238E27FC236}">
                  <a16:creationId xmlns:a16="http://schemas.microsoft.com/office/drawing/2014/main" id="{3B6295EF-C7C6-4BE7-BF98-06B8CD8B3C2F}"/>
                </a:ext>
              </a:extLst>
            </p:cNvPr>
            <p:cNvSpPr>
              <a:spLocks noChangeShapeType="1"/>
            </p:cNvSpPr>
            <p:nvPr/>
          </p:nvSpPr>
          <p:spPr bwMode="auto">
            <a:xfrm flipH="1">
              <a:off x="3024" y="2256"/>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42" name="Line 166">
              <a:extLst>
                <a:ext uri="{FF2B5EF4-FFF2-40B4-BE49-F238E27FC236}">
                  <a16:creationId xmlns:a16="http://schemas.microsoft.com/office/drawing/2014/main" id="{82D3503F-A065-48EC-AB1E-D2063F3B995D}"/>
                </a:ext>
              </a:extLst>
            </p:cNvPr>
            <p:cNvSpPr>
              <a:spLocks noChangeShapeType="1"/>
            </p:cNvSpPr>
            <p:nvPr/>
          </p:nvSpPr>
          <p:spPr bwMode="auto">
            <a:xfrm flipH="1">
              <a:off x="3024" y="2304"/>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43" name="Line 167">
              <a:extLst>
                <a:ext uri="{FF2B5EF4-FFF2-40B4-BE49-F238E27FC236}">
                  <a16:creationId xmlns:a16="http://schemas.microsoft.com/office/drawing/2014/main" id="{80310682-462A-447C-9359-AD6708F50876}"/>
                </a:ext>
              </a:extLst>
            </p:cNvPr>
            <p:cNvSpPr>
              <a:spLocks noChangeShapeType="1"/>
            </p:cNvSpPr>
            <p:nvPr/>
          </p:nvSpPr>
          <p:spPr bwMode="auto">
            <a:xfrm flipH="1">
              <a:off x="3024" y="2352"/>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44" name="Line 168">
              <a:extLst>
                <a:ext uri="{FF2B5EF4-FFF2-40B4-BE49-F238E27FC236}">
                  <a16:creationId xmlns:a16="http://schemas.microsoft.com/office/drawing/2014/main" id="{C8CEF13D-2A39-42B5-BADB-8DDD86701591}"/>
                </a:ext>
              </a:extLst>
            </p:cNvPr>
            <p:cNvSpPr>
              <a:spLocks noChangeShapeType="1"/>
            </p:cNvSpPr>
            <p:nvPr/>
          </p:nvSpPr>
          <p:spPr bwMode="auto">
            <a:xfrm flipH="1">
              <a:off x="3024" y="2064"/>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45" name="Line 169">
              <a:extLst>
                <a:ext uri="{FF2B5EF4-FFF2-40B4-BE49-F238E27FC236}">
                  <a16:creationId xmlns:a16="http://schemas.microsoft.com/office/drawing/2014/main" id="{E51A2311-B4DC-4CFE-9890-0BDB76839BCC}"/>
                </a:ext>
              </a:extLst>
            </p:cNvPr>
            <p:cNvSpPr>
              <a:spLocks noChangeShapeType="1"/>
            </p:cNvSpPr>
            <p:nvPr/>
          </p:nvSpPr>
          <p:spPr bwMode="auto">
            <a:xfrm flipH="1">
              <a:off x="4848" y="2208"/>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46" name="Line 170">
              <a:extLst>
                <a:ext uri="{FF2B5EF4-FFF2-40B4-BE49-F238E27FC236}">
                  <a16:creationId xmlns:a16="http://schemas.microsoft.com/office/drawing/2014/main" id="{689D7DA5-0A7C-4E59-A02F-E60D3DD18B4C}"/>
                </a:ext>
              </a:extLst>
            </p:cNvPr>
            <p:cNvSpPr>
              <a:spLocks noChangeShapeType="1"/>
            </p:cNvSpPr>
            <p:nvPr/>
          </p:nvSpPr>
          <p:spPr bwMode="auto">
            <a:xfrm flipH="1">
              <a:off x="4848" y="2256"/>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23179" name="Text Box 171">
            <a:extLst>
              <a:ext uri="{FF2B5EF4-FFF2-40B4-BE49-F238E27FC236}">
                <a16:creationId xmlns:a16="http://schemas.microsoft.com/office/drawing/2014/main" id="{C5279051-A9FF-44B3-881B-A9506E8973B8}"/>
              </a:ext>
            </a:extLst>
          </p:cNvPr>
          <p:cNvSpPr txBox="1">
            <a:spLocks noChangeArrowheads="1"/>
          </p:cNvSpPr>
          <p:nvPr/>
        </p:nvSpPr>
        <p:spPr bwMode="auto">
          <a:xfrm>
            <a:off x="4033156" y="337797"/>
            <a:ext cx="42672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3600" b="1" dirty="0">
                <a:latin typeface="Times New Roman" panose="02020603050405020304" pitchFamily="18" charset="0"/>
                <a:cs typeface="Times New Roman" panose="02020603050405020304" pitchFamily="18" charset="0"/>
              </a:rPr>
              <a:t>The laser cavity</a:t>
            </a:r>
            <a:endParaRPr kumimoji="1" lang="zh-CN" altLang="en-US" sz="3600" b="1" dirty="0">
              <a:latin typeface="Times New Roman" panose="02020603050405020304" pitchFamily="18" charset="0"/>
              <a:cs typeface="Times New Roman" panose="02020603050405020304" pitchFamily="18" charset="0"/>
            </a:endParaRPr>
          </a:p>
        </p:txBody>
      </p:sp>
      <p:sp>
        <p:nvSpPr>
          <p:cNvPr id="1323180" name="Text Box 172">
            <a:extLst>
              <a:ext uri="{FF2B5EF4-FFF2-40B4-BE49-F238E27FC236}">
                <a16:creationId xmlns:a16="http://schemas.microsoft.com/office/drawing/2014/main" id="{647F26EA-FAF9-442F-9C6A-B8D7DC0C597C}"/>
              </a:ext>
            </a:extLst>
          </p:cNvPr>
          <p:cNvSpPr txBox="1">
            <a:spLocks noChangeArrowheads="1"/>
          </p:cNvSpPr>
          <p:nvPr/>
        </p:nvSpPr>
        <p:spPr bwMode="auto">
          <a:xfrm>
            <a:off x="1202033" y="1519090"/>
            <a:ext cx="57912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dirty="0">
                <a:latin typeface="Times New Roman" panose="02020603050405020304" pitchFamily="18" charset="0"/>
                <a:cs typeface="Times New Roman" panose="02020603050405020304" pitchFamily="18" charset="0"/>
              </a:rPr>
              <a:t>To select beam propagation direction</a:t>
            </a:r>
          </a:p>
        </p:txBody>
      </p:sp>
      <p:sp>
        <p:nvSpPr>
          <p:cNvPr id="1323181" name="Text Box 173">
            <a:extLst>
              <a:ext uri="{FF2B5EF4-FFF2-40B4-BE49-F238E27FC236}">
                <a16:creationId xmlns:a16="http://schemas.microsoft.com/office/drawing/2014/main" id="{59C30EFD-FFB0-414B-A40F-94406F053543}"/>
              </a:ext>
            </a:extLst>
          </p:cNvPr>
          <p:cNvSpPr txBox="1">
            <a:spLocks noChangeArrowheads="1"/>
          </p:cNvSpPr>
          <p:nvPr/>
        </p:nvSpPr>
        <p:spPr bwMode="auto">
          <a:xfrm>
            <a:off x="2362199" y="4881564"/>
            <a:ext cx="3009897"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random direction in a open laser medium</a:t>
            </a:r>
            <a:endParaRPr kumimoji="1" lang="zh-CN" altLang="en-US" sz="2400" dirty="0">
              <a:latin typeface="Times New Roman" panose="02020603050405020304" pitchFamily="18" charset="0"/>
              <a:cs typeface="Times New Roman" panose="02020603050405020304" pitchFamily="18" charset="0"/>
            </a:endParaRPr>
          </a:p>
        </p:txBody>
      </p:sp>
      <p:pic>
        <p:nvPicPr>
          <p:cNvPr id="175" name="图片 8">
            <a:extLst>
              <a:ext uri="{FF2B5EF4-FFF2-40B4-BE49-F238E27FC236}">
                <a16:creationId xmlns:a16="http://schemas.microsoft.com/office/drawing/2014/main" id="{2C777BD8-7A13-4875-BFD6-E6A7925F12B1}"/>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6" name="Group 5">
            <a:extLst>
              <a:ext uri="{FF2B5EF4-FFF2-40B4-BE49-F238E27FC236}">
                <a16:creationId xmlns:a16="http://schemas.microsoft.com/office/drawing/2014/main" id="{DCC39A7C-1535-443F-883F-C80516DC2BC1}"/>
              </a:ext>
            </a:extLst>
          </p:cNvPr>
          <p:cNvGrpSpPr>
            <a:grpSpLocks/>
          </p:cNvGrpSpPr>
          <p:nvPr/>
        </p:nvGrpSpPr>
        <p:grpSpPr bwMode="auto">
          <a:xfrm>
            <a:off x="12000" y="1268760"/>
            <a:ext cx="12168000" cy="0"/>
            <a:chOff x="0" y="119"/>
            <a:chExt cx="5804" cy="726"/>
          </a:xfrm>
        </p:grpSpPr>
        <p:pic>
          <p:nvPicPr>
            <p:cNvPr id="177" name="Picture 6" descr="nklogo">
              <a:extLst>
                <a:ext uri="{FF2B5EF4-FFF2-40B4-BE49-F238E27FC236}">
                  <a16:creationId xmlns:a16="http://schemas.microsoft.com/office/drawing/2014/main" id="{1938CB23-2961-4F71-99CF-DC8EF0D441F7}"/>
                </a:ext>
              </a:extLst>
            </p:cNvPr>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Line 7">
              <a:extLst>
                <a:ext uri="{FF2B5EF4-FFF2-40B4-BE49-F238E27FC236}">
                  <a16:creationId xmlns:a16="http://schemas.microsoft.com/office/drawing/2014/main" id="{608D1313-04E0-48B5-AACD-CD1C6642BC49}"/>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323180"/>
                                        </p:tgtEl>
                                        <p:attrNameLst>
                                          <p:attrName>style.visibility</p:attrName>
                                        </p:attrNameLst>
                                      </p:cBhvr>
                                      <p:to>
                                        <p:strVal val="visible"/>
                                      </p:to>
                                    </p:set>
                                    <p:animEffect transition="in" filter="randombar(vertical)">
                                      <p:cBhvr>
                                        <p:cTn id="7" dur="500"/>
                                        <p:tgtEl>
                                          <p:spTgt spid="13231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23047"/>
                                        </p:tgtEl>
                                        <p:attrNameLst>
                                          <p:attrName>style.visibility</p:attrName>
                                        </p:attrNameLst>
                                      </p:cBhvr>
                                      <p:to>
                                        <p:strVal val="visible"/>
                                      </p:to>
                                    </p:set>
                                    <p:animEffect transition="in" filter="wipe(left)">
                                      <p:cBhvr>
                                        <p:cTn id="12" dur="500"/>
                                        <p:tgtEl>
                                          <p:spTgt spid="1323047"/>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1323080"/>
                                        </p:tgtEl>
                                        <p:attrNameLst>
                                          <p:attrName>style.visibility</p:attrName>
                                        </p:attrNameLst>
                                      </p:cBhvr>
                                      <p:to>
                                        <p:strVal val="visible"/>
                                      </p:to>
                                    </p:set>
                                    <p:animEffect transition="in" filter="wipe(up)">
                                      <p:cBhvr>
                                        <p:cTn id="16" dur="500"/>
                                        <p:tgtEl>
                                          <p:spTgt spid="1323080"/>
                                        </p:tgtEl>
                                      </p:cBhvr>
                                    </p:animEffect>
                                  </p:childTnLst>
                                </p:cTn>
                              </p:par>
                            </p:childTnLst>
                          </p:cTn>
                        </p:par>
                        <p:par>
                          <p:cTn id="17" fill="hold" nodeType="afterGroup">
                            <p:stCondLst>
                              <p:cond delay="1000"/>
                            </p:stCondLst>
                            <p:childTnLst>
                              <p:par>
                                <p:cTn id="18" presetID="18" presetClass="entr" presetSubtype="12" fill="hold" nodeType="afterEffect">
                                  <p:stCondLst>
                                    <p:cond delay="0"/>
                                  </p:stCondLst>
                                  <p:childTnLst>
                                    <p:set>
                                      <p:cBhvr>
                                        <p:cTn id="19" dur="1" fill="hold">
                                          <p:stCondLst>
                                            <p:cond delay="0"/>
                                          </p:stCondLst>
                                        </p:cTn>
                                        <p:tgtEl>
                                          <p:spTgt spid="1323102"/>
                                        </p:tgtEl>
                                        <p:attrNameLst>
                                          <p:attrName>style.visibility</p:attrName>
                                        </p:attrNameLst>
                                      </p:cBhvr>
                                      <p:to>
                                        <p:strVal val="visible"/>
                                      </p:to>
                                    </p:set>
                                    <p:animEffect transition="in" filter="strips(downLeft)">
                                      <p:cBhvr>
                                        <p:cTn id="20" dur="500"/>
                                        <p:tgtEl>
                                          <p:spTgt spid="1323102"/>
                                        </p:tgtEl>
                                      </p:cBhvr>
                                    </p:animEffect>
                                  </p:childTnLst>
                                </p:cTn>
                              </p:par>
                            </p:childTnLst>
                          </p:cTn>
                        </p:par>
                        <p:par>
                          <p:cTn id="21" fill="hold" nodeType="afterGroup">
                            <p:stCondLst>
                              <p:cond delay="1500"/>
                            </p:stCondLst>
                            <p:childTnLst>
                              <p:par>
                                <p:cTn id="22" presetID="18" presetClass="entr" presetSubtype="9" fill="hold" nodeType="afterEffect">
                                  <p:stCondLst>
                                    <p:cond delay="0"/>
                                  </p:stCondLst>
                                  <p:childTnLst>
                                    <p:set>
                                      <p:cBhvr>
                                        <p:cTn id="23" dur="1" fill="hold">
                                          <p:stCondLst>
                                            <p:cond delay="0"/>
                                          </p:stCondLst>
                                        </p:cTn>
                                        <p:tgtEl>
                                          <p:spTgt spid="1323091"/>
                                        </p:tgtEl>
                                        <p:attrNameLst>
                                          <p:attrName>style.visibility</p:attrName>
                                        </p:attrNameLst>
                                      </p:cBhvr>
                                      <p:to>
                                        <p:strVal val="visible"/>
                                      </p:to>
                                    </p:set>
                                    <p:animEffect transition="in" filter="strips(upLeft)">
                                      <p:cBhvr>
                                        <p:cTn id="24" dur="500"/>
                                        <p:tgtEl>
                                          <p:spTgt spid="1323091"/>
                                        </p:tgtEl>
                                      </p:cBhvr>
                                    </p:animEffect>
                                  </p:childTnLst>
                                </p:cTn>
                              </p:par>
                            </p:childTnLst>
                          </p:cTn>
                        </p:par>
                        <p:par>
                          <p:cTn id="25" fill="hold" nodeType="afterGroup">
                            <p:stCondLst>
                              <p:cond delay="2000"/>
                            </p:stCondLst>
                            <p:childTnLst>
                              <p:par>
                                <p:cTn id="26" presetID="18" presetClass="entr" presetSubtype="12" fill="hold" nodeType="afterEffect">
                                  <p:stCondLst>
                                    <p:cond delay="0"/>
                                  </p:stCondLst>
                                  <p:childTnLst>
                                    <p:set>
                                      <p:cBhvr>
                                        <p:cTn id="27" dur="1" fill="hold">
                                          <p:stCondLst>
                                            <p:cond delay="0"/>
                                          </p:stCondLst>
                                        </p:cTn>
                                        <p:tgtEl>
                                          <p:spTgt spid="1323069"/>
                                        </p:tgtEl>
                                        <p:attrNameLst>
                                          <p:attrName>style.visibility</p:attrName>
                                        </p:attrNameLst>
                                      </p:cBhvr>
                                      <p:to>
                                        <p:strVal val="visible"/>
                                      </p:to>
                                    </p:set>
                                    <p:animEffect transition="in" filter="strips(downLeft)">
                                      <p:cBhvr>
                                        <p:cTn id="28" dur="500"/>
                                        <p:tgtEl>
                                          <p:spTgt spid="1323069"/>
                                        </p:tgtEl>
                                      </p:cBhvr>
                                    </p:animEffect>
                                  </p:childTnLst>
                                </p:cTn>
                              </p:par>
                            </p:childTnLst>
                          </p:cTn>
                        </p:par>
                        <p:par>
                          <p:cTn id="29" fill="hold" nodeType="afterGroup">
                            <p:stCondLst>
                              <p:cond delay="2500"/>
                            </p:stCondLst>
                            <p:childTnLst>
                              <p:par>
                                <p:cTn id="30" presetID="18" presetClass="entr" presetSubtype="3" fill="hold" nodeType="afterEffect">
                                  <p:stCondLst>
                                    <p:cond delay="0"/>
                                  </p:stCondLst>
                                  <p:childTnLst>
                                    <p:set>
                                      <p:cBhvr>
                                        <p:cTn id="31" dur="1" fill="hold">
                                          <p:stCondLst>
                                            <p:cond delay="0"/>
                                          </p:stCondLst>
                                        </p:cTn>
                                        <p:tgtEl>
                                          <p:spTgt spid="1323058"/>
                                        </p:tgtEl>
                                        <p:attrNameLst>
                                          <p:attrName>style.visibility</p:attrName>
                                        </p:attrNameLst>
                                      </p:cBhvr>
                                      <p:to>
                                        <p:strVal val="visible"/>
                                      </p:to>
                                    </p:set>
                                    <p:animEffect transition="in" filter="strips(upRight)">
                                      <p:cBhvr>
                                        <p:cTn id="32" dur="500"/>
                                        <p:tgtEl>
                                          <p:spTgt spid="132305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5" fill="hold" grpId="0" nodeType="clickEffect">
                                  <p:stCondLst>
                                    <p:cond delay="0"/>
                                  </p:stCondLst>
                                  <p:childTnLst>
                                    <p:set>
                                      <p:cBhvr>
                                        <p:cTn id="36" dur="1" fill="hold">
                                          <p:stCondLst>
                                            <p:cond delay="0"/>
                                          </p:stCondLst>
                                        </p:cTn>
                                        <p:tgtEl>
                                          <p:spTgt spid="1323181"/>
                                        </p:tgtEl>
                                        <p:attrNameLst>
                                          <p:attrName>style.visibility</p:attrName>
                                        </p:attrNameLst>
                                      </p:cBhvr>
                                      <p:to>
                                        <p:strVal val="visible"/>
                                      </p:to>
                                    </p:set>
                                    <p:animEffect transition="in" filter="randombar(vertical)">
                                      <p:cBhvr>
                                        <p:cTn id="37" dur="500"/>
                                        <p:tgtEl>
                                          <p:spTgt spid="132318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1323010"/>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323120"/>
                                        </p:tgtEl>
                                        <p:attrNameLst>
                                          <p:attrName>style.visibility</p:attrName>
                                        </p:attrNameLst>
                                      </p:cBhvr>
                                      <p:to>
                                        <p:strVal val="visible"/>
                                      </p:to>
                                    </p:set>
                                    <p:animEffect transition="in" filter="wipe(left)">
                                      <p:cBhvr>
                                        <p:cTn id="46" dur="500"/>
                                        <p:tgtEl>
                                          <p:spTgt spid="1323120"/>
                                        </p:tgtEl>
                                      </p:cBhvr>
                                    </p:animEffect>
                                  </p:childTnLst>
                                </p:cTn>
                              </p:par>
                            </p:childTnLst>
                          </p:cTn>
                        </p:par>
                        <p:par>
                          <p:cTn id="47" fill="hold" nodeType="afterGroup">
                            <p:stCondLst>
                              <p:cond delay="500"/>
                            </p:stCondLst>
                            <p:childTnLst>
                              <p:par>
                                <p:cTn id="48" presetID="18" presetClass="entr" presetSubtype="6" fill="hold" nodeType="afterEffect">
                                  <p:stCondLst>
                                    <p:cond delay="0"/>
                                  </p:stCondLst>
                                  <p:childTnLst>
                                    <p:set>
                                      <p:cBhvr>
                                        <p:cTn id="49" dur="1" fill="hold">
                                          <p:stCondLst>
                                            <p:cond delay="0"/>
                                          </p:stCondLst>
                                        </p:cTn>
                                        <p:tgtEl>
                                          <p:spTgt spid="1323155"/>
                                        </p:tgtEl>
                                        <p:attrNameLst>
                                          <p:attrName>style.visibility</p:attrName>
                                        </p:attrNameLst>
                                      </p:cBhvr>
                                      <p:to>
                                        <p:strVal val="visible"/>
                                      </p:to>
                                    </p:set>
                                    <p:animEffect transition="in" filter="strips(downRight)">
                                      <p:cBhvr>
                                        <p:cTn id="50" dur="500"/>
                                        <p:tgtEl>
                                          <p:spTgt spid="1323155"/>
                                        </p:tgtEl>
                                      </p:cBhvr>
                                    </p:animEffect>
                                  </p:childTnLst>
                                </p:cTn>
                              </p:par>
                            </p:childTnLst>
                          </p:cTn>
                        </p:par>
                        <p:par>
                          <p:cTn id="51" fill="hold" nodeType="afterGroup">
                            <p:stCondLst>
                              <p:cond delay="1000"/>
                            </p:stCondLst>
                            <p:childTnLst>
                              <p:par>
                                <p:cTn id="52" presetID="18" presetClass="entr" presetSubtype="3" fill="hold" nodeType="afterEffect">
                                  <p:stCondLst>
                                    <p:cond delay="0"/>
                                  </p:stCondLst>
                                  <p:childTnLst>
                                    <p:set>
                                      <p:cBhvr>
                                        <p:cTn id="53" dur="1" fill="hold">
                                          <p:stCondLst>
                                            <p:cond delay="0"/>
                                          </p:stCondLst>
                                        </p:cTn>
                                        <p:tgtEl>
                                          <p:spTgt spid="1323154"/>
                                        </p:tgtEl>
                                        <p:attrNameLst>
                                          <p:attrName>style.visibility</p:attrName>
                                        </p:attrNameLst>
                                      </p:cBhvr>
                                      <p:to>
                                        <p:strVal val="visible"/>
                                      </p:to>
                                    </p:set>
                                    <p:animEffect transition="in" filter="strips(upRight)">
                                      <p:cBhvr>
                                        <p:cTn id="54" dur="500"/>
                                        <p:tgtEl>
                                          <p:spTgt spid="1323154"/>
                                        </p:tgtEl>
                                      </p:cBhvr>
                                    </p:animEffect>
                                  </p:childTnLst>
                                </p:cTn>
                              </p:par>
                            </p:childTnLst>
                          </p:cTn>
                        </p:par>
                        <p:par>
                          <p:cTn id="55" fill="hold" nodeType="afterGroup">
                            <p:stCondLst>
                              <p:cond delay="1500"/>
                            </p:stCondLst>
                            <p:childTnLst>
                              <p:par>
                                <p:cTn id="56" presetID="18" presetClass="entr" presetSubtype="12" fill="hold" nodeType="afterEffect">
                                  <p:stCondLst>
                                    <p:cond delay="0"/>
                                  </p:stCondLst>
                                  <p:childTnLst>
                                    <p:set>
                                      <p:cBhvr>
                                        <p:cTn id="57" dur="1" fill="hold">
                                          <p:stCondLst>
                                            <p:cond delay="0"/>
                                          </p:stCondLst>
                                        </p:cTn>
                                        <p:tgtEl>
                                          <p:spTgt spid="1323113"/>
                                        </p:tgtEl>
                                        <p:attrNameLst>
                                          <p:attrName>style.visibility</p:attrName>
                                        </p:attrNameLst>
                                      </p:cBhvr>
                                      <p:to>
                                        <p:strVal val="visible"/>
                                      </p:to>
                                    </p:set>
                                    <p:animEffect transition="in" filter="strips(downLeft)">
                                      <p:cBhvr>
                                        <p:cTn id="58" dur="500"/>
                                        <p:tgtEl>
                                          <p:spTgt spid="1323113"/>
                                        </p:tgtEl>
                                      </p:cBhvr>
                                    </p:animEffect>
                                  </p:childTnLst>
                                </p:cTn>
                              </p:par>
                            </p:childTnLst>
                          </p:cTn>
                        </p:par>
                        <p:par>
                          <p:cTn id="59" fill="hold" nodeType="afterGroup">
                            <p:stCondLst>
                              <p:cond delay="2000"/>
                            </p:stCondLst>
                            <p:childTnLst>
                              <p:par>
                                <p:cTn id="60" presetID="18" presetClass="entr" presetSubtype="6" fill="hold" nodeType="afterEffect">
                                  <p:stCondLst>
                                    <p:cond delay="0"/>
                                  </p:stCondLst>
                                  <p:childTnLst>
                                    <p:set>
                                      <p:cBhvr>
                                        <p:cTn id="61" dur="1" fill="hold">
                                          <p:stCondLst>
                                            <p:cond delay="0"/>
                                          </p:stCondLst>
                                        </p:cTn>
                                        <p:tgtEl>
                                          <p:spTgt spid="1323114"/>
                                        </p:tgtEl>
                                        <p:attrNameLst>
                                          <p:attrName>style.visibility</p:attrName>
                                        </p:attrNameLst>
                                      </p:cBhvr>
                                      <p:to>
                                        <p:strVal val="visible"/>
                                      </p:to>
                                    </p:set>
                                    <p:animEffect transition="in" filter="strips(downRight)">
                                      <p:cBhvr>
                                        <p:cTn id="62" dur="500"/>
                                        <p:tgtEl>
                                          <p:spTgt spid="1323114"/>
                                        </p:tgtEl>
                                      </p:cBhvr>
                                    </p:animEffect>
                                  </p:childTnLst>
                                </p:cTn>
                              </p:par>
                            </p:childTnLst>
                          </p:cTn>
                        </p:par>
                        <p:par>
                          <p:cTn id="63" fill="hold" nodeType="afterGroup">
                            <p:stCondLst>
                              <p:cond delay="2500"/>
                            </p:stCondLst>
                            <p:childTnLst>
                              <p:par>
                                <p:cTn id="64" presetID="18" presetClass="entr" presetSubtype="9" fill="hold" nodeType="afterEffect">
                                  <p:stCondLst>
                                    <p:cond delay="0"/>
                                  </p:stCondLst>
                                  <p:childTnLst>
                                    <p:set>
                                      <p:cBhvr>
                                        <p:cTn id="65" dur="1" fill="hold">
                                          <p:stCondLst>
                                            <p:cond delay="0"/>
                                          </p:stCondLst>
                                        </p:cTn>
                                        <p:tgtEl>
                                          <p:spTgt spid="1323144"/>
                                        </p:tgtEl>
                                        <p:attrNameLst>
                                          <p:attrName>style.visibility</p:attrName>
                                        </p:attrNameLst>
                                      </p:cBhvr>
                                      <p:to>
                                        <p:strVal val="visible"/>
                                      </p:to>
                                    </p:set>
                                    <p:animEffect transition="in" filter="strips(upLeft)">
                                      <p:cBhvr>
                                        <p:cTn id="66" dur="500"/>
                                        <p:tgtEl>
                                          <p:spTgt spid="132314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2" fill="hold" nodeType="clickEffect">
                                  <p:stCondLst>
                                    <p:cond delay="0"/>
                                  </p:stCondLst>
                                  <p:childTnLst>
                                    <p:set>
                                      <p:cBhvr>
                                        <p:cTn id="70" dur="1" fill="hold">
                                          <p:stCondLst>
                                            <p:cond delay="0"/>
                                          </p:stCondLst>
                                        </p:cTn>
                                        <p:tgtEl>
                                          <p:spTgt spid="1323159"/>
                                        </p:tgtEl>
                                        <p:attrNameLst>
                                          <p:attrName>style.visibility</p:attrName>
                                        </p:attrNameLst>
                                      </p:cBhvr>
                                      <p:to>
                                        <p:strVal val="visible"/>
                                      </p:to>
                                    </p:set>
                                    <p:animEffect transition="in" filter="wipe(right)">
                                      <p:cBhvr>
                                        <p:cTn id="71" dur="500"/>
                                        <p:tgtEl>
                                          <p:spTgt spid="132315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1323029"/>
                                        </p:tgtEl>
                                        <p:attrNameLst>
                                          <p:attrName>style.visibility</p:attrName>
                                        </p:attrNameLst>
                                      </p:cBhvr>
                                      <p:to>
                                        <p:strVal val="visible"/>
                                      </p:to>
                                    </p:set>
                                    <p:animEffect transition="in" filter="wipe(left)">
                                      <p:cBhvr>
                                        <p:cTn id="76" dur="500"/>
                                        <p:tgtEl>
                                          <p:spTgt spid="1323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3180" grpId="0" autoUpdateAnimBg="0"/>
      <p:bldP spid="1323181" grpId="0"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034" name="Text Box 2">
            <a:extLst>
              <a:ext uri="{FF2B5EF4-FFF2-40B4-BE49-F238E27FC236}">
                <a16:creationId xmlns:a16="http://schemas.microsoft.com/office/drawing/2014/main" id="{550BD709-20BC-44A9-ACCA-D7F4098C6BDD}"/>
              </a:ext>
            </a:extLst>
          </p:cNvPr>
          <p:cNvSpPr txBox="1">
            <a:spLocks noChangeArrowheads="1"/>
          </p:cNvSpPr>
          <p:nvPr/>
        </p:nvSpPr>
        <p:spPr bwMode="auto">
          <a:xfrm>
            <a:off x="914400" y="611335"/>
            <a:ext cx="59436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dirty="0">
                <a:latin typeface="Times New Roman" panose="02020603050405020304" pitchFamily="18" charset="0"/>
                <a:cs typeface="Times New Roman" panose="02020603050405020304" pitchFamily="18" charset="0"/>
              </a:rPr>
              <a:t>To select the laser mode — Frequency</a:t>
            </a:r>
            <a:endParaRPr kumimoji="1" lang="zh-CN" altLang="en-US" sz="2800" dirty="0">
              <a:latin typeface="Times New Roman" panose="02020603050405020304" pitchFamily="18" charset="0"/>
              <a:cs typeface="Times New Roman" panose="02020603050405020304" pitchFamily="18" charset="0"/>
            </a:endParaRPr>
          </a:p>
        </p:txBody>
      </p:sp>
      <p:sp>
        <p:nvSpPr>
          <p:cNvPr id="1324039" name="Text Box 7">
            <a:extLst>
              <a:ext uri="{FF2B5EF4-FFF2-40B4-BE49-F238E27FC236}">
                <a16:creationId xmlns:a16="http://schemas.microsoft.com/office/drawing/2014/main" id="{BBDF8D4B-0377-434A-A4FD-2665FE82B190}"/>
              </a:ext>
            </a:extLst>
          </p:cNvPr>
          <p:cNvSpPr txBox="1">
            <a:spLocks noChangeArrowheads="1"/>
          </p:cNvSpPr>
          <p:nvPr/>
        </p:nvSpPr>
        <p:spPr bwMode="auto">
          <a:xfrm>
            <a:off x="1658228" y="1414353"/>
            <a:ext cx="7920038" cy="510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In a cavity, standing wave condition must be satisfied. </a:t>
            </a:r>
            <a:endParaRPr kumimoji="1" lang="zh-CN" altLang="en-US" sz="2400" dirty="0">
              <a:latin typeface="Times New Roman" panose="02020603050405020304" pitchFamily="18" charset="0"/>
              <a:cs typeface="Times New Roman" panose="02020603050405020304" pitchFamily="18" charset="0"/>
            </a:endParaRPr>
          </a:p>
        </p:txBody>
      </p:sp>
      <p:sp>
        <p:nvSpPr>
          <p:cNvPr id="1324055" name="Text Box 23">
            <a:extLst>
              <a:ext uri="{FF2B5EF4-FFF2-40B4-BE49-F238E27FC236}">
                <a16:creationId xmlns:a16="http://schemas.microsoft.com/office/drawing/2014/main" id="{CBA0DE42-4322-422C-A3A0-69BE7002221B}"/>
              </a:ext>
            </a:extLst>
          </p:cNvPr>
          <p:cNvSpPr txBox="1">
            <a:spLocks noChangeArrowheads="1"/>
          </p:cNvSpPr>
          <p:nvPr/>
        </p:nvSpPr>
        <p:spPr bwMode="auto">
          <a:xfrm>
            <a:off x="1725564" y="2850176"/>
            <a:ext cx="8153400" cy="972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So, the output from a laser generally have many frequencies. They are called </a:t>
            </a:r>
            <a:r>
              <a:rPr kumimoji="1" lang="en-US" altLang="zh-CN" sz="2400" i="1" dirty="0">
                <a:solidFill>
                  <a:srgbClr val="7030A0"/>
                </a:solidFill>
                <a:latin typeface="Times New Roman" panose="02020603050405020304" pitchFamily="18" charset="0"/>
                <a:cs typeface="Times New Roman" panose="02020603050405020304" pitchFamily="18" charset="0"/>
              </a:rPr>
              <a:t>longitudinal modes</a:t>
            </a:r>
            <a:r>
              <a:rPr kumimoji="1" lang="en-US" altLang="zh-CN" sz="2400"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20A293BB-5A01-4E8D-8ED7-B2C8A9F04C48}"/>
                  </a:ext>
                </a:extLst>
              </p:cNvPr>
              <p:cNvSpPr/>
              <p:nvPr/>
            </p:nvSpPr>
            <p:spPr>
              <a:xfrm>
                <a:off x="4640864" y="2028536"/>
                <a:ext cx="22509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𝜈</m:t>
                      </m:r>
                      <m:r>
                        <a:rPr lang="zh-CN" altLang="en-US" sz="2800" i="0">
                          <a:latin typeface="Cambria Math" panose="02040503050406030204" pitchFamily="18" charset="0"/>
                        </a:rPr>
                        <m:t>=</m:t>
                      </m:r>
                      <m:r>
                        <a:rPr lang="zh-CN" altLang="en-US" sz="2800" i="1">
                          <a:latin typeface="Cambria Math" panose="02040503050406030204" pitchFamily="18" charset="0"/>
                        </a:rPr>
                        <m:t>𝑘</m:t>
                      </m:r>
                      <m:f>
                        <m:fPr>
                          <m:type m:val="lin"/>
                          <m:ctrlPr>
                            <a:rPr lang="zh-CN" altLang="en-US" sz="2800" i="1">
                              <a:latin typeface="Cambria Math" panose="02040503050406030204" pitchFamily="18" charset="0"/>
                            </a:rPr>
                          </m:ctrlPr>
                        </m:fPr>
                        <m:num>
                          <m:r>
                            <a:rPr lang="zh-CN" altLang="en-US" sz="2800" i="1">
                              <a:latin typeface="Cambria Math" panose="02040503050406030204" pitchFamily="18" charset="0"/>
                            </a:rPr>
                            <m:t>𝑐</m:t>
                          </m:r>
                        </m:num>
                        <m:den>
                          <m:r>
                            <a:rPr lang="zh-CN" altLang="en-US" sz="2800" i="0">
                              <a:latin typeface="Cambria Math" panose="02040503050406030204" pitchFamily="18" charset="0"/>
                            </a:rPr>
                            <m:t>2</m:t>
                          </m:r>
                        </m:den>
                      </m:f>
                      <m:r>
                        <a:rPr lang="zh-CN" altLang="en-US" sz="2800" i="1">
                          <a:latin typeface="Cambria Math" panose="02040503050406030204" pitchFamily="18" charset="0"/>
                        </a:rPr>
                        <m:t>𝑛𝐿</m:t>
                      </m:r>
                    </m:oMath>
                  </m:oMathPara>
                </a14:m>
                <a:endParaRPr lang="zh-CN" altLang="en-US" sz="2800" dirty="0"/>
              </a:p>
            </p:txBody>
          </p:sp>
        </mc:Choice>
        <mc:Fallback xmlns="">
          <p:sp>
            <p:nvSpPr>
              <p:cNvPr id="2" name="矩形 1">
                <a:extLst>
                  <a:ext uri="{FF2B5EF4-FFF2-40B4-BE49-F238E27FC236}">
                    <a16:creationId xmlns:a16="http://schemas.microsoft.com/office/drawing/2014/main" id="{20A293BB-5A01-4E8D-8ED7-B2C8A9F04C48}"/>
                  </a:ext>
                </a:extLst>
              </p:cNvPr>
              <p:cNvSpPr>
                <a:spLocks noRot="1" noChangeAspect="1" noMove="1" noResize="1" noEditPoints="1" noAdjustHandles="1" noChangeArrowheads="1" noChangeShapeType="1" noTextEdit="1"/>
              </p:cNvSpPr>
              <p:nvPr/>
            </p:nvSpPr>
            <p:spPr>
              <a:xfrm>
                <a:off x="4640864" y="2028536"/>
                <a:ext cx="2250937" cy="523220"/>
              </a:xfrm>
              <a:prstGeom prst="rect">
                <a:avLst/>
              </a:prstGeom>
              <a:blipFill>
                <a:blip r:embed="rId3"/>
                <a:stretch>
                  <a:fillRect/>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AF9D275-6988-40D7-9164-36888DC26EB9}"/>
              </a:ext>
            </a:extLst>
          </p:cNvPr>
          <p:cNvGrpSpPr/>
          <p:nvPr/>
        </p:nvGrpSpPr>
        <p:grpSpPr>
          <a:xfrm>
            <a:off x="1843966" y="4087839"/>
            <a:ext cx="4448174" cy="1951849"/>
            <a:chOff x="1790700" y="4759805"/>
            <a:chExt cx="4448174" cy="1951849"/>
          </a:xfrm>
        </p:grpSpPr>
        <p:grpSp>
          <p:nvGrpSpPr>
            <p:cNvPr id="1324046" name="Group 14">
              <a:extLst>
                <a:ext uri="{FF2B5EF4-FFF2-40B4-BE49-F238E27FC236}">
                  <a16:creationId xmlns:a16="http://schemas.microsoft.com/office/drawing/2014/main" id="{A473E31B-6C66-412A-B23C-3ABD0FA60350}"/>
                </a:ext>
              </a:extLst>
            </p:cNvPr>
            <p:cNvGrpSpPr>
              <a:grpSpLocks/>
            </p:cNvGrpSpPr>
            <p:nvPr/>
          </p:nvGrpSpPr>
          <p:grpSpPr bwMode="auto">
            <a:xfrm>
              <a:off x="1790700" y="4913313"/>
              <a:ext cx="4267200" cy="1371600"/>
              <a:chOff x="2976" y="624"/>
              <a:chExt cx="2688" cy="864"/>
            </a:xfrm>
          </p:grpSpPr>
          <p:sp>
            <p:nvSpPr>
              <p:cNvPr id="95283" name="Freeform 15">
                <a:extLst>
                  <a:ext uri="{FF2B5EF4-FFF2-40B4-BE49-F238E27FC236}">
                    <a16:creationId xmlns:a16="http://schemas.microsoft.com/office/drawing/2014/main" id="{D1E97375-0BD7-42AE-86C9-B5EFC226E6D2}"/>
                  </a:ext>
                </a:extLst>
              </p:cNvPr>
              <p:cNvSpPr>
                <a:spLocks/>
              </p:cNvSpPr>
              <p:nvPr/>
            </p:nvSpPr>
            <p:spPr bwMode="auto">
              <a:xfrm>
                <a:off x="3264" y="784"/>
                <a:ext cx="1104" cy="660"/>
              </a:xfrm>
              <a:custGeom>
                <a:avLst/>
                <a:gdLst>
                  <a:gd name="T0" fmla="*/ 0 w 1104"/>
                  <a:gd name="T1" fmla="*/ 660 h 660"/>
                  <a:gd name="T2" fmla="*/ 1104 w 1104"/>
                  <a:gd name="T3" fmla="*/ 0 h 660"/>
                  <a:gd name="T4" fmla="*/ 0 60000 65536"/>
                  <a:gd name="T5" fmla="*/ 0 60000 65536"/>
                </a:gdLst>
                <a:ahLst/>
                <a:cxnLst>
                  <a:cxn ang="T4">
                    <a:pos x="T0" y="T1"/>
                  </a:cxn>
                  <a:cxn ang="T5">
                    <a:pos x="T2" y="T3"/>
                  </a:cxn>
                </a:cxnLst>
                <a:rect l="0" t="0" r="r" b="b"/>
                <a:pathLst>
                  <a:path w="1104" h="660">
                    <a:moveTo>
                      <a:pt x="0" y="660"/>
                    </a:moveTo>
                    <a:cubicBezTo>
                      <a:pt x="184" y="550"/>
                      <a:pt x="768" y="12"/>
                      <a:pt x="1104" y="0"/>
                    </a:cubicBezTo>
                  </a:path>
                </a:pathLst>
              </a:custGeom>
              <a:noFill/>
              <a:ln w="38100" cap="flat" cmpd="sng">
                <a:solidFill>
                  <a:srgbClr val="00B0F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5284" name="Freeform 16">
                <a:extLst>
                  <a:ext uri="{FF2B5EF4-FFF2-40B4-BE49-F238E27FC236}">
                    <a16:creationId xmlns:a16="http://schemas.microsoft.com/office/drawing/2014/main" id="{8AECAE7C-0960-49E8-A4BB-3AC39457C227}"/>
                  </a:ext>
                </a:extLst>
              </p:cNvPr>
              <p:cNvSpPr>
                <a:spLocks/>
              </p:cNvSpPr>
              <p:nvPr/>
            </p:nvSpPr>
            <p:spPr bwMode="auto">
              <a:xfrm>
                <a:off x="4344" y="784"/>
                <a:ext cx="1080" cy="660"/>
              </a:xfrm>
              <a:custGeom>
                <a:avLst/>
                <a:gdLst>
                  <a:gd name="T0" fmla="*/ 1080 w 1080"/>
                  <a:gd name="T1" fmla="*/ 660 h 660"/>
                  <a:gd name="T2" fmla="*/ 0 w 1080"/>
                  <a:gd name="T3" fmla="*/ 0 h 660"/>
                  <a:gd name="T4" fmla="*/ 0 60000 65536"/>
                  <a:gd name="T5" fmla="*/ 0 60000 65536"/>
                </a:gdLst>
                <a:ahLst/>
                <a:cxnLst>
                  <a:cxn ang="T4">
                    <a:pos x="T0" y="T1"/>
                  </a:cxn>
                  <a:cxn ang="T5">
                    <a:pos x="T2" y="T3"/>
                  </a:cxn>
                </a:cxnLst>
                <a:rect l="0" t="0" r="r" b="b"/>
                <a:pathLst>
                  <a:path w="1080" h="660">
                    <a:moveTo>
                      <a:pt x="1080" y="660"/>
                    </a:moveTo>
                    <a:cubicBezTo>
                      <a:pt x="900" y="550"/>
                      <a:pt x="336" y="12"/>
                      <a:pt x="0" y="0"/>
                    </a:cubicBezTo>
                  </a:path>
                </a:pathLst>
              </a:custGeom>
              <a:noFill/>
              <a:ln w="38100" cap="flat" cmpd="sng">
                <a:solidFill>
                  <a:srgbClr val="00B0F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95285" name="Group 17">
                <a:extLst>
                  <a:ext uri="{FF2B5EF4-FFF2-40B4-BE49-F238E27FC236}">
                    <a16:creationId xmlns:a16="http://schemas.microsoft.com/office/drawing/2014/main" id="{167B4CAC-1CCC-4657-82D7-B5363451F77B}"/>
                  </a:ext>
                </a:extLst>
              </p:cNvPr>
              <p:cNvGrpSpPr>
                <a:grpSpLocks/>
              </p:cNvGrpSpPr>
              <p:nvPr/>
            </p:nvGrpSpPr>
            <p:grpSpPr bwMode="auto">
              <a:xfrm>
                <a:off x="2976" y="624"/>
                <a:ext cx="2688" cy="864"/>
                <a:chOff x="2976" y="624"/>
                <a:chExt cx="2688" cy="864"/>
              </a:xfrm>
            </p:grpSpPr>
            <p:sp>
              <p:nvSpPr>
                <p:cNvPr id="95286" name="Line 18">
                  <a:extLst>
                    <a:ext uri="{FF2B5EF4-FFF2-40B4-BE49-F238E27FC236}">
                      <a16:creationId xmlns:a16="http://schemas.microsoft.com/office/drawing/2014/main" id="{4EFE3E9C-D7BB-4638-8774-62BA4EDC6BF6}"/>
                    </a:ext>
                  </a:extLst>
                </p:cNvPr>
                <p:cNvSpPr>
                  <a:spLocks noChangeShapeType="1"/>
                </p:cNvSpPr>
                <p:nvPr/>
              </p:nvSpPr>
              <p:spPr bwMode="auto">
                <a:xfrm flipV="1">
                  <a:off x="3072" y="624"/>
                  <a:ext cx="0" cy="86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88" name="Line 20">
                  <a:extLst>
                    <a:ext uri="{FF2B5EF4-FFF2-40B4-BE49-F238E27FC236}">
                      <a16:creationId xmlns:a16="http://schemas.microsoft.com/office/drawing/2014/main" id="{5371A872-659B-4FEF-B3D6-5AC9C5051864}"/>
                    </a:ext>
                  </a:extLst>
                </p:cNvPr>
                <p:cNvSpPr>
                  <a:spLocks noChangeShapeType="1"/>
                </p:cNvSpPr>
                <p:nvPr/>
              </p:nvSpPr>
              <p:spPr bwMode="auto">
                <a:xfrm>
                  <a:off x="2976" y="1488"/>
                  <a:ext cx="26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19AC42BD-8676-4A91-AC81-FD8050ECD86D}"/>
                    </a:ext>
                  </a:extLst>
                </p:cNvPr>
                <p:cNvSpPr/>
                <p:nvPr/>
              </p:nvSpPr>
              <p:spPr>
                <a:xfrm>
                  <a:off x="5803114" y="6249989"/>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𝜈</m:t>
                        </m:r>
                      </m:oMath>
                    </m:oMathPara>
                  </a14:m>
                  <a:endParaRPr lang="zh-CN" altLang="en-US" sz="2400" dirty="0"/>
                </a:p>
              </p:txBody>
            </p:sp>
          </mc:Choice>
          <mc:Fallback xmlns="">
            <p:sp>
              <p:nvSpPr>
                <p:cNvPr id="67" name="矩形 66">
                  <a:extLst>
                    <a:ext uri="{FF2B5EF4-FFF2-40B4-BE49-F238E27FC236}">
                      <a16:creationId xmlns:a16="http://schemas.microsoft.com/office/drawing/2014/main" id="{19AC42BD-8676-4A91-AC81-FD8050ECD86D}"/>
                    </a:ext>
                  </a:extLst>
                </p:cNvPr>
                <p:cNvSpPr>
                  <a:spLocks noRot="1" noChangeAspect="1" noMove="1" noResize="1" noEditPoints="1" noAdjustHandles="1" noChangeArrowheads="1" noChangeShapeType="1" noTextEdit="1"/>
                </p:cNvSpPr>
                <p:nvPr/>
              </p:nvSpPr>
              <p:spPr>
                <a:xfrm>
                  <a:off x="5803114" y="6249989"/>
                  <a:ext cx="435760"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219BBD5F-9BD6-47D3-9CC5-4B42B0C8C9A5}"/>
                    </a:ext>
                  </a:extLst>
                </p:cNvPr>
                <p:cNvSpPr/>
                <p:nvPr/>
              </p:nvSpPr>
              <p:spPr>
                <a:xfrm>
                  <a:off x="1897305" y="4759805"/>
                  <a:ext cx="39639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𝐼</m:t>
                        </m:r>
                      </m:oMath>
                    </m:oMathPara>
                  </a14:m>
                  <a:endParaRPr lang="zh-CN" altLang="en-US" sz="2400" dirty="0"/>
                </a:p>
              </p:txBody>
            </p:sp>
          </mc:Choice>
          <mc:Fallback xmlns="">
            <p:sp>
              <p:nvSpPr>
                <p:cNvPr id="68" name="矩形 67">
                  <a:extLst>
                    <a:ext uri="{FF2B5EF4-FFF2-40B4-BE49-F238E27FC236}">
                      <a16:creationId xmlns:a16="http://schemas.microsoft.com/office/drawing/2014/main" id="{219BBD5F-9BD6-47D3-9CC5-4B42B0C8C9A5}"/>
                    </a:ext>
                  </a:extLst>
                </p:cNvPr>
                <p:cNvSpPr>
                  <a:spLocks noRot="1" noChangeAspect="1" noMove="1" noResize="1" noEditPoints="1" noAdjustHandles="1" noChangeArrowheads="1" noChangeShapeType="1" noTextEdit="1"/>
                </p:cNvSpPr>
                <p:nvPr/>
              </p:nvSpPr>
              <p:spPr>
                <a:xfrm>
                  <a:off x="1897305" y="4759805"/>
                  <a:ext cx="396391" cy="461665"/>
                </a:xfrm>
                <a:prstGeom prst="rect">
                  <a:avLst/>
                </a:prstGeom>
                <a:blipFill>
                  <a:blip r:embed="rId5"/>
                  <a:stretch>
                    <a:fillRect/>
                  </a:stretch>
                </a:blipFill>
              </p:spPr>
              <p:txBody>
                <a:bodyPr/>
                <a:lstStyle/>
                <a:p>
                  <a:r>
                    <a:rPr lang="zh-CN" altLang="en-US">
                      <a:noFill/>
                    </a:rPr>
                    <a:t> </a:t>
                  </a:r>
                </a:p>
              </p:txBody>
            </p:sp>
          </mc:Fallback>
        </mc:AlternateContent>
      </p:grpSp>
      <p:grpSp>
        <p:nvGrpSpPr>
          <p:cNvPr id="6" name="组合 5">
            <a:extLst>
              <a:ext uri="{FF2B5EF4-FFF2-40B4-BE49-F238E27FC236}">
                <a16:creationId xmlns:a16="http://schemas.microsoft.com/office/drawing/2014/main" id="{4E35B71A-D48B-44BE-B4BF-76FF772995A9}"/>
              </a:ext>
            </a:extLst>
          </p:cNvPr>
          <p:cNvGrpSpPr/>
          <p:nvPr/>
        </p:nvGrpSpPr>
        <p:grpSpPr>
          <a:xfrm>
            <a:off x="6301665" y="4041633"/>
            <a:ext cx="4457700" cy="1978758"/>
            <a:chOff x="6248399" y="4713599"/>
            <a:chExt cx="4457700" cy="1978758"/>
          </a:xfrm>
        </p:grpSpPr>
        <p:grpSp>
          <p:nvGrpSpPr>
            <p:cNvPr id="1324035" name="Group 3">
              <a:extLst>
                <a:ext uri="{FF2B5EF4-FFF2-40B4-BE49-F238E27FC236}">
                  <a16:creationId xmlns:a16="http://schemas.microsoft.com/office/drawing/2014/main" id="{6EDE7D7F-8952-4051-84DD-5D143D122108}"/>
                </a:ext>
              </a:extLst>
            </p:cNvPr>
            <p:cNvGrpSpPr>
              <a:grpSpLocks/>
            </p:cNvGrpSpPr>
            <p:nvPr/>
          </p:nvGrpSpPr>
          <p:grpSpPr bwMode="auto">
            <a:xfrm>
              <a:off x="6629400" y="5210175"/>
              <a:ext cx="3505200" cy="1047750"/>
              <a:chOff x="3216" y="1984"/>
              <a:chExt cx="2208" cy="660"/>
            </a:xfrm>
          </p:grpSpPr>
          <p:sp>
            <p:nvSpPr>
              <p:cNvPr id="95294" name="Freeform 4">
                <a:extLst>
                  <a:ext uri="{FF2B5EF4-FFF2-40B4-BE49-F238E27FC236}">
                    <a16:creationId xmlns:a16="http://schemas.microsoft.com/office/drawing/2014/main" id="{56485616-3D48-4D9B-9B99-36129FDF4DFF}"/>
                  </a:ext>
                </a:extLst>
              </p:cNvPr>
              <p:cNvSpPr>
                <a:spLocks/>
              </p:cNvSpPr>
              <p:nvPr/>
            </p:nvSpPr>
            <p:spPr bwMode="auto">
              <a:xfrm>
                <a:off x="3216" y="1984"/>
                <a:ext cx="1104" cy="660"/>
              </a:xfrm>
              <a:custGeom>
                <a:avLst/>
                <a:gdLst>
                  <a:gd name="T0" fmla="*/ 0 w 1104"/>
                  <a:gd name="T1" fmla="*/ 660 h 660"/>
                  <a:gd name="T2" fmla="*/ 1104 w 1104"/>
                  <a:gd name="T3" fmla="*/ 0 h 660"/>
                  <a:gd name="T4" fmla="*/ 0 60000 65536"/>
                  <a:gd name="T5" fmla="*/ 0 60000 65536"/>
                </a:gdLst>
                <a:ahLst/>
                <a:cxnLst>
                  <a:cxn ang="T4">
                    <a:pos x="T0" y="T1"/>
                  </a:cxn>
                  <a:cxn ang="T5">
                    <a:pos x="T2" y="T3"/>
                  </a:cxn>
                </a:cxnLst>
                <a:rect l="0" t="0" r="r" b="b"/>
                <a:pathLst>
                  <a:path w="1104" h="660">
                    <a:moveTo>
                      <a:pt x="0" y="660"/>
                    </a:moveTo>
                    <a:cubicBezTo>
                      <a:pt x="184" y="550"/>
                      <a:pt x="768" y="12"/>
                      <a:pt x="1104" y="0"/>
                    </a:cubicBezTo>
                  </a:path>
                </a:pathLst>
              </a:custGeom>
              <a:noFill/>
              <a:ln w="28575" cap="flat" cmpd="sng">
                <a:solidFill>
                  <a:srgbClr val="00B0F0"/>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5295" name="Freeform 5">
                <a:extLst>
                  <a:ext uri="{FF2B5EF4-FFF2-40B4-BE49-F238E27FC236}">
                    <a16:creationId xmlns:a16="http://schemas.microsoft.com/office/drawing/2014/main" id="{DAFB39B4-70BB-48F2-846B-4C9861CF70C8}"/>
                  </a:ext>
                </a:extLst>
              </p:cNvPr>
              <p:cNvSpPr>
                <a:spLocks/>
              </p:cNvSpPr>
              <p:nvPr/>
            </p:nvSpPr>
            <p:spPr bwMode="auto">
              <a:xfrm>
                <a:off x="4344" y="1984"/>
                <a:ext cx="1080" cy="660"/>
              </a:xfrm>
              <a:custGeom>
                <a:avLst/>
                <a:gdLst>
                  <a:gd name="T0" fmla="*/ 1080 w 1080"/>
                  <a:gd name="T1" fmla="*/ 660 h 660"/>
                  <a:gd name="T2" fmla="*/ 0 w 1080"/>
                  <a:gd name="T3" fmla="*/ 0 h 660"/>
                  <a:gd name="T4" fmla="*/ 0 60000 65536"/>
                  <a:gd name="T5" fmla="*/ 0 60000 65536"/>
                </a:gdLst>
                <a:ahLst/>
                <a:cxnLst>
                  <a:cxn ang="T4">
                    <a:pos x="T0" y="T1"/>
                  </a:cxn>
                  <a:cxn ang="T5">
                    <a:pos x="T2" y="T3"/>
                  </a:cxn>
                </a:cxnLst>
                <a:rect l="0" t="0" r="r" b="b"/>
                <a:pathLst>
                  <a:path w="1080" h="660">
                    <a:moveTo>
                      <a:pt x="1080" y="660"/>
                    </a:moveTo>
                    <a:cubicBezTo>
                      <a:pt x="900" y="550"/>
                      <a:pt x="336" y="12"/>
                      <a:pt x="0" y="0"/>
                    </a:cubicBezTo>
                  </a:path>
                </a:pathLst>
              </a:custGeom>
              <a:noFill/>
              <a:ln w="28575" cap="flat" cmpd="sng">
                <a:solidFill>
                  <a:srgbClr val="00B0F0"/>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324041" name="Group 9">
              <a:extLst>
                <a:ext uri="{FF2B5EF4-FFF2-40B4-BE49-F238E27FC236}">
                  <a16:creationId xmlns:a16="http://schemas.microsoft.com/office/drawing/2014/main" id="{7A7FCFB7-AA8C-4914-8FA4-7CCBC8447F01}"/>
                </a:ext>
              </a:extLst>
            </p:cNvPr>
            <p:cNvGrpSpPr>
              <a:grpSpLocks/>
            </p:cNvGrpSpPr>
            <p:nvPr/>
          </p:nvGrpSpPr>
          <p:grpSpPr bwMode="auto">
            <a:xfrm>
              <a:off x="6248399" y="4886325"/>
              <a:ext cx="4267200" cy="1371600"/>
              <a:chOff x="2976" y="1780"/>
              <a:chExt cx="2688" cy="864"/>
            </a:xfrm>
          </p:grpSpPr>
          <p:sp>
            <p:nvSpPr>
              <p:cNvPr id="95290" name="Line 10">
                <a:extLst>
                  <a:ext uri="{FF2B5EF4-FFF2-40B4-BE49-F238E27FC236}">
                    <a16:creationId xmlns:a16="http://schemas.microsoft.com/office/drawing/2014/main" id="{10A7A5F0-9012-42CD-9FC6-520BED60EBC2}"/>
                  </a:ext>
                </a:extLst>
              </p:cNvPr>
              <p:cNvSpPr>
                <a:spLocks noChangeShapeType="1"/>
              </p:cNvSpPr>
              <p:nvPr/>
            </p:nvSpPr>
            <p:spPr bwMode="auto">
              <a:xfrm flipV="1">
                <a:off x="3024" y="1780"/>
                <a:ext cx="0" cy="86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91" name="Line 11">
                <a:extLst>
                  <a:ext uri="{FF2B5EF4-FFF2-40B4-BE49-F238E27FC236}">
                    <a16:creationId xmlns:a16="http://schemas.microsoft.com/office/drawing/2014/main" id="{29E26CA8-E707-495D-904B-F5E848AB15ED}"/>
                  </a:ext>
                </a:extLst>
              </p:cNvPr>
              <p:cNvSpPr>
                <a:spLocks noChangeShapeType="1"/>
              </p:cNvSpPr>
              <p:nvPr/>
            </p:nvSpPr>
            <p:spPr bwMode="auto">
              <a:xfrm>
                <a:off x="2976" y="2644"/>
                <a:ext cx="26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4061" name="Group 29">
              <a:extLst>
                <a:ext uri="{FF2B5EF4-FFF2-40B4-BE49-F238E27FC236}">
                  <a16:creationId xmlns:a16="http://schemas.microsoft.com/office/drawing/2014/main" id="{3BD19D18-2D00-4864-A3C9-6FC65DAD3F88}"/>
                </a:ext>
              </a:extLst>
            </p:cNvPr>
            <p:cNvGrpSpPr>
              <a:grpSpLocks/>
            </p:cNvGrpSpPr>
            <p:nvPr/>
          </p:nvGrpSpPr>
          <p:grpSpPr bwMode="auto">
            <a:xfrm>
              <a:off x="6781800" y="5191125"/>
              <a:ext cx="3200400" cy="1066800"/>
              <a:chOff x="3312" y="1972"/>
              <a:chExt cx="2016" cy="672"/>
            </a:xfrm>
          </p:grpSpPr>
          <p:sp>
            <p:nvSpPr>
              <p:cNvPr id="98330" name="Freeform 30">
                <a:extLst>
                  <a:ext uri="{FF2B5EF4-FFF2-40B4-BE49-F238E27FC236}">
                    <a16:creationId xmlns:a16="http://schemas.microsoft.com/office/drawing/2014/main" id="{1B7A21C4-2814-454C-872C-61FA99A37D78}"/>
                  </a:ext>
                </a:extLst>
              </p:cNvPr>
              <p:cNvSpPr>
                <a:spLocks/>
              </p:cNvSpPr>
              <p:nvPr/>
            </p:nvSpPr>
            <p:spPr bwMode="auto">
              <a:xfrm>
                <a:off x="4176" y="1972"/>
                <a:ext cx="156" cy="672"/>
              </a:xfrm>
              <a:custGeom>
                <a:avLst/>
                <a:gdLst>
                  <a:gd name="T0" fmla="*/ 0 w 156"/>
                  <a:gd name="T1" fmla="*/ 672 h 672"/>
                  <a:gd name="T2" fmla="*/ 48 w 156"/>
                  <a:gd name="T3" fmla="*/ 552 h 672"/>
                  <a:gd name="T4" fmla="*/ 84 w 156"/>
                  <a:gd name="T5" fmla="*/ 336 h 672"/>
                  <a:gd name="T6" fmla="*/ 96 w 156"/>
                  <a:gd name="T7" fmla="*/ 144 h 672"/>
                  <a:gd name="T8" fmla="*/ 108 w 156"/>
                  <a:gd name="T9" fmla="*/ 60 h 672"/>
                  <a:gd name="T10" fmla="*/ 144 w 156"/>
                  <a:gd name="T11" fmla="*/ 0 h 672"/>
                  <a:gd name="T12" fmla="*/ 156 w 156"/>
                  <a:gd name="T13" fmla="*/ 12 h 6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6" h="672">
                    <a:moveTo>
                      <a:pt x="0" y="672"/>
                    </a:moveTo>
                    <a:cubicBezTo>
                      <a:pt x="12" y="660"/>
                      <a:pt x="34" y="608"/>
                      <a:pt x="48" y="552"/>
                    </a:cubicBezTo>
                    <a:cubicBezTo>
                      <a:pt x="62" y="496"/>
                      <a:pt x="76" y="404"/>
                      <a:pt x="84" y="336"/>
                    </a:cubicBezTo>
                    <a:cubicBezTo>
                      <a:pt x="92" y="268"/>
                      <a:pt x="92" y="190"/>
                      <a:pt x="96" y="144"/>
                    </a:cubicBezTo>
                    <a:cubicBezTo>
                      <a:pt x="100" y="98"/>
                      <a:pt x="100" y="84"/>
                      <a:pt x="108" y="60"/>
                    </a:cubicBezTo>
                    <a:cubicBezTo>
                      <a:pt x="116" y="36"/>
                      <a:pt x="136" y="8"/>
                      <a:pt x="144" y="0"/>
                    </a:cubicBezTo>
                    <a:cubicBezTo>
                      <a:pt x="150" y="6"/>
                      <a:pt x="156" y="12"/>
                      <a:pt x="156" y="12"/>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31" name="Freeform 31">
                <a:extLst>
                  <a:ext uri="{FF2B5EF4-FFF2-40B4-BE49-F238E27FC236}">
                    <a16:creationId xmlns:a16="http://schemas.microsoft.com/office/drawing/2014/main" id="{BA8D7846-37C1-4DD0-9383-9F1DC18FAE81}"/>
                  </a:ext>
                </a:extLst>
              </p:cNvPr>
              <p:cNvSpPr>
                <a:spLocks/>
              </p:cNvSpPr>
              <p:nvPr/>
            </p:nvSpPr>
            <p:spPr bwMode="auto">
              <a:xfrm flipH="1">
                <a:off x="4308" y="1972"/>
                <a:ext cx="156" cy="672"/>
              </a:xfrm>
              <a:custGeom>
                <a:avLst/>
                <a:gdLst>
                  <a:gd name="T0" fmla="*/ 0 w 156"/>
                  <a:gd name="T1" fmla="*/ 672 h 672"/>
                  <a:gd name="T2" fmla="*/ 48 w 156"/>
                  <a:gd name="T3" fmla="*/ 552 h 672"/>
                  <a:gd name="T4" fmla="*/ 84 w 156"/>
                  <a:gd name="T5" fmla="*/ 336 h 672"/>
                  <a:gd name="T6" fmla="*/ 96 w 156"/>
                  <a:gd name="T7" fmla="*/ 144 h 672"/>
                  <a:gd name="T8" fmla="*/ 108 w 156"/>
                  <a:gd name="T9" fmla="*/ 60 h 672"/>
                  <a:gd name="T10" fmla="*/ 144 w 156"/>
                  <a:gd name="T11" fmla="*/ 0 h 672"/>
                  <a:gd name="T12" fmla="*/ 156 w 156"/>
                  <a:gd name="T13" fmla="*/ 12 h 6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6" h="672">
                    <a:moveTo>
                      <a:pt x="0" y="672"/>
                    </a:moveTo>
                    <a:cubicBezTo>
                      <a:pt x="8" y="652"/>
                      <a:pt x="34" y="608"/>
                      <a:pt x="48" y="552"/>
                    </a:cubicBezTo>
                    <a:cubicBezTo>
                      <a:pt x="62" y="496"/>
                      <a:pt x="76" y="404"/>
                      <a:pt x="84" y="336"/>
                    </a:cubicBezTo>
                    <a:cubicBezTo>
                      <a:pt x="92" y="268"/>
                      <a:pt x="92" y="190"/>
                      <a:pt x="96" y="144"/>
                    </a:cubicBezTo>
                    <a:cubicBezTo>
                      <a:pt x="100" y="98"/>
                      <a:pt x="100" y="84"/>
                      <a:pt x="108" y="60"/>
                    </a:cubicBezTo>
                    <a:cubicBezTo>
                      <a:pt x="116" y="36"/>
                      <a:pt x="136" y="8"/>
                      <a:pt x="144" y="0"/>
                    </a:cubicBezTo>
                    <a:cubicBezTo>
                      <a:pt x="150" y="6"/>
                      <a:pt x="156" y="12"/>
                      <a:pt x="156" y="12"/>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32" name="Freeform 32">
                <a:extLst>
                  <a:ext uri="{FF2B5EF4-FFF2-40B4-BE49-F238E27FC236}">
                    <a16:creationId xmlns:a16="http://schemas.microsoft.com/office/drawing/2014/main" id="{FACE76B8-EDB6-49DA-8ED3-AAADECB48951}"/>
                  </a:ext>
                </a:extLst>
              </p:cNvPr>
              <p:cNvSpPr>
                <a:spLocks/>
              </p:cNvSpPr>
              <p:nvPr/>
            </p:nvSpPr>
            <p:spPr bwMode="auto">
              <a:xfrm>
                <a:off x="4464" y="2308"/>
                <a:ext cx="96" cy="336"/>
              </a:xfrm>
              <a:custGeom>
                <a:avLst/>
                <a:gdLst>
                  <a:gd name="T0" fmla="*/ 0 w 96"/>
                  <a:gd name="T1" fmla="*/ 336 h 336"/>
                  <a:gd name="T2" fmla="*/ 96 w 96"/>
                  <a:gd name="T3" fmla="*/ 0 h 336"/>
                  <a:gd name="T4" fmla="*/ 0 60000 65536"/>
                  <a:gd name="T5" fmla="*/ 0 60000 65536"/>
                </a:gdLst>
                <a:ahLst/>
                <a:cxnLst>
                  <a:cxn ang="T4">
                    <a:pos x="T0" y="T1"/>
                  </a:cxn>
                  <a:cxn ang="T5">
                    <a:pos x="T2" y="T3"/>
                  </a:cxn>
                </a:cxnLst>
                <a:rect l="0" t="0" r="r" b="b"/>
                <a:pathLst>
                  <a:path w="96" h="336">
                    <a:moveTo>
                      <a:pt x="0" y="336"/>
                    </a:moveTo>
                    <a:cubicBezTo>
                      <a:pt x="0" y="336"/>
                      <a:pt x="72" y="216"/>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33" name="Freeform 33">
                <a:extLst>
                  <a:ext uri="{FF2B5EF4-FFF2-40B4-BE49-F238E27FC236}">
                    <a16:creationId xmlns:a16="http://schemas.microsoft.com/office/drawing/2014/main" id="{929540B0-F7EB-4348-9CD6-4D2E764667E5}"/>
                  </a:ext>
                </a:extLst>
              </p:cNvPr>
              <p:cNvSpPr>
                <a:spLocks/>
              </p:cNvSpPr>
              <p:nvPr/>
            </p:nvSpPr>
            <p:spPr bwMode="auto">
              <a:xfrm>
                <a:off x="4560" y="2056"/>
                <a:ext cx="48" cy="252"/>
              </a:xfrm>
              <a:custGeom>
                <a:avLst/>
                <a:gdLst>
                  <a:gd name="T0" fmla="*/ 0 w 48"/>
                  <a:gd name="T1" fmla="*/ 252 h 252"/>
                  <a:gd name="T2" fmla="*/ 48 w 48"/>
                  <a:gd name="T3" fmla="*/ 12 h 252"/>
                  <a:gd name="T4" fmla="*/ 0 60000 65536"/>
                  <a:gd name="T5" fmla="*/ 0 60000 65536"/>
                </a:gdLst>
                <a:ahLst/>
                <a:cxnLst>
                  <a:cxn ang="T4">
                    <a:pos x="T0" y="T1"/>
                  </a:cxn>
                  <a:cxn ang="T5">
                    <a:pos x="T2" y="T3"/>
                  </a:cxn>
                </a:cxnLst>
                <a:rect l="0" t="0" r="r" b="b"/>
                <a:pathLst>
                  <a:path w="48" h="252">
                    <a:moveTo>
                      <a:pt x="0" y="252"/>
                    </a:moveTo>
                    <a:cubicBezTo>
                      <a:pt x="0" y="252"/>
                      <a:pt x="0" y="0"/>
                      <a:pt x="48" y="12"/>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34" name="Freeform 34">
                <a:extLst>
                  <a:ext uri="{FF2B5EF4-FFF2-40B4-BE49-F238E27FC236}">
                    <a16:creationId xmlns:a16="http://schemas.microsoft.com/office/drawing/2014/main" id="{8549F1D1-E4FA-4E97-A335-95D53C38DC63}"/>
                  </a:ext>
                </a:extLst>
              </p:cNvPr>
              <p:cNvSpPr>
                <a:spLocks/>
              </p:cNvSpPr>
              <p:nvPr/>
            </p:nvSpPr>
            <p:spPr bwMode="auto">
              <a:xfrm flipH="1">
                <a:off x="4656" y="2308"/>
                <a:ext cx="96" cy="336"/>
              </a:xfrm>
              <a:custGeom>
                <a:avLst/>
                <a:gdLst>
                  <a:gd name="T0" fmla="*/ 0 w 96"/>
                  <a:gd name="T1" fmla="*/ 336 h 336"/>
                  <a:gd name="T2" fmla="*/ 96 w 96"/>
                  <a:gd name="T3" fmla="*/ 0 h 336"/>
                  <a:gd name="T4" fmla="*/ 0 60000 65536"/>
                  <a:gd name="T5" fmla="*/ 0 60000 65536"/>
                </a:gdLst>
                <a:ahLst/>
                <a:cxnLst>
                  <a:cxn ang="T4">
                    <a:pos x="T0" y="T1"/>
                  </a:cxn>
                  <a:cxn ang="T5">
                    <a:pos x="T2" y="T3"/>
                  </a:cxn>
                </a:cxnLst>
                <a:rect l="0" t="0" r="r" b="b"/>
                <a:pathLst>
                  <a:path w="96" h="336">
                    <a:moveTo>
                      <a:pt x="0" y="336"/>
                    </a:moveTo>
                    <a:cubicBezTo>
                      <a:pt x="0" y="336"/>
                      <a:pt x="72" y="216"/>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35" name="Freeform 35">
                <a:extLst>
                  <a:ext uri="{FF2B5EF4-FFF2-40B4-BE49-F238E27FC236}">
                    <a16:creationId xmlns:a16="http://schemas.microsoft.com/office/drawing/2014/main" id="{ECE2299F-2F72-46FD-9E55-08759F3BAD02}"/>
                  </a:ext>
                </a:extLst>
              </p:cNvPr>
              <p:cNvSpPr>
                <a:spLocks/>
              </p:cNvSpPr>
              <p:nvPr/>
            </p:nvSpPr>
            <p:spPr bwMode="auto">
              <a:xfrm flipH="1">
                <a:off x="4608" y="2056"/>
                <a:ext cx="48" cy="252"/>
              </a:xfrm>
              <a:custGeom>
                <a:avLst/>
                <a:gdLst>
                  <a:gd name="T0" fmla="*/ 0 w 48"/>
                  <a:gd name="T1" fmla="*/ 252 h 252"/>
                  <a:gd name="T2" fmla="*/ 48 w 48"/>
                  <a:gd name="T3" fmla="*/ 12 h 252"/>
                  <a:gd name="T4" fmla="*/ 0 60000 65536"/>
                  <a:gd name="T5" fmla="*/ 0 60000 65536"/>
                </a:gdLst>
                <a:ahLst/>
                <a:cxnLst>
                  <a:cxn ang="T4">
                    <a:pos x="T0" y="T1"/>
                  </a:cxn>
                  <a:cxn ang="T5">
                    <a:pos x="T2" y="T3"/>
                  </a:cxn>
                </a:cxnLst>
                <a:rect l="0" t="0" r="r" b="b"/>
                <a:pathLst>
                  <a:path w="48" h="252">
                    <a:moveTo>
                      <a:pt x="0" y="252"/>
                    </a:moveTo>
                    <a:cubicBezTo>
                      <a:pt x="0" y="252"/>
                      <a:pt x="0" y="0"/>
                      <a:pt x="48" y="12"/>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36" name="Freeform 36">
                <a:extLst>
                  <a:ext uri="{FF2B5EF4-FFF2-40B4-BE49-F238E27FC236}">
                    <a16:creationId xmlns:a16="http://schemas.microsoft.com/office/drawing/2014/main" id="{84EE603E-809E-4E2B-81EC-724C8EAF6DCB}"/>
                  </a:ext>
                </a:extLst>
              </p:cNvPr>
              <p:cNvSpPr>
                <a:spLocks/>
              </p:cNvSpPr>
              <p:nvPr/>
            </p:nvSpPr>
            <p:spPr bwMode="auto">
              <a:xfrm flipH="1">
                <a:off x="4080" y="2308"/>
                <a:ext cx="96" cy="336"/>
              </a:xfrm>
              <a:custGeom>
                <a:avLst/>
                <a:gdLst>
                  <a:gd name="T0" fmla="*/ 0 w 96"/>
                  <a:gd name="T1" fmla="*/ 336 h 336"/>
                  <a:gd name="T2" fmla="*/ 96 w 96"/>
                  <a:gd name="T3" fmla="*/ 0 h 336"/>
                  <a:gd name="T4" fmla="*/ 0 60000 65536"/>
                  <a:gd name="T5" fmla="*/ 0 60000 65536"/>
                </a:gdLst>
                <a:ahLst/>
                <a:cxnLst>
                  <a:cxn ang="T4">
                    <a:pos x="T0" y="T1"/>
                  </a:cxn>
                  <a:cxn ang="T5">
                    <a:pos x="T2" y="T3"/>
                  </a:cxn>
                </a:cxnLst>
                <a:rect l="0" t="0" r="r" b="b"/>
                <a:pathLst>
                  <a:path w="96" h="336">
                    <a:moveTo>
                      <a:pt x="0" y="336"/>
                    </a:moveTo>
                    <a:cubicBezTo>
                      <a:pt x="0" y="336"/>
                      <a:pt x="72" y="216"/>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37" name="Freeform 37">
                <a:extLst>
                  <a:ext uri="{FF2B5EF4-FFF2-40B4-BE49-F238E27FC236}">
                    <a16:creationId xmlns:a16="http://schemas.microsoft.com/office/drawing/2014/main" id="{424431DA-7A77-4B7D-9CF8-1CFF0C4049E4}"/>
                  </a:ext>
                </a:extLst>
              </p:cNvPr>
              <p:cNvSpPr>
                <a:spLocks/>
              </p:cNvSpPr>
              <p:nvPr/>
            </p:nvSpPr>
            <p:spPr bwMode="auto">
              <a:xfrm flipH="1">
                <a:off x="4032" y="2056"/>
                <a:ext cx="48" cy="252"/>
              </a:xfrm>
              <a:custGeom>
                <a:avLst/>
                <a:gdLst>
                  <a:gd name="T0" fmla="*/ 0 w 48"/>
                  <a:gd name="T1" fmla="*/ 252 h 252"/>
                  <a:gd name="T2" fmla="*/ 48 w 48"/>
                  <a:gd name="T3" fmla="*/ 12 h 252"/>
                  <a:gd name="T4" fmla="*/ 0 60000 65536"/>
                  <a:gd name="T5" fmla="*/ 0 60000 65536"/>
                </a:gdLst>
                <a:ahLst/>
                <a:cxnLst>
                  <a:cxn ang="T4">
                    <a:pos x="T0" y="T1"/>
                  </a:cxn>
                  <a:cxn ang="T5">
                    <a:pos x="T2" y="T3"/>
                  </a:cxn>
                </a:cxnLst>
                <a:rect l="0" t="0" r="r" b="b"/>
                <a:pathLst>
                  <a:path w="48" h="252">
                    <a:moveTo>
                      <a:pt x="0" y="252"/>
                    </a:moveTo>
                    <a:cubicBezTo>
                      <a:pt x="0" y="252"/>
                      <a:pt x="0" y="0"/>
                      <a:pt x="48" y="12"/>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38" name="Freeform 38">
                <a:extLst>
                  <a:ext uri="{FF2B5EF4-FFF2-40B4-BE49-F238E27FC236}">
                    <a16:creationId xmlns:a16="http://schemas.microsoft.com/office/drawing/2014/main" id="{2E33695C-4BD4-41B3-A4B2-80C5A783DB3D}"/>
                  </a:ext>
                </a:extLst>
              </p:cNvPr>
              <p:cNvSpPr>
                <a:spLocks/>
              </p:cNvSpPr>
              <p:nvPr/>
            </p:nvSpPr>
            <p:spPr bwMode="auto">
              <a:xfrm>
                <a:off x="3888" y="2308"/>
                <a:ext cx="96" cy="336"/>
              </a:xfrm>
              <a:custGeom>
                <a:avLst/>
                <a:gdLst>
                  <a:gd name="T0" fmla="*/ 0 w 96"/>
                  <a:gd name="T1" fmla="*/ 336 h 336"/>
                  <a:gd name="T2" fmla="*/ 96 w 96"/>
                  <a:gd name="T3" fmla="*/ 0 h 336"/>
                  <a:gd name="T4" fmla="*/ 0 60000 65536"/>
                  <a:gd name="T5" fmla="*/ 0 60000 65536"/>
                </a:gdLst>
                <a:ahLst/>
                <a:cxnLst>
                  <a:cxn ang="T4">
                    <a:pos x="T0" y="T1"/>
                  </a:cxn>
                  <a:cxn ang="T5">
                    <a:pos x="T2" y="T3"/>
                  </a:cxn>
                </a:cxnLst>
                <a:rect l="0" t="0" r="r" b="b"/>
                <a:pathLst>
                  <a:path w="96" h="336">
                    <a:moveTo>
                      <a:pt x="0" y="336"/>
                    </a:moveTo>
                    <a:cubicBezTo>
                      <a:pt x="0" y="336"/>
                      <a:pt x="72" y="216"/>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39" name="Freeform 39">
                <a:extLst>
                  <a:ext uri="{FF2B5EF4-FFF2-40B4-BE49-F238E27FC236}">
                    <a16:creationId xmlns:a16="http://schemas.microsoft.com/office/drawing/2014/main" id="{B6048EED-A9E6-4F1B-AD6C-8403BB45A083}"/>
                  </a:ext>
                </a:extLst>
              </p:cNvPr>
              <p:cNvSpPr>
                <a:spLocks/>
              </p:cNvSpPr>
              <p:nvPr/>
            </p:nvSpPr>
            <p:spPr bwMode="auto">
              <a:xfrm>
                <a:off x="3984" y="2056"/>
                <a:ext cx="48" cy="252"/>
              </a:xfrm>
              <a:custGeom>
                <a:avLst/>
                <a:gdLst>
                  <a:gd name="T0" fmla="*/ 0 w 48"/>
                  <a:gd name="T1" fmla="*/ 252 h 252"/>
                  <a:gd name="T2" fmla="*/ 48 w 48"/>
                  <a:gd name="T3" fmla="*/ 12 h 252"/>
                  <a:gd name="T4" fmla="*/ 0 60000 65536"/>
                  <a:gd name="T5" fmla="*/ 0 60000 65536"/>
                </a:gdLst>
                <a:ahLst/>
                <a:cxnLst>
                  <a:cxn ang="T4">
                    <a:pos x="T0" y="T1"/>
                  </a:cxn>
                  <a:cxn ang="T5">
                    <a:pos x="T2" y="T3"/>
                  </a:cxn>
                </a:cxnLst>
                <a:rect l="0" t="0" r="r" b="b"/>
                <a:pathLst>
                  <a:path w="48" h="252">
                    <a:moveTo>
                      <a:pt x="0" y="252"/>
                    </a:moveTo>
                    <a:cubicBezTo>
                      <a:pt x="0" y="252"/>
                      <a:pt x="0" y="0"/>
                      <a:pt x="48" y="12"/>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40" name="Freeform 40">
                <a:extLst>
                  <a:ext uri="{FF2B5EF4-FFF2-40B4-BE49-F238E27FC236}">
                    <a16:creationId xmlns:a16="http://schemas.microsoft.com/office/drawing/2014/main" id="{0CE3B9B4-3C84-427A-AA26-C9E3439065AF}"/>
                  </a:ext>
                </a:extLst>
              </p:cNvPr>
              <p:cNvSpPr>
                <a:spLocks/>
              </p:cNvSpPr>
              <p:nvPr/>
            </p:nvSpPr>
            <p:spPr bwMode="auto">
              <a:xfrm>
                <a:off x="4752" y="2452"/>
                <a:ext cx="108" cy="192"/>
              </a:xfrm>
              <a:custGeom>
                <a:avLst/>
                <a:gdLst>
                  <a:gd name="T0" fmla="*/ 0 w 108"/>
                  <a:gd name="T1" fmla="*/ 192 h 192"/>
                  <a:gd name="T2" fmla="*/ 96 w 108"/>
                  <a:gd name="T3" fmla="*/ 0 h 192"/>
                  <a:gd name="T4" fmla="*/ 0 60000 65536"/>
                  <a:gd name="T5" fmla="*/ 0 60000 65536"/>
                </a:gdLst>
                <a:ahLst/>
                <a:cxnLst>
                  <a:cxn ang="T4">
                    <a:pos x="T0" y="T1"/>
                  </a:cxn>
                  <a:cxn ang="T5">
                    <a:pos x="T2" y="T3"/>
                  </a:cxn>
                </a:cxnLst>
                <a:rect l="0" t="0" r="r" b="b"/>
                <a:pathLst>
                  <a:path w="108" h="192">
                    <a:moveTo>
                      <a:pt x="0" y="192"/>
                    </a:moveTo>
                    <a:cubicBezTo>
                      <a:pt x="0" y="192"/>
                      <a:pt x="108" y="132"/>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41" name="Freeform 41">
                <a:extLst>
                  <a:ext uri="{FF2B5EF4-FFF2-40B4-BE49-F238E27FC236}">
                    <a16:creationId xmlns:a16="http://schemas.microsoft.com/office/drawing/2014/main" id="{E2B0CB48-7C70-4296-BB93-03DFD418119D}"/>
                  </a:ext>
                </a:extLst>
              </p:cNvPr>
              <p:cNvSpPr>
                <a:spLocks/>
              </p:cNvSpPr>
              <p:nvPr/>
            </p:nvSpPr>
            <p:spPr bwMode="auto">
              <a:xfrm>
                <a:off x="4836" y="2260"/>
                <a:ext cx="60" cy="192"/>
              </a:xfrm>
              <a:custGeom>
                <a:avLst/>
                <a:gdLst>
                  <a:gd name="T0" fmla="*/ 12 w 60"/>
                  <a:gd name="T1" fmla="*/ 192 h 192"/>
                  <a:gd name="T2" fmla="*/ 60 w 60"/>
                  <a:gd name="T3" fmla="*/ 0 h 192"/>
                  <a:gd name="T4" fmla="*/ 0 60000 65536"/>
                  <a:gd name="T5" fmla="*/ 0 60000 65536"/>
                </a:gdLst>
                <a:ahLst/>
                <a:cxnLst>
                  <a:cxn ang="T4">
                    <a:pos x="T0" y="T1"/>
                  </a:cxn>
                  <a:cxn ang="T5">
                    <a:pos x="T2" y="T3"/>
                  </a:cxn>
                </a:cxnLst>
                <a:rect l="0" t="0" r="r" b="b"/>
                <a:pathLst>
                  <a:path w="60" h="192">
                    <a:moveTo>
                      <a:pt x="12" y="192"/>
                    </a:moveTo>
                    <a:cubicBezTo>
                      <a:pt x="12" y="192"/>
                      <a:pt x="0" y="0"/>
                      <a:pt x="60"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42" name="Freeform 42">
                <a:extLst>
                  <a:ext uri="{FF2B5EF4-FFF2-40B4-BE49-F238E27FC236}">
                    <a16:creationId xmlns:a16="http://schemas.microsoft.com/office/drawing/2014/main" id="{58050803-9524-4870-BC6E-0DCED1DA4979}"/>
                  </a:ext>
                </a:extLst>
              </p:cNvPr>
              <p:cNvSpPr>
                <a:spLocks/>
              </p:cNvSpPr>
              <p:nvPr/>
            </p:nvSpPr>
            <p:spPr bwMode="auto">
              <a:xfrm flipH="1">
                <a:off x="3792" y="2452"/>
                <a:ext cx="108" cy="192"/>
              </a:xfrm>
              <a:custGeom>
                <a:avLst/>
                <a:gdLst>
                  <a:gd name="T0" fmla="*/ 0 w 108"/>
                  <a:gd name="T1" fmla="*/ 192 h 192"/>
                  <a:gd name="T2" fmla="*/ 96 w 108"/>
                  <a:gd name="T3" fmla="*/ 0 h 192"/>
                  <a:gd name="T4" fmla="*/ 0 60000 65536"/>
                  <a:gd name="T5" fmla="*/ 0 60000 65536"/>
                </a:gdLst>
                <a:ahLst/>
                <a:cxnLst>
                  <a:cxn ang="T4">
                    <a:pos x="T0" y="T1"/>
                  </a:cxn>
                  <a:cxn ang="T5">
                    <a:pos x="T2" y="T3"/>
                  </a:cxn>
                </a:cxnLst>
                <a:rect l="0" t="0" r="r" b="b"/>
                <a:pathLst>
                  <a:path w="108" h="192">
                    <a:moveTo>
                      <a:pt x="0" y="192"/>
                    </a:moveTo>
                    <a:cubicBezTo>
                      <a:pt x="0" y="192"/>
                      <a:pt x="108" y="132"/>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43" name="Freeform 43">
                <a:extLst>
                  <a:ext uri="{FF2B5EF4-FFF2-40B4-BE49-F238E27FC236}">
                    <a16:creationId xmlns:a16="http://schemas.microsoft.com/office/drawing/2014/main" id="{A3F3C762-3B02-4291-A1B2-FE46D436585A}"/>
                  </a:ext>
                </a:extLst>
              </p:cNvPr>
              <p:cNvSpPr>
                <a:spLocks/>
              </p:cNvSpPr>
              <p:nvPr/>
            </p:nvSpPr>
            <p:spPr bwMode="auto">
              <a:xfrm flipH="1">
                <a:off x="3744" y="2260"/>
                <a:ext cx="60" cy="192"/>
              </a:xfrm>
              <a:custGeom>
                <a:avLst/>
                <a:gdLst>
                  <a:gd name="T0" fmla="*/ 12 w 60"/>
                  <a:gd name="T1" fmla="*/ 192 h 192"/>
                  <a:gd name="T2" fmla="*/ 60 w 60"/>
                  <a:gd name="T3" fmla="*/ 0 h 192"/>
                  <a:gd name="T4" fmla="*/ 0 60000 65536"/>
                  <a:gd name="T5" fmla="*/ 0 60000 65536"/>
                </a:gdLst>
                <a:ahLst/>
                <a:cxnLst>
                  <a:cxn ang="T4">
                    <a:pos x="T0" y="T1"/>
                  </a:cxn>
                  <a:cxn ang="T5">
                    <a:pos x="T2" y="T3"/>
                  </a:cxn>
                </a:cxnLst>
                <a:rect l="0" t="0" r="r" b="b"/>
                <a:pathLst>
                  <a:path w="60" h="192">
                    <a:moveTo>
                      <a:pt x="12" y="192"/>
                    </a:moveTo>
                    <a:cubicBezTo>
                      <a:pt x="12" y="192"/>
                      <a:pt x="0" y="0"/>
                      <a:pt x="60"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44" name="Freeform 44">
                <a:extLst>
                  <a:ext uri="{FF2B5EF4-FFF2-40B4-BE49-F238E27FC236}">
                    <a16:creationId xmlns:a16="http://schemas.microsoft.com/office/drawing/2014/main" id="{609F7869-0981-445C-B818-4764B2AE93AC}"/>
                  </a:ext>
                </a:extLst>
              </p:cNvPr>
              <p:cNvSpPr>
                <a:spLocks/>
              </p:cNvSpPr>
              <p:nvPr/>
            </p:nvSpPr>
            <p:spPr bwMode="auto">
              <a:xfrm flipH="1">
                <a:off x="4932" y="2452"/>
                <a:ext cx="108" cy="192"/>
              </a:xfrm>
              <a:custGeom>
                <a:avLst/>
                <a:gdLst>
                  <a:gd name="T0" fmla="*/ 0 w 108"/>
                  <a:gd name="T1" fmla="*/ 192 h 192"/>
                  <a:gd name="T2" fmla="*/ 96 w 108"/>
                  <a:gd name="T3" fmla="*/ 0 h 192"/>
                  <a:gd name="T4" fmla="*/ 0 60000 65536"/>
                  <a:gd name="T5" fmla="*/ 0 60000 65536"/>
                </a:gdLst>
                <a:ahLst/>
                <a:cxnLst>
                  <a:cxn ang="T4">
                    <a:pos x="T0" y="T1"/>
                  </a:cxn>
                  <a:cxn ang="T5">
                    <a:pos x="T2" y="T3"/>
                  </a:cxn>
                </a:cxnLst>
                <a:rect l="0" t="0" r="r" b="b"/>
                <a:pathLst>
                  <a:path w="108" h="192">
                    <a:moveTo>
                      <a:pt x="0" y="192"/>
                    </a:moveTo>
                    <a:cubicBezTo>
                      <a:pt x="0" y="192"/>
                      <a:pt x="108" y="132"/>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45" name="Freeform 45">
                <a:extLst>
                  <a:ext uri="{FF2B5EF4-FFF2-40B4-BE49-F238E27FC236}">
                    <a16:creationId xmlns:a16="http://schemas.microsoft.com/office/drawing/2014/main" id="{4A380C0C-0DFB-4B03-BD75-CB2F9CFCF2AE}"/>
                  </a:ext>
                </a:extLst>
              </p:cNvPr>
              <p:cNvSpPr>
                <a:spLocks/>
              </p:cNvSpPr>
              <p:nvPr/>
            </p:nvSpPr>
            <p:spPr bwMode="auto">
              <a:xfrm flipH="1">
                <a:off x="4896" y="2260"/>
                <a:ext cx="60" cy="192"/>
              </a:xfrm>
              <a:custGeom>
                <a:avLst/>
                <a:gdLst>
                  <a:gd name="T0" fmla="*/ 12 w 60"/>
                  <a:gd name="T1" fmla="*/ 192 h 192"/>
                  <a:gd name="T2" fmla="*/ 60 w 60"/>
                  <a:gd name="T3" fmla="*/ 0 h 192"/>
                  <a:gd name="T4" fmla="*/ 0 60000 65536"/>
                  <a:gd name="T5" fmla="*/ 0 60000 65536"/>
                </a:gdLst>
                <a:ahLst/>
                <a:cxnLst>
                  <a:cxn ang="T4">
                    <a:pos x="T0" y="T1"/>
                  </a:cxn>
                  <a:cxn ang="T5">
                    <a:pos x="T2" y="T3"/>
                  </a:cxn>
                </a:cxnLst>
                <a:rect l="0" t="0" r="r" b="b"/>
                <a:pathLst>
                  <a:path w="60" h="192">
                    <a:moveTo>
                      <a:pt x="12" y="192"/>
                    </a:moveTo>
                    <a:cubicBezTo>
                      <a:pt x="12" y="192"/>
                      <a:pt x="0" y="0"/>
                      <a:pt x="60"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46" name="Freeform 46">
                <a:extLst>
                  <a:ext uri="{FF2B5EF4-FFF2-40B4-BE49-F238E27FC236}">
                    <a16:creationId xmlns:a16="http://schemas.microsoft.com/office/drawing/2014/main" id="{B9BEC177-FE13-4595-B301-A238716C6175}"/>
                  </a:ext>
                </a:extLst>
              </p:cNvPr>
              <p:cNvSpPr>
                <a:spLocks/>
              </p:cNvSpPr>
              <p:nvPr/>
            </p:nvSpPr>
            <p:spPr bwMode="auto">
              <a:xfrm>
                <a:off x="3600" y="2452"/>
                <a:ext cx="108" cy="192"/>
              </a:xfrm>
              <a:custGeom>
                <a:avLst/>
                <a:gdLst>
                  <a:gd name="T0" fmla="*/ 0 w 108"/>
                  <a:gd name="T1" fmla="*/ 192 h 192"/>
                  <a:gd name="T2" fmla="*/ 96 w 108"/>
                  <a:gd name="T3" fmla="*/ 0 h 192"/>
                  <a:gd name="T4" fmla="*/ 0 60000 65536"/>
                  <a:gd name="T5" fmla="*/ 0 60000 65536"/>
                </a:gdLst>
                <a:ahLst/>
                <a:cxnLst>
                  <a:cxn ang="T4">
                    <a:pos x="T0" y="T1"/>
                  </a:cxn>
                  <a:cxn ang="T5">
                    <a:pos x="T2" y="T3"/>
                  </a:cxn>
                </a:cxnLst>
                <a:rect l="0" t="0" r="r" b="b"/>
                <a:pathLst>
                  <a:path w="108" h="192">
                    <a:moveTo>
                      <a:pt x="0" y="192"/>
                    </a:moveTo>
                    <a:cubicBezTo>
                      <a:pt x="0" y="192"/>
                      <a:pt x="108" y="132"/>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47" name="Freeform 47">
                <a:extLst>
                  <a:ext uri="{FF2B5EF4-FFF2-40B4-BE49-F238E27FC236}">
                    <a16:creationId xmlns:a16="http://schemas.microsoft.com/office/drawing/2014/main" id="{CD46286F-B3F7-4526-A64F-621D798FEDA6}"/>
                  </a:ext>
                </a:extLst>
              </p:cNvPr>
              <p:cNvSpPr>
                <a:spLocks/>
              </p:cNvSpPr>
              <p:nvPr/>
            </p:nvSpPr>
            <p:spPr bwMode="auto">
              <a:xfrm>
                <a:off x="3684" y="2260"/>
                <a:ext cx="60" cy="192"/>
              </a:xfrm>
              <a:custGeom>
                <a:avLst/>
                <a:gdLst>
                  <a:gd name="T0" fmla="*/ 12 w 60"/>
                  <a:gd name="T1" fmla="*/ 192 h 192"/>
                  <a:gd name="T2" fmla="*/ 60 w 60"/>
                  <a:gd name="T3" fmla="*/ 0 h 192"/>
                  <a:gd name="T4" fmla="*/ 0 60000 65536"/>
                  <a:gd name="T5" fmla="*/ 0 60000 65536"/>
                </a:gdLst>
                <a:ahLst/>
                <a:cxnLst>
                  <a:cxn ang="T4">
                    <a:pos x="T0" y="T1"/>
                  </a:cxn>
                  <a:cxn ang="T5">
                    <a:pos x="T2" y="T3"/>
                  </a:cxn>
                </a:cxnLst>
                <a:rect l="0" t="0" r="r" b="b"/>
                <a:pathLst>
                  <a:path w="60" h="192">
                    <a:moveTo>
                      <a:pt x="12" y="192"/>
                    </a:moveTo>
                    <a:cubicBezTo>
                      <a:pt x="12" y="192"/>
                      <a:pt x="0" y="0"/>
                      <a:pt x="60"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48" name="Freeform 48">
                <a:extLst>
                  <a:ext uri="{FF2B5EF4-FFF2-40B4-BE49-F238E27FC236}">
                    <a16:creationId xmlns:a16="http://schemas.microsoft.com/office/drawing/2014/main" id="{D5C72502-7D5F-46CA-9030-6D508F392FD0}"/>
                  </a:ext>
                </a:extLst>
              </p:cNvPr>
              <p:cNvSpPr>
                <a:spLocks/>
              </p:cNvSpPr>
              <p:nvPr/>
            </p:nvSpPr>
            <p:spPr bwMode="auto">
              <a:xfrm>
                <a:off x="5040" y="2548"/>
                <a:ext cx="96" cy="96"/>
              </a:xfrm>
              <a:custGeom>
                <a:avLst/>
                <a:gdLst>
                  <a:gd name="T0" fmla="*/ 0 w 96"/>
                  <a:gd name="T1" fmla="*/ 96 h 96"/>
                  <a:gd name="T2" fmla="*/ 96 w 96"/>
                  <a:gd name="T3" fmla="*/ 0 h 96"/>
                  <a:gd name="T4" fmla="*/ 0 60000 65536"/>
                  <a:gd name="T5" fmla="*/ 0 60000 65536"/>
                </a:gdLst>
                <a:ahLst/>
                <a:cxnLst>
                  <a:cxn ang="T4">
                    <a:pos x="T0" y="T1"/>
                  </a:cxn>
                  <a:cxn ang="T5">
                    <a:pos x="T2" y="T3"/>
                  </a:cxn>
                </a:cxnLst>
                <a:rect l="0" t="0" r="r" b="b"/>
                <a:pathLst>
                  <a:path w="96" h="96">
                    <a:moveTo>
                      <a:pt x="0" y="96"/>
                    </a:moveTo>
                    <a:cubicBezTo>
                      <a:pt x="0" y="96"/>
                      <a:pt x="60" y="60"/>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49" name="Freeform 49">
                <a:extLst>
                  <a:ext uri="{FF2B5EF4-FFF2-40B4-BE49-F238E27FC236}">
                    <a16:creationId xmlns:a16="http://schemas.microsoft.com/office/drawing/2014/main" id="{898F08A8-D2DF-4D88-AD11-896B2AAD9CC1}"/>
                  </a:ext>
                </a:extLst>
              </p:cNvPr>
              <p:cNvSpPr>
                <a:spLocks/>
              </p:cNvSpPr>
              <p:nvPr/>
            </p:nvSpPr>
            <p:spPr bwMode="auto">
              <a:xfrm>
                <a:off x="5136" y="2452"/>
                <a:ext cx="48" cy="96"/>
              </a:xfrm>
              <a:custGeom>
                <a:avLst/>
                <a:gdLst>
                  <a:gd name="T0" fmla="*/ 0 w 48"/>
                  <a:gd name="T1" fmla="*/ 96 h 96"/>
                  <a:gd name="T2" fmla="*/ 48 w 48"/>
                  <a:gd name="T3" fmla="*/ 0 h 96"/>
                  <a:gd name="T4" fmla="*/ 0 60000 65536"/>
                  <a:gd name="T5" fmla="*/ 0 60000 65536"/>
                </a:gdLst>
                <a:ahLst/>
                <a:cxnLst>
                  <a:cxn ang="T4">
                    <a:pos x="T0" y="T1"/>
                  </a:cxn>
                  <a:cxn ang="T5">
                    <a:pos x="T2" y="T3"/>
                  </a:cxn>
                </a:cxnLst>
                <a:rect l="0" t="0" r="r" b="b"/>
                <a:pathLst>
                  <a:path w="48" h="96">
                    <a:moveTo>
                      <a:pt x="0" y="96"/>
                    </a:moveTo>
                    <a:cubicBezTo>
                      <a:pt x="0" y="96"/>
                      <a:pt x="12" y="36"/>
                      <a:pt x="48"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50" name="Freeform 50">
                <a:extLst>
                  <a:ext uri="{FF2B5EF4-FFF2-40B4-BE49-F238E27FC236}">
                    <a16:creationId xmlns:a16="http://schemas.microsoft.com/office/drawing/2014/main" id="{72A92D72-BB24-41D1-A016-4513CD0A5572}"/>
                  </a:ext>
                </a:extLst>
              </p:cNvPr>
              <p:cNvSpPr>
                <a:spLocks/>
              </p:cNvSpPr>
              <p:nvPr/>
            </p:nvSpPr>
            <p:spPr bwMode="auto">
              <a:xfrm flipH="1">
                <a:off x="5232" y="2548"/>
                <a:ext cx="96" cy="96"/>
              </a:xfrm>
              <a:custGeom>
                <a:avLst/>
                <a:gdLst>
                  <a:gd name="T0" fmla="*/ 0 w 96"/>
                  <a:gd name="T1" fmla="*/ 96 h 96"/>
                  <a:gd name="T2" fmla="*/ 96 w 96"/>
                  <a:gd name="T3" fmla="*/ 0 h 96"/>
                  <a:gd name="T4" fmla="*/ 0 60000 65536"/>
                  <a:gd name="T5" fmla="*/ 0 60000 65536"/>
                </a:gdLst>
                <a:ahLst/>
                <a:cxnLst>
                  <a:cxn ang="T4">
                    <a:pos x="T0" y="T1"/>
                  </a:cxn>
                  <a:cxn ang="T5">
                    <a:pos x="T2" y="T3"/>
                  </a:cxn>
                </a:cxnLst>
                <a:rect l="0" t="0" r="r" b="b"/>
                <a:pathLst>
                  <a:path w="96" h="96">
                    <a:moveTo>
                      <a:pt x="0" y="96"/>
                    </a:moveTo>
                    <a:cubicBezTo>
                      <a:pt x="0" y="96"/>
                      <a:pt x="60" y="60"/>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51" name="Freeform 51">
                <a:extLst>
                  <a:ext uri="{FF2B5EF4-FFF2-40B4-BE49-F238E27FC236}">
                    <a16:creationId xmlns:a16="http://schemas.microsoft.com/office/drawing/2014/main" id="{73FD0A84-A712-4E20-903F-93F8D5CCDF1D}"/>
                  </a:ext>
                </a:extLst>
              </p:cNvPr>
              <p:cNvSpPr>
                <a:spLocks/>
              </p:cNvSpPr>
              <p:nvPr/>
            </p:nvSpPr>
            <p:spPr bwMode="auto">
              <a:xfrm flipH="1">
                <a:off x="5184" y="2452"/>
                <a:ext cx="48" cy="96"/>
              </a:xfrm>
              <a:custGeom>
                <a:avLst/>
                <a:gdLst>
                  <a:gd name="T0" fmla="*/ 0 w 48"/>
                  <a:gd name="T1" fmla="*/ 96 h 96"/>
                  <a:gd name="T2" fmla="*/ 48 w 48"/>
                  <a:gd name="T3" fmla="*/ 0 h 96"/>
                  <a:gd name="T4" fmla="*/ 0 60000 65536"/>
                  <a:gd name="T5" fmla="*/ 0 60000 65536"/>
                </a:gdLst>
                <a:ahLst/>
                <a:cxnLst>
                  <a:cxn ang="T4">
                    <a:pos x="T0" y="T1"/>
                  </a:cxn>
                  <a:cxn ang="T5">
                    <a:pos x="T2" y="T3"/>
                  </a:cxn>
                </a:cxnLst>
                <a:rect l="0" t="0" r="r" b="b"/>
                <a:pathLst>
                  <a:path w="48" h="96">
                    <a:moveTo>
                      <a:pt x="0" y="96"/>
                    </a:moveTo>
                    <a:cubicBezTo>
                      <a:pt x="0" y="96"/>
                      <a:pt x="12" y="36"/>
                      <a:pt x="48"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52" name="Freeform 52">
                <a:extLst>
                  <a:ext uri="{FF2B5EF4-FFF2-40B4-BE49-F238E27FC236}">
                    <a16:creationId xmlns:a16="http://schemas.microsoft.com/office/drawing/2014/main" id="{989284D7-AF80-45EB-AA98-8F318831D691}"/>
                  </a:ext>
                </a:extLst>
              </p:cNvPr>
              <p:cNvSpPr>
                <a:spLocks/>
              </p:cNvSpPr>
              <p:nvPr/>
            </p:nvSpPr>
            <p:spPr bwMode="auto">
              <a:xfrm flipH="1">
                <a:off x="3504" y="2548"/>
                <a:ext cx="96" cy="96"/>
              </a:xfrm>
              <a:custGeom>
                <a:avLst/>
                <a:gdLst>
                  <a:gd name="T0" fmla="*/ 0 w 96"/>
                  <a:gd name="T1" fmla="*/ 96 h 96"/>
                  <a:gd name="T2" fmla="*/ 96 w 96"/>
                  <a:gd name="T3" fmla="*/ 0 h 96"/>
                  <a:gd name="T4" fmla="*/ 0 60000 65536"/>
                  <a:gd name="T5" fmla="*/ 0 60000 65536"/>
                </a:gdLst>
                <a:ahLst/>
                <a:cxnLst>
                  <a:cxn ang="T4">
                    <a:pos x="T0" y="T1"/>
                  </a:cxn>
                  <a:cxn ang="T5">
                    <a:pos x="T2" y="T3"/>
                  </a:cxn>
                </a:cxnLst>
                <a:rect l="0" t="0" r="r" b="b"/>
                <a:pathLst>
                  <a:path w="96" h="96">
                    <a:moveTo>
                      <a:pt x="0" y="96"/>
                    </a:moveTo>
                    <a:cubicBezTo>
                      <a:pt x="0" y="96"/>
                      <a:pt x="60" y="60"/>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53" name="Freeform 53">
                <a:extLst>
                  <a:ext uri="{FF2B5EF4-FFF2-40B4-BE49-F238E27FC236}">
                    <a16:creationId xmlns:a16="http://schemas.microsoft.com/office/drawing/2014/main" id="{84060BE7-751F-445C-99A4-8E8606403ED1}"/>
                  </a:ext>
                </a:extLst>
              </p:cNvPr>
              <p:cNvSpPr>
                <a:spLocks/>
              </p:cNvSpPr>
              <p:nvPr/>
            </p:nvSpPr>
            <p:spPr bwMode="auto">
              <a:xfrm flipH="1">
                <a:off x="3456" y="2452"/>
                <a:ext cx="48" cy="96"/>
              </a:xfrm>
              <a:custGeom>
                <a:avLst/>
                <a:gdLst>
                  <a:gd name="T0" fmla="*/ 0 w 48"/>
                  <a:gd name="T1" fmla="*/ 96 h 96"/>
                  <a:gd name="T2" fmla="*/ 48 w 48"/>
                  <a:gd name="T3" fmla="*/ 0 h 96"/>
                  <a:gd name="T4" fmla="*/ 0 60000 65536"/>
                  <a:gd name="T5" fmla="*/ 0 60000 65536"/>
                </a:gdLst>
                <a:ahLst/>
                <a:cxnLst>
                  <a:cxn ang="T4">
                    <a:pos x="T0" y="T1"/>
                  </a:cxn>
                  <a:cxn ang="T5">
                    <a:pos x="T2" y="T3"/>
                  </a:cxn>
                </a:cxnLst>
                <a:rect l="0" t="0" r="r" b="b"/>
                <a:pathLst>
                  <a:path w="48" h="96">
                    <a:moveTo>
                      <a:pt x="0" y="96"/>
                    </a:moveTo>
                    <a:cubicBezTo>
                      <a:pt x="0" y="96"/>
                      <a:pt x="12" y="36"/>
                      <a:pt x="48"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54" name="Freeform 54">
                <a:extLst>
                  <a:ext uri="{FF2B5EF4-FFF2-40B4-BE49-F238E27FC236}">
                    <a16:creationId xmlns:a16="http://schemas.microsoft.com/office/drawing/2014/main" id="{B495D603-C2E1-41A8-BE0B-416D95BF34D6}"/>
                  </a:ext>
                </a:extLst>
              </p:cNvPr>
              <p:cNvSpPr>
                <a:spLocks/>
              </p:cNvSpPr>
              <p:nvPr/>
            </p:nvSpPr>
            <p:spPr bwMode="auto">
              <a:xfrm>
                <a:off x="3312" y="2548"/>
                <a:ext cx="96" cy="96"/>
              </a:xfrm>
              <a:custGeom>
                <a:avLst/>
                <a:gdLst>
                  <a:gd name="T0" fmla="*/ 0 w 96"/>
                  <a:gd name="T1" fmla="*/ 96 h 96"/>
                  <a:gd name="T2" fmla="*/ 96 w 96"/>
                  <a:gd name="T3" fmla="*/ 0 h 96"/>
                  <a:gd name="T4" fmla="*/ 0 60000 65536"/>
                  <a:gd name="T5" fmla="*/ 0 60000 65536"/>
                </a:gdLst>
                <a:ahLst/>
                <a:cxnLst>
                  <a:cxn ang="T4">
                    <a:pos x="T0" y="T1"/>
                  </a:cxn>
                  <a:cxn ang="T5">
                    <a:pos x="T2" y="T3"/>
                  </a:cxn>
                </a:cxnLst>
                <a:rect l="0" t="0" r="r" b="b"/>
                <a:pathLst>
                  <a:path w="96" h="96">
                    <a:moveTo>
                      <a:pt x="0" y="96"/>
                    </a:moveTo>
                    <a:cubicBezTo>
                      <a:pt x="0" y="96"/>
                      <a:pt x="60" y="60"/>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55" name="Freeform 55">
                <a:extLst>
                  <a:ext uri="{FF2B5EF4-FFF2-40B4-BE49-F238E27FC236}">
                    <a16:creationId xmlns:a16="http://schemas.microsoft.com/office/drawing/2014/main" id="{310C9847-3994-4305-8CCF-5C51773F389A}"/>
                  </a:ext>
                </a:extLst>
              </p:cNvPr>
              <p:cNvSpPr>
                <a:spLocks/>
              </p:cNvSpPr>
              <p:nvPr/>
            </p:nvSpPr>
            <p:spPr bwMode="auto">
              <a:xfrm>
                <a:off x="3408" y="2452"/>
                <a:ext cx="48" cy="96"/>
              </a:xfrm>
              <a:custGeom>
                <a:avLst/>
                <a:gdLst>
                  <a:gd name="T0" fmla="*/ 0 w 48"/>
                  <a:gd name="T1" fmla="*/ 96 h 96"/>
                  <a:gd name="T2" fmla="*/ 48 w 48"/>
                  <a:gd name="T3" fmla="*/ 0 h 96"/>
                  <a:gd name="T4" fmla="*/ 0 60000 65536"/>
                  <a:gd name="T5" fmla="*/ 0 60000 65536"/>
                </a:gdLst>
                <a:ahLst/>
                <a:cxnLst>
                  <a:cxn ang="T4">
                    <a:pos x="T0" y="T1"/>
                  </a:cxn>
                  <a:cxn ang="T5">
                    <a:pos x="T2" y="T3"/>
                  </a:cxn>
                </a:cxnLst>
                <a:rect l="0" t="0" r="r" b="b"/>
                <a:pathLst>
                  <a:path w="48" h="96">
                    <a:moveTo>
                      <a:pt x="0" y="96"/>
                    </a:moveTo>
                    <a:cubicBezTo>
                      <a:pt x="0" y="96"/>
                      <a:pt x="12" y="36"/>
                      <a:pt x="48"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56" name="Line 56">
                <a:extLst>
                  <a:ext uri="{FF2B5EF4-FFF2-40B4-BE49-F238E27FC236}">
                    <a16:creationId xmlns:a16="http://schemas.microsoft.com/office/drawing/2014/main" id="{6DF5E061-2AC3-4CE3-81B5-5051BE86B428}"/>
                  </a:ext>
                </a:extLst>
              </p:cNvPr>
              <p:cNvSpPr>
                <a:spLocks noChangeShapeType="1"/>
              </p:cNvSpPr>
              <p:nvPr/>
            </p:nvSpPr>
            <p:spPr bwMode="auto">
              <a:xfrm>
                <a:off x="3456" y="2592"/>
                <a:ext cx="0" cy="48"/>
              </a:xfrm>
              <a:prstGeom prst="line">
                <a:avLst/>
              </a:prstGeom>
              <a:noFill/>
              <a:ln w="9525">
                <a:solidFill>
                  <a:schemeClr val="tx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57" name="Line 57">
                <a:extLst>
                  <a:ext uri="{FF2B5EF4-FFF2-40B4-BE49-F238E27FC236}">
                    <a16:creationId xmlns:a16="http://schemas.microsoft.com/office/drawing/2014/main" id="{3E323367-C15C-4CC1-AB15-1650739564EC}"/>
                  </a:ext>
                </a:extLst>
              </p:cNvPr>
              <p:cNvSpPr>
                <a:spLocks noChangeShapeType="1"/>
              </p:cNvSpPr>
              <p:nvPr/>
            </p:nvSpPr>
            <p:spPr bwMode="auto">
              <a:xfrm>
                <a:off x="3744" y="2592"/>
                <a:ext cx="0" cy="48"/>
              </a:xfrm>
              <a:prstGeom prst="line">
                <a:avLst/>
              </a:prstGeom>
              <a:noFill/>
              <a:ln w="9525">
                <a:solidFill>
                  <a:schemeClr val="tx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58" name="Line 58">
                <a:extLst>
                  <a:ext uri="{FF2B5EF4-FFF2-40B4-BE49-F238E27FC236}">
                    <a16:creationId xmlns:a16="http://schemas.microsoft.com/office/drawing/2014/main" id="{E9137FBE-F1F1-4035-ACB9-27EF12E47A61}"/>
                  </a:ext>
                </a:extLst>
              </p:cNvPr>
              <p:cNvSpPr>
                <a:spLocks noChangeShapeType="1"/>
              </p:cNvSpPr>
              <p:nvPr/>
            </p:nvSpPr>
            <p:spPr bwMode="auto">
              <a:xfrm>
                <a:off x="4032" y="2592"/>
                <a:ext cx="0" cy="48"/>
              </a:xfrm>
              <a:prstGeom prst="line">
                <a:avLst/>
              </a:prstGeom>
              <a:noFill/>
              <a:ln w="9525">
                <a:solidFill>
                  <a:schemeClr val="tx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59" name="Line 59">
                <a:extLst>
                  <a:ext uri="{FF2B5EF4-FFF2-40B4-BE49-F238E27FC236}">
                    <a16:creationId xmlns:a16="http://schemas.microsoft.com/office/drawing/2014/main" id="{59328991-0870-498F-85A8-6E90475AA880}"/>
                  </a:ext>
                </a:extLst>
              </p:cNvPr>
              <p:cNvSpPr>
                <a:spLocks noChangeShapeType="1"/>
              </p:cNvSpPr>
              <p:nvPr/>
            </p:nvSpPr>
            <p:spPr bwMode="auto">
              <a:xfrm>
                <a:off x="4320" y="2592"/>
                <a:ext cx="0" cy="48"/>
              </a:xfrm>
              <a:prstGeom prst="line">
                <a:avLst/>
              </a:prstGeom>
              <a:noFill/>
              <a:ln w="9525">
                <a:solidFill>
                  <a:schemeClr val="tx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60" name="Line 60">
                <a:extLst>
                  <a:ext uri="{FF2B5EF4-FFF2-40B4-BE49-F238E27FC236}">
                    <a16:creationId xmlns:a16="http://schemas.microsoft.com/office/drawing/2014/main" id="{77FB7B52-D520-41A9-9E2B-F724B086598F}"/>
                  </a:ext>
                </a:extLst>
              </p:cNvPr>
              <p:cNvSpPr>
                <a:spLocks noChangeShapeType="1"/>
              </p:cNvSpPr>
              <p:nvPr/>
            </p:nvSpPr>
            <p:spPr bwMode="auto">
              <a:xfrm>
                <a:off x="4608" y="2592"/>
                <a:ext cx="0" cy="48"/>
              </a:xfrm>
              <a:prstGeom prst="line">
                <a:avLst/>
              </a:prstGeom>
              <a:noFill/>
              <a:ln w="9525">
                <a:solidFill>
                  <a:schemeClr val="tx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61" name="Line 61">
                <a:extLst>
                  <a:ext uri="{FF2B5EF4-FFF2-40B4-BE49-F238E27FC236}">
                    <a16:creationId xmlns:a16="http://schemas.microsoft.com/office/drawing/2014/main" id="{7938CB4D-8C60-4D0B-A96A-1D7196882147}"/>
                  </a:ext>
                </a:extLst>
              </p:cNvPr>
              <p:cNvSpPr>
                <a:spLocks noChangeShapeType="1"/>
              </p:cNvSpPr>
              <p:nvPr/>
            </p:nvSpPr>
            <p:spPr bwMode="auto">
              <a:xfrm>
                <a:off x="4896" y="2592"/>
                <a:ext cx="0" cy="48"/>
              </a:xfrm>
              <a:prstGeom prst="line">
                <a:avLst/>
              </a:prstGeom>
              <a:noFill/>
              <a:ln w="9525">
                <a:solidFill>
                  <a:schemeClr val="tx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98362" name="Line 62">
                <a:extLst>
                  <a:ext uri="{FF2B5EF4-FFF2-40B4-BE49-F238E27FC236}">
                    <a16:creationId xmlns:a16="http://schemas.microsoft.com/office/drawing/2014/main" id="{019D4015-955F-48B7-9562-D62A94784D45}"/>
                  </a:ext>
                </a:extLst>
              </p:cNvPr>
              <p:cNvSpPr>
                <a:spLocks noChangeShapeType="1"/>
              </p:cNvSpPr>
              <p:nvPr/>
            </p:nvSpPr>
            <p:spPr bwMode="auto">
              <a:xfrm>
                <a:off x="5184" y="2592"/>
                <a:ext cx="0" cy="48"/>
              </a:xfrm>
              <a:prstGeom prst="line">
                <a:avLst/>
              </a:prstGeom>
              <a:noFill/>
              <a:ln w="9525">
                <a:solidFill>
                  <a:schemeClr val="tx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5FCD3EA6-0A50-44F2-9FAD-5470BD5EE672}"/>
                    </a:ext>
                  </a:extLst>
                </p:cNvPr>
                <p:cNvSpPr/>
                <p:nvPr/>
              </p:nvSpPr>
              <p:spPr>
                <a:xfrm>
                  <a:off x="6324600" y="4713599"/>
                  <a:ext cx="39639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𝐼</m:t>
                        </m:r>
                      </m:oMath>
                    </m:oMathPara>
                  </a14:m>
                  <a:endParaRPr lang="zh-CN" altLang="en-US" sz="2400" dirty="0"/>
                </a:p>
              </p:txBody>
            </p:sp>
          </mc:Choice>
          <mc:Fallback xmlns="">
            <p:sp>
              <p:nvSpPr>
                <p:cNvPr id="3" name="矩形 2">
                  <a:extLst>
                    <a:ext uri="{FF2B5EF4-FFF2-40B4-BE49-F238E27FC236}">
                      <a16:creationId xmlns:a16="http://schemas.microsoft.com/office/drawing/2014/main" id="{5FCD3EA6-0A50-44F2-9FAD-5470BD5EE672}"/>
                    </a:ext>
                  </a:extLst>
                </p:cNvPr>
                <p:cNvSpPr>
                  <a:spLocks noRot="1" noChangeAspect="1" noMove="1" noResize="1" noEditPoints="1" noAdjustHandles="1" noChangeArrowheads="1" noChangeShapeType="1" noTextEdit="1"/>
                </p:cNvSpPr>
                <p:nvPr/>
              </p:nvSpPr>
              <p:spPr>
                <a:xfrm>
                  <a:off x="6324600" y="4713599"/>
                  <a:ext cx="396391"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03C1F51-25A4-4075-A44A-A3FA6185FB98}"/>
                    </a:ext>
                  </a:extLst>
                </p:cNvPr>
                <p:cNvSpPr/>
                <p:nvPr/>
              </p:nvSpPr>
              <p:spPr>
                <a:xfrm>
                  <a:off x="10270339" y="6185586"/>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𝜈</m:t>
                        </m:r>
                      </m:oMath>
                    </m:oMathPara>
                  </a14:m>
                  <a:endParaRPr lang="zh-CN" altLang="en-US" sz="2400" dirty="0"/>
                </a:p>
              </p:txBody>
            </p:sp>
          </mc:Choice>
          <mc:Fallback xmlns="">
            <p:sp>
              <p:nvSpPr>
                <p:cNvPr id="4" name="矩形 3">
                  <a:extLst>
                    <a:ext uri="{FF2B5EF4-FFF2-40B4-BE49-F238E27FC236}">
                      <a16:creationId xmlns:a16="http://schemas.microsoft.com/office/drawing/2014/main" id="{203C1F51-25A4-4075-A44A-A3FA6185FB98}"/>
                    </a:ext>
                  </a:extLst>
                </p:cNvPr>
                <p:cNvSpPr>
                  <a:spLocks noRot="1" noChangeAspect="1" noMove="1" noResize="1" noEditPoints="1" noAdjustHandles="1" noChangeArrowheads="1" noChangeShapeType="1" noTextEdit="1"/>
                </p:cNvSpPr>
                <p:nvPr/>
              </p:nvSpPr>
              <p:spPr>
                <a:xfrm>
                  <a:off x="10270339" y="6185586"/>
                  <a:ext cx="435760" cy="4616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A4E14E8-E411-418D-86E0-C64477B78851}"/>
                    </a:ext>
                  </a:extLst>
                </p:cNvPr>
                <p:cNvSpPr/>
                <p:nvPr/>
              </p:nvSpPr>
              <p:spPr>
                <a:xfrm>
                  <a:off x="7698433" y="6230692"/>
                  <a:ext cx="56329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𝜈</m:t>
                            </m:r>
                          </m:e>
                          <m:sub>
                            <m:r>
                              <a:rPr lang="zh-CN" altLang="en-US" sz="2400" i="0">
                                <a:latin typeface="Cambria Math" panose="02040503050406030204" pitchFamily="18" charset="0"/>
                              </a:rPr>
                              <m:t>3</m:t>
                            </m:r>
                          </m:sub>
                        </m:sSub>
                      </m:oMath>
                    </m:oMathPara>
                  </a14:m>
                  <a:endParaRPr lang="zh-CN" altLang="en-US" sz="2400" dirty="0"/>
                </a:p>
              </p:txBody>
            </p:sp>
          </mc:Choice>
          <mc:Fallback xmlns="">
            <p:sp>
              <p:nvSpPr>
                <p:cNvPr id="5" name="矩形 4">
                  <a:extLst>
                    <a:ext uri="{FF2B5EF4-FFF2-40B4-BE49-F238E27FC236}">
                      <a16:creationId xmlns:a16="http://schemas.microsoft.com/office/drawing/2014/main" id="{CA4E14E8-E411-418D-86E0-C64477B78851}"/>
                    </a:ext>
                  </a:extLst>
                </p:cNvPr>
                <p:cNvSpPr>
                  <a:spLocks noRot="1" noChangeAspect="1" noMove="1" noResize="1" noEditPoints="1" noAdjustHandles="1" noChangeArrowheads="1" noChangeShapeType="1" noTextEdit="1"/>
                </p:cNvSpPr>
                <p:nvPr/>
              </p:nvSpPr>
              <p:spPr>
                <a:xfrm>
                  <a:off x="7698433" y="6230692"/>
                  <a:ext cx="563295" cy="461665"/>
                </a:xfrm>
                <a:prstGeom prst="rect">
                  <a:avLst/>
                </a:prstGeom>
                <a:blipFill>
                  <a:blip r:embed="rId8"/>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6152B464-BB63-4615-B071-36969D05CFA1}"/>
                    </a:ext>
                  </a:extLst>
                </p:cNvPr>
                <p:cNvSpPr/>
                <p:nvPr/>
              </p:nvSpPr>
              <p:spPr>
                <a:xfrm>
                  <a:off x="8161488" y="6230692"/>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𝜈</m:t>
                            </m:r>
                          </m:e>
                          <m:sub>
                            <m:r>
                              <a:rPr lang="en-US" altLang="zh-CN" sz="2400" b="0" i="0" smtClean="0">
                                <a:latin typeface="Cambria Math" panose="02040503050406030204" pitchFamily="18" charset="0"/>
                              </a:rPr>
                              <m:t>4</m:t>
                            </m:r>
                          </m:sub>
                        </m:sSub>
                      </m:oMath>
                    </m:oMathPara>
                  </a14:m>
                  <a:endParaRPr lang="zh-CN" altLang="en-US" sz="2400" dirty="0"/>
                </a:p>
              </p:txBody>
            </p:sp>
          </mc:Choice>
          <mc:Fallback xmlns="">
            <p:sp>
              <p:nvSpPr>
                <p:cNvPr id="70" name="矩形 69">
                  <a:extLst>
                    <a:ext uri="{FF2B5EF4-FFF2-40B4-BE49-F238E27FC236}">
                      <a16:creationId xmlns:a16="http://schemas.microsoft.com/office/drawing/2014/main" id="{6152B464-BB63-4615-B071-36969D05CFA1}"/>
                    </a:ext>
                  </a:extLst>
                </p:cNvPr>
                <p:cNvSpPr>
                  <a:spLocks noRot="1" noChangeAspect="1" noMove="1" noResize="1" noEditPoints="1" noAdjustHandles="1" noChangeArrowheads="1" noChangeShapeType="1" noTextEdit="1"/>
                </p:cNvSpPr>
                <p:nvPr/>
              </p:nvSpPr>
              <p:spPr>
                <a:xfrm>
                  <a:off x="8161488" y="6230692"/>
                  <a:ext cx="556691" cy="461665"/>
                </a:xfrm>
                <a:prstGeom prst="rect">
                  <a:avLst/>
                </a:prstGeom>
                <a:blipFill>
                  <a:blip r:embed="rId9"/>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0B8B7A65-700F-49D5-B066-EF961D2DCD00}"/>
                    </a:ext>
                  </a:extLst>
                </p:cNvPr>
                <p:cNvSpPr/>
                <p:nvPr/>
              </p:nvSpPr>
              <p:spPr>
                <a:xfrm>
                  <a:off x="6779439" y="6230692"/>
                  <a:ext cx="55617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𝜈</m:t>
                            </m:r>
                          </m:e>
                          <m:sub>
                            <m:r>
                              <a:rPr lang="en-US" altLang="zh-CN" sz="2400" b="0" i="0" smtClean="0">
                                <a:latin typeface="Cambria Math" panose="02040503050406030204" pitchFamily="18" charset="0"/>
                              </a:rPr>
                              <m:t>1</m:t>
                            </m:r>
                          </m:sub>
                        </m:sSub>
                      </m:oMath>
                    </m:oMathPara>
                  </a14:m>
                  <a:endParaRPr lang="zh-CN" altLang="en-US" sz="2400" dirty="0"/>
                </a:p>
              </p:txBody>
            </p:sp>
          </mc:Choice>
          <mc:Fallback xmlns="">
            <p:sp>
              <p:nvSpPr>
                <p:cNvPr id="71" name="矩形 70">
                  <a:extLst>
                    <a:ext uri="{FF2B5EF4-FFF2-40B4-BE49-F238E27FC236}">
                      <a16:creationId xmlns:a16="http://schemas.microsoft.com/office/drawing/2014/main" id="{0B8B7A65-700F-49D5-B066-EF961D2DCD00}"/>
                    </a:ext>
                  </a:extLst>
                </p:cNvPr>
                <p:cNvSpPr>
                  <a:spLocks noRot="1" noChangeAspect="1" noMove="1" noResize="1" noEditPoints="1" noAdjustHandles="1" noChangeArrowheads="1" noChangeShapeType="1" noTextEdit="1"/>
                </p:cNvSpPr>
                <p:nvPr/>
              </p:nvSpPr>
              <p:spPr>
                <a:xfrm>
                  <a:off x="6779439" y="6230692"/>
                  <a:ext cx="556178" cy="461665"/>
                </a:xfrm>
                <a:prstGeom prst="rect">
                  <a:avLst/>
                </a:prstGeom>
                <a:blipFill>
                  <a:blip r:embed="rId10"/>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800A983D-DA24-471D-B548-FDEEACEC95BA}"/>
                    </a:ext>
                  </a:extLst>
                </p:cNvPr>
                <p:cNvSpPr/>
                <p:nvPr/>
              </p:nvSpPr>
              <p:spPr>
                <a:xfrm>
                  <a:off x="7235377" y="6230692"/>
                  <a:ext cx="5632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𝜈</m:t>
                            </m:r>
                          </m:e>
                          <m:sub>
                            <m:r>
                              <a:rPr lang="en-US" altLang="zh-CN" sz="2400" b="0" i="0" smtClean="0">
                                <a:latin typeface="Cambria Math" panose="02040503050406030204" pitchFamily="18" charset="0"/>
                              </a:rPr>
                              <m:t>2</m:t>
                            </m:r>
                          </m:sub>
                        </m:sSub>
                      </m:oMath>
                    </m:oMathPara>
                  </a14:m>
                  <a:endParaRPr lang="zh-CN" altLang="en-US" sz="2400" dirty="0"/>
                </a:p>
              </p:txBody>
            </p:sp>
          </mc:Choice>
          <mc:Fallback xmlns="">
            <p:sp>
              <p:nvSpPr>
                <p:cNvPr id="72" name="矩形 71">
                  <a:extLst>
                    <a:ext uri="{FF2B5EF4-FFF2-40B4-BE49-F238E27FC236}">
                      <a16:creationId xmlns:a16="http://schemas.microsoft.com/office/drawing/2014/main" id="{800A983D-DA24-471D-B548-FDEEACEC95BA}"/>
                    </a:ext>
                  </a:extLst>
                </p:cNvPr>
                <p:cNvSpPr>
                  <a:spLocks noRot="1" noChangeAspect="1" noMove="1" noResize="1" noEditPoints="1" noAdjustHandles="1" noChangeArrowheads="1" noChangeShapeType="1" noTextEdit="1"/>
                </p:cNvSpPr>
                <p:nvPr/>
              </p:nvSpPr>
              <p:spPr>
                <a:xfrm>
                  <a:off x="7235377" y="6230692"/>
                  <a:ext cx="563296" cy="461665"/>
                </a:xfrm>
                <a:prstGeom prst="rect">
                  <a:avLst/>
                </a:prstGeom>
                <a:blipFill>
                  <a:blip r:embed="rId11"/>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68057CE8-E054-40FB-955A-66459C07D983}"/>
                    </a:ext>
                  </a:extLst>
                </p:cNvPr>
                <p:cNvSpPr/>
                <p:nvPr/>
              </p:nvSpPr>
              <p:spPr>
                <a:xfrm>
                  <a:off x="8617939" y="6230692"/>
                  <a:ext cx="5632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𝜈</m:t>
                            </m:r>
                          </m:e>
                          <m:sub>
                            <m:r>
                              <a:rPr lang="en-US" altLang="zh-CN" sz="2400" b="0" i="0" smtClean="0">
                                <a:latin typeface="Cambria Math" panose="02040503050406030204" pitchFamily="18" charset="0"/>
                              </a:rPr>
                              <m:t>5</m:t>
                            </m:r>
                          </m:sub>
                        </m:sSub>
                      </m:oMath>
                    </m:oMathPara>
                  </a14:m>
                  <a:endParaRPr lang="zh-CN" altLang="en-US" sz="2400" dirty="0"/>
                </a:p>
              </p:txBody>
            </p:sp>
          </mc:Choice>
          <mc:Fallback xmlns="">
            <p:sp>
              <p:nvSpPr>
                <p:cNvPr id="73" name="矩形 72">
                  <a:extLst>
                    <a:ext uri="{FF2B5EF4-FFF2-40B4-BE49-F238E27FC236}">
                      <a16:creationId xmlns:a16="http://schemas.microsoft.com/office/drawing/2014/main" id="{68057CE8-E054-40FB-955A-66459C07D983}"/>
                    </a:ext>
                  </a:extLst>
                </p:cNvPr>
                <p:cNvSpPr>
                  <a:spLocks noRot="1" noChangeAspect="1" noMove="1" noResize="1" noEditPoints="1" noAdjustHandles="1" noChangeArrowheads="1" noChangeShapeType="1" noTextEdit="1"/>
                </p:cNvSpPr>
                <p:nvPr/>
              </p:nvSpPr>
              <p:spPr>
                <a:xfrm>
                  <a:off x="8617939" y="6230692"/>
                  <a:ext cx="563296" cy="461665"/>
                </a:xfrm>
                <a:prstGeom prst="rect">
                  <a:avLst/>
                </a:prstGeom>
                <a:blipFill>
                  <a:blip r:embed="rId12"/>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CD62D85-7C29-4596-A2B5-87A5009A3D84}"/>
                    </a:ext>
                  </a:extLst>
                </p:cNvPr>
                <p:cNvSpPr/>
                <p:nvPr/>
              </p:nvSpPr>
              <p:spPr>
                <a:xfrm>
                  <a:off x="9080995" y="6230692"/>
                  <a:ext cx="5632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𝜈</m:t>
                            </m:r>
                          </m:e>
                          <m:sub>
                            <m:r>
                              <a:rPr lang="en-US" altLang="zh-CN" sz="2400" b="0" i="0" smtClean="0">
                                <a:latin typeface="Cambria Math" panose="02040503050406030204" pitchFamily="18" charset="0"/>
                              </a:rPr>
                              <m:t>6</m:t>
                            </m:r>
                          </m:sub>
                        </m:sSub>
                      </m:oMath>
                    </m:oMathPara>
                  </a14:m>
                  <a:endParaRPr lang="zh-CN" altLang="en-US" sz="2400" dirty="0"/>
                </a:p>
              </p:txBody>
            </p:sp>
          </mc:Choice>
          <mc:Fallback xmlns="">
            <p:sp>
              <p:nvSpPr>
                <p:cNvPr id="74" name="矩形 73">
                  <a:extLst>
                    <a:ext uri="{FF2B5EF4-FFF2-40B4-BE49-F238E27FC236}">
                      <a16:creationId xmlns:a16="http://schemas.microsoft.com/office/drawing/2014/main" id="{3CD62D85-7C29-4596-A2B5-87A5009A3D84}"/>
                    </a:ext>
                  </a:extLst>
                </p:cNvPr>
                <p:cNvSpPr>
                  <a:spLocks noRot="1" noChangeAspect="1" noMove="1" noResize="1" noEditPoints="1" noAdjustHandles="1" noChangeArrowheads="1" noChangeShapeType="1" noTextEdit="1"/>
                </p:cNvSpPr>
                <p:nvPr/>
              </p:nvSpPr>
              <p:spPr>
                <a:xfrm>
                  <a:off x="9080995" y="6230692"/>
                  <a:ext cx="563296" cy="461665"/>
                </a:xfrm>
                <a:prstGeom prst="rect">
                  <a:avLst/>
                </a:prstGeom>
                <a:blipFill>
                  <a:blip r:embed="rId13"/>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103DFEFA-BCD2-4B7F-B788-3A64293F0027}"/>
                    </a:ext>
                  </a:extLst>
                </p:cNvPr>
                <p:cNvSpPr/>
                <p:nvPr/>
              </p:nvSpPr>
              <p:spPr>
                <a:xfrm>
                  <a:off x="9544050" y="6230692"/>
                  <a:ext cx="5632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𝜈</m:t>
                            </m:r>
                          </m:e>
                          <m:sub>
                            <m:r>
                              <a:rPr lang="en-US" altLang="zh-CN" sz="2400" b="0" i="1" smtClean="0">
                                <a:latin typeface="Cambria Math" panose="02040503050406030204" pitchFamily="18" charset="0"/>
                              </a:rPr>
                              <m:t>7</m:t>
                            </m:r>
                          </m:sub>
                        </m:sSub>
                      </m:oMath>
                    </m:oMathPara>
                  </a14:m>
                  <a:endParaRPr lang="zh-CN" altLang="en-US" sz="2400" dirty="0"/>
                </a:p>
              </p:txBody>
            </p:sp>
          </mc:Choice>
          <mc:Fallback xmlns="">
            <p:sp>
              <p:nvSpPr>
                <p:cNvPr id="75" name="矩形 74">
                  <a:extLst>
                    <a:ext uri="{FF2B5EF4-FFF2-40B4-BE49-F238E27FC236}">
                      <a16:creationId xmlns:a16="http://schemas.microsoft.com/office/drawing/2014/main" id="{103DFEFA-BCD2-4B7F-B788-3A64293F0027}"/>
                    </a:ext>
                  </a:extLst>
                </p:cNvPr>
                <p:cNvSpPr>
                  <a:spLocks noRot="1" noChangeAspect="1" noMove="1" noResize="1" noEditPoints="1" noAdjustHandles="1" noChangeArrowheads="1" noChangeShapeType="1" noTextEdit="1"/>
                </p:cNvSpPr>
                <p:nvPr/>
              </p:nvSpPr>
              <p:spPr>
                <a:xfrm>
                  <a:off x="9544050" y="6230692"/>
                  <a:ext cx="563296" cy="461665"/>
                </a:xfrm>
                <a:prstGeom prst="rect">
                  <a:avLst/>
                </a:prstGeom>
                <a:blipFill>
                  <a:blip r:embed="rId14"/>
                  <a:stretch>
                    <a:fillRect b="-1316"/>
                  </a:stretch>
                </a:blipFill>
              </p:spPr>
              <p:txBody>
                <a:bodyPr/>
                <a:lstStyle/>
                <a:p>
                  <a:r>
                    <a:rPr lang="zh-CN"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24034"/>
                                        </p:tgtEl>
                                        <p:attrNameLst>
                                          <p:attrName>style.visibility</p:attrName>
                                        </p:attrNameLst>
                                      </p:cBhvr>
                                      <p:to>
                                        <p:strVal val="visible"/>
                                      </p:to>
                                    </p:set>
                                    <p:animEffect transition="in" filter="wipe(left)">
                                      <p:cBhvr>
                                        <p:cTn id="7" dur="200"/>
                                        <p:tgtEl>
                                          <p:spTgt spid="13240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24039"/>
                                        </p:tgtEl>
                                        <p:attrNameLst>
                                          <p:attrName>style.visibility</p:attrName>
                                        </p:attrNameLst>
                                      </p:cBhvr>
                                      <p:to>
                                        <p:strVal val="visible"/>
                                      </p:to>
                                    </p:set>
                                    <p:animEffect transition="in" filter="wipe(left)">
                                      <p:cBhvr>
                                        <p:cTn id="12" dur="500"/>
                                        <p:tgtEl>
                                          <p:spTgt spid="13240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24055"/>
                                        </p:tgtEl>
                                        <p:attrNameLst>
                                          <p:attrName>style.visibility</p:attrName>
                                        </p:attrNameLst>
                                      </p:cBhvr>
                                      <p:to>
                                        <p:strVal val="visible"/>
                                      </p:to>
                                    </p:set>
                                    <p:animEffect transition="in" filter="wipe(left)">
                                      <p:cBhvr>
                                        <p:cTn id="21" dur="500"/>
                                        <p:tgtEl>
                                          <p:spTgt spid="1324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4034" grpId="0" autoUpdateAnimBg="0"/>
      <p:bldP spid="1324039" grpId="0" autoUpdateAnimBg="0"/>
      <p:bldP spid="1324055" grpId="0" autoUpdateAnimBg="0"/>
      <p:bldP spid="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055" name="Text Box 23">
            <a:extLst>
              <a:ext uri="{FF2B5EF4-FFF2-40B4-BE49-F238E27FC236}">
                <a16:creationId xmlns:a16="http://schemas.microsoft.com/office/drawing/2014/main" id="{AE0B5DCE-7D02-40D1-BCE5-1A7D55E02CE8}"/>
              </a:ext>
            </a:extLst>
          </p:cNvPr>
          <p:cNvSpPr txBox="1">
            <a:spLocks noChangeArrowheads="1"/>
          </p:cNvSpPr>
          <p:nvPr/>
        </p:nvSpPr>
        <p:spPr bwMode="auto">
          <a:xfrm>
            <a:off x="1733935" y="1489618"/>
            <a:ext cx="3549584"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dirty="0">
                <a:latin typeface="Times New Roman" panose="02020603050405020304" pitchFamily="18" charset="0"/>
                <a:cs typeface="Times New Roman" panose="02020603050405020304" pitchFamily="18" charset="0"/>
              </a:rPr>
              <a:t>Frequency difference:</a:t>
            </a:r>
          </a:p>
        </p:txBody>
      </p:sp>
      <p:graphicFrame>
        <p:nvGraphicFramePr>
          <p:cNvPr id="1324056" name="Object 24">
            <a:extLst>
              <a:ext uri="{FF2B5EF4-FFF2-40B4-BE49-F238E27FC236}">
                <a16:creationId xmlns:a16="http://schemas.microsoft.com/office/drawing/2014/main" id="{805B339E-CE7F-4C92-921A-560A6786C584}"/>
              </a:ext>
            </a:extLst>
          </p:cNvPr>
          <p:cNvGraphicFramePr>
            <a:graphicFrameLocks noChangeAspect="1"/>
          </p:cNvGraphicFramePr>
          <p:nvPr/>
        </p:nvGraphicFramePr>
        <p:xfrm>
          <a:off x="2711451" y="2028825"/>
          <a:ext cx="2187575" cy="966788"/>
        </p:xfrm>
        <a:graphic>
          <a:graphicData uri="http://schemas.openxmlformats.org/presentationml/2006/ole">
            <mc:AlternateContent xmlns:mc="http://schemas.openxmlformats.org/markup-compatibility/2006">
              <mc:Choice xmlns:v="urn:schemas-microsoft-com:vml" Requires="v">
                <p:oleObj name="Equation" r:id="rId2" imgW="927000" imgH="393480" progId="Equation.DSMT4">
                  <p:embed/>
                </p:oleObj>
              </mc:Choice>
              <mc:Fallback>
                <p:oleObj name="Equation" r:id="rId2" imgW="927000" imgH="393480" progId="Equation.DSMT4">
                  <p:embed/>
                  <p:pic>
                    <p:nvPicPr>
                      <p:cNvPr id="1324056" name="Object 24">
                        <a:extLst>
                          <a:ext uri="{FF2B5EF4-FFF2-40B4-BE49-F238E27FC236}">
                            <a16:creationId xmlns:a16="http://schemas.microsoft.com/office/drawing/2014/main" id="{805B339E-CE7F-4C92-921A-560A6786C584}"/>
                          </a:ext>
                        </a:extLst>
                      </p:cNvPr>
                      <p:cNvPicPr>
                        <a:picLocks noChangeAspect="1" noChangeArrowheads="1"/>
                      </p:cNvPicPr>
                      <p:nvPr/>
                    </p:nvPicPr>
                    <p:blipFill>
                      <a:blip r:embed="rId3"/>
                      <a:srcRect/>
                      <a:stretch>
                        <a:fillRect/>
                      </a:stretch>
                    </p:blipFill>
                    <p:spPr bwMode="auto">
                      <a:xfrm>
                        <a:off x="2711451" y="2028825"/>
                        <a:ext cx="2187575" cy="966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4057" name="Object 25">
            <a:extLst>
              <a:ext uri="{FF2B5EF4-FFF2-40B4-BE49-F238E27FC236}">
                <a16:creationId xmlns:a16="http://schemas.microsoft.com/office/drawing/2014/main" id="{8922C264-CD54-4E57-ADB4-05EAE6AD6FF2}"/>
              </a:ext>
            </a:extLst>
          </p:cNvPr>
          <p:cNvGraphicFramePr>
            <a:graphicFrameLocks noChangeAspect="1"/>
          </p:cNvGraphicFramePr>
          <p:nvPr/>
        </p:nvGraphicFramePr>
        <p:xfrm>
          <a:off x="6643688" y="3386859"/>
          <a:ext cx="1916112" cy="1089025"/>
        </p:xfrm>
        <a:graphic>
          <a:graphicData uri="http://schemas.openxmlformats.org/presentationml/2006/ole">
            <mc:AlternateContent xmlns:mc="http://schemas.openxmlformats.org/markup-compatibility/2006">
              <mc:Choice xmlns:v="urn:schemas-microsoft-com:vml" Requires="v">
                <p:oleObj name="Equation" r:id="rId4" imgW="812520" imgH="444240" progId="Equation.DSMT4">
                  <p:embed/>
                </p:oleObj>
              </mc:Choice>
              <mc:Fallback>
                <p:oleObj name="Equation" r:id="rId4" imgW="812520" imgH="444240" progId="Equation.DSMT4">
                  <p:embed/>
                  <p:pic>
                    <p:nvPicPr>
                      <p:cNvPr id="1324057" name="Object 25">
                        <a:extLst>
                          <a:ext uri="{FF2B5EF4-FFF2-40B4-BE49-F238E27FC236}">
                            <a16:creationId xmlns:a16="http://schemas.microsoft.com/office/drawing/2014/main" id="{8922C264-CD54-4E57-ADB4-05EAE6AD6FF2}"/>
                          </a:ext>
                        </a:extLst>
                      </p:cNvPr>
                      <p:cNvPicPr>
                        <a:picLocks noChangeAspect="1" noChangeArrowheads="1"/>
                      </p:cNvPicPr>
                      <p:nvPr/>
                    </p:nvPicPr>
                    <p:blipFill>
                      <a:blip r:embed="rId5"/>
                      <a:srcRect/>
                      <a:stretch>
                        <a:fillRect/>
                      </a:stretch>
                    </p:blipFill>
                    <p:spPr bwMode="auto">
                      <a:xfrm>
                        <a:off x="6643688" y="3386859"/>
                        <a:ext cx="1916112"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4058" name="Text Box 26">
            <a:extLst>
              <a:ext uri="{FF2B5EF4-FFF2-40B4-BE49-F238E27FC236}">
                <a16:creationId xmlns:a16="http://schemas.microsoft.com/office/drawing/2014/main" id="{CC024C90-8233-4B15-BE33-94D09CF6D743}"/>
              </a:ext>
            </a:extLst>
          </p:cNvPr>
          <p:cNvSpPr txBox="1">
            <a:spLocks noChangeArrowheads="1"/>
          </p:cNvSpPr>
          <p:nvPr/>
        </p:nvSpPr>
        <p:spPr bwMode="auto">
          <a:xfrm>
            <a:off x="1733935" y="3712296"/>
            <a:ext cx="4134302"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dirty="0">
                <a:latin typeface="Times New Roman" panose="02020603050405020304" pitchFamily="18" charset="0"/>
                <a:cs typeface="Times New Roman" panose="02020603050405020304" pitchFamily="18" charset="0"/>
              </a:rPr>
              <a:t>Longitudinal mode amount:</a:t>
            </a:r>
          </a:p>
        </p:txBody>
      </p:sp>
      <p:sp>
        <p:nvSpPr>
          <p:cNvPr id="1324059" name="Text Box 27">
            <a:extLst>
              <a:ext uri="{FF2B5EF4-FFF2-40B4-BE49-F238E27FC236}">
                <a16:creationId xmlns:a16="http://schemas.microsoft.com/office/drawing/2014/main" id="{DF46D3AF-DD79-46B5-AC0B-F3834914B7EF}"/>
              </a:ext>
            </a:extLst>
          </p:cNvPr>
          <p:cNvSpPr txBox="1">
            <a:spLocks noChangeArrowheads="1"/>
          </p:cNvSpPr>
          <p:nvPr/>
        </p:nvSpPr>
        <p:spPr bwMode="auto">
          <a:xfrm>
            <a:off x="2701925" y="5320434"/>
            <a:ext cx="167640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FWHM:</a:t>
            </a:r>
          </a:p>
        </p:txBody>
      </p:sp>
      <p:graphicFrame>
        <p:nvGraphicFramePr>
          <p:cNvPr id="1324060" name="Object 28">
            <a:extLst>
              <a:ext uri="{FF2B5EF4-FFF2-40B4-BE49-F238E27FC236}">
                <a16:creationId xmlns:a16="http://schemas.microsoft.com/office/drawing/2014/main" id="{098D0BF9-D5B3-413E-B9FE-10542D327B06}"/>
              </a:ext>
            </a:extLst>
          </p:cNvPr>
          <p:cNvGraphicFramePr>
            <a:graphicFrameLocks noChangeAspect="1"/>
          </p:cNvGraphicFramePr>
          <p:nvPr/>
        </p:nvGraphicFramePr>
        <p:xfrm>
          <a:off x="5945188" y="4947371"/>
          <a:ext cx="3062287" cy="1209675"/>
        </p:xfrm>
        <a:graphic>
          <a:graphicData uri="http://schemas.openxmlformats.org/presentationml/2006/ole">
            <mc:AlternateContent xmlns:mc="http://schemas.openxmlformats.org/markup-compatibility/2006">
              <mc:Choice xmlns:v="urn:schemas-microsoft-com:vml" Requires="v">
                <p:oleObj name="Equation" r:id="rId6" imgW="1218960" imgH="457200" progId="Equation.DSMT4">
                  <p:embed/>
                </p:oleObj>
              </mc:Choice>
              <mc:Fallback>
                <p:oleObj name="Equation" r:id="rId6" imgW="1218960" imgH="457200" progId="Equation.DSMT4">
                  <p:embed/>
                  <p:pic>
                    <p:nvPicPr>
                      <p:cNvPr id="1324060" name="Object 28">
                        <a:extLst>
                          <a:ext uri="{FF2B5EF4-FFF2-40B4-BE49-F238E27FC236}">
                            <a16:creationId xmlns:a16="http://schemas.microsoft.com/office/drawing/2014/main" id="{098D0BF9-D5B3-413E-B9FE-10542D327B06}"/>
                          </a:ext>
                        </a:extLst>
                      </p:cNvPr>
                      <p:cNvPicPr>
                        <a:picLocks noChangeAspect="1" noChangeArrowheads="1"/>
                      </p:cNvPicPr>
                      <p:nvPr/>
                    </p:nvPicPr>
                    <p:blipFill>
                      <a:blip r:embed="rId7"/>
                      <a:srcRect/>
                      <a:stretch>
                        <a:fillRect/>
                      </a:stretch>
                    </p:blipFill>
                    <p:spPr bwMode="auto">
                      <a:xfrm>
                        <a:off x="5945188" y="4947371"/>
                        <a:ext cx="3062287" cy="120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 name="Text Box 2">
            <a:extLst>
              <a:ext uri="{FF2B5EF4-FFF2-40B4-BE49-F238E27FC236}">
                <a16:creationId xmlns:a16="http://schemas.microsoft.com/office/drawing/2014/main" id="{AC6E0A9F-812F-4B71-9DE9-FD1AAA1C0140}"/>
              </a:ext>
            </a:extLst>
          </p:cNvPr>
          <p:cNvSpPr txBox="1">
            <a:spLocks noChangeArrowheads="1"/>
          </p:cNvSpPr>
          <p:nvPr/>
        </p:nvSpPr>
        <p:spPr bwMode="auto">
          <a:xfrm>
            <a:off x="852488" y="567696"/>
            <a:ext cx="59436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dirty="0">
                <a:latin typeface="Times New Roman" panose="02020603050405020304" pitchFamily="18" charset="0"/>
                <a:cs typeface="Times New Roman" panose="02020603050405020304" pitchFamily="18" charset="0"/>
              </a:rPr>
              <a:t>To select the laser mode — Frequency</a:t>
            </a:r>
            <a:endParaRPr kumimoji="1" lang="zh-CN" altLang="en-US" sz="2800" dirty="0">
              <a:latin typeface="Times New Roman" panose="02020603050405020304" pitchFamily="18" charset="0"/>
              <a:cs typeface="Times New Roman" panose="02020603050405020304" pitchFamily="18" charset="0"/>
            </a:endParaRPr>
          </a:p>
        </p:txBody>
      </p:sp>
      <p:grpSp>
        <p:nvGrpSpPr>
          <p:cNvPr id="61" name="组合 60">
            <a:extLst>
              <a:ext uri="{FF2B5EF4-FFF2-40B4-BE49-F238E27FC236}">
                <a16:creationId xmlns:a16="http://schemas.microsoft.com/office/drawing/2014/main" id="{7941CD7A-F38F-4CE9-89E7-22CEAF74DF59}"/>
              </a:ext>
            </a:extLst>
          </p:cNvPr>
          <p:cNvGrpSpPr/>
          <p:nvPr/>
        </p:nvGrpSpPr>
        <p:grpSpPr>
          <a:xfrm>
            <a:off x="7029834" y="1172358"/>
            <a:ext cx="4457700" cy="1978758"/>
            <a:chOff x="6248399" y="4713599"/>
            <a:chExt cx="4457700" cy="1978758"/>
          </a:xfrm>
        </p:grpSpPr>
        <p:grpSp>
          <p:nvGrpSpPr>
            <p:cNvPr id="62" name="Group 3">
              <a:extLst>
                <a:ext uri="{FF2B5EF4-FFF2-40B4-BE49-F238E27FC236}">
                  <a16:creationId xmlns:a16="http://schemas.microsoft.com/office/drawing/2014/main" id="{85830B06-68A5-4E10-8886-EF5A9B18A0F6}"/>
                </a:ext>
              </a:extLst>
            </p:cNvPr>
            <p:cNvGrpSpPr>
              <a:grpSpLocks/>
            </p:cNvGrpSpPr>
            <p:nvPr/>
          </p:nvGrpSpPr>
          <p:grpSpPr bwMode="auto">
            <a:xfrm>
              <a:off x="6629400" y="5210175"/>
              <a:ext cx="3505200" cy="1047750"/>
              <a:chOff x="3216" y="1984"/>
              <a:chExt cx="2208" cy="660"/>
            </a:xfrm>
          </p:grpSpPr>
          <p:sp>
            <p:nvSpPr>
              <p:cNvPr id="147" name="Freeform 4">
                <a:extLst>
                  <a:ext uri="{FF2B5EF4-FFF2-40B4-BE49-F238E27FC236}">
                    <a16:creationId xmlns:a16="http://schemas.microsoft.com/office/drawing/2014/main" id="{5AA6F9C6-10C4-4916-9100-D0BC99016E79}"/>
                  </a:ext>
                </a:extLst>
              </p:cNvPr>
              <p:cNvSpPr>
                <a:spLocks/>
              </p:cNvSpPr>
              <p:nvPr/>
            </p:nvSpPr>
            <p:spPr bwMode="auto">
              <a:xfrm>
                <a:off x="3216" y="1984"/>
                <a:ext cx="1104" cy="660"/>
              </a:xfrm>
              <a:custGeom>
                <a:avLst/>
                <a:gdLst>
                  <a:gd name="T0" fmla="*/ 0 w 1104"/>
                  <a:gd name="T1" fmla="*/ 660 h 660"/>
                  <a:gd name="T2" fmla="*/ 1104 w 1104"/>
                  <a:gd name="T3" fmla="*/ 0 h 660"/>
                  <a:gd name="T4" fmla="*/ 0 60000 65536"/>
                  <a:gd name="T5" fmla="*/ 0 60000 65536"/>
                </a:gdLst>
                <a:ahLst/>
                <a:cxnLst>
                  <a:cxn ang="T4">
                    <a:pos x="T0" y="T1"/>
                  </a:cxn>
                  <a:cxn ang="T5">
                    <a:pos x="T2" y="T3"/>
                  </a:cxn>
                </a:cxnLst>
                <a:rect l="0" t="0" r="r" b="b"/>
                <a:pathLst>
                  <a:path w="1104" h="660">
                    <a:moveTo>
                      <a:pt x="0" y="660"/>
                    </a:moveTo>
                    <a:cubicBezTo>
                      <a:pt x="184" y="550"/>
                      <a:pt x="768" y="12"/>
                      <a:pt x="1104" y="0"/>
                    </a:cubicBezTo>
                  </a:path>
                </a:pathLst>
              </a:custGeom>
              <a:noFill/>
              <a:ln w="28575" cap="flat" cmpd="sng">
                <a:solidFill>
                  <a:srgbClr val="00B0F0"/>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 name="Freeform 5">
                <a:extLst>
                  <a:ext uri="{FF2B5EF4-FFF2-40B4-BE49-F238E27FC236}">
                    <a16:creationId xmlns:a16="http://schemas.microsoft.com/office/drawing/2014/main" id="{11C461E7-A5FF-4C20-A0E5-2CDE80F4EDED}"/>
                  </a:ext>
                </a:extLst>
              </p:cNvPr>
              <p:cNvSpPr>
                <a:spLocks/>
              </p:cNvSpPr>
              <p:nvPr/>
            </p:nvSpPr>
            <p:spPr bwMode="auto">
              <a:xfrm>
                <a:off x="4344" y="1984"/>
                <a:ext cx="1080" cy="660"/>
              </a:xfrm>
              <a:custGeom>
                <a:avLst/>
                <a:gdLst>
                  <a:gd name="T0" fmla="*/ 1080 w 1080"/>
                  <a:gd name="T1" fmla="*/ 660 h 660"/>
                  <a:gd name="T2" fmla="*/ 0 w 1080"/>
                  <a:gd name="T3" fmla="*/ 0 h 660"/>
                  <a:gd name="T4" fmla="*/ 0 60000 65536"/>
                  <a:gd name="T5" fmla="*/ 0 60000 65536"/>
                </a:gdLst>
                <a:ahLst/>
                <a:cxnLst>
                  <a:cxn ang="T4">
                    <a:pos x="T0" y="T1"/>
                  </a:cxn>
                  <a:cxn ang="T5">
                    <a:pos x="T2" y="T3"/>
                  </a:cxn>
                </a:cxnLst>
                <a:rect l="0" t="0" r="r" b="b"/>
                <a:pathLst>
                  <a:path w="1080" h="660">
                    <a:moveTo>
                      <a:pt x="1080" y="660"/>
                    </a:moveTo>
                    <a:cubicBezTo>
                      <a:pt x="900" y="550"/>
                      <a:pt x="336" y="12"/>
                      <a:pt x="0" y="0"/>
                    </a:cubicBezTo>
                  </a:path>
                </a:pathLst>
              </a:custGeom>
              <a:noFill/>
              <a:ln w="28575" cap="flat" cmpd="sng">
                <a:solidFill>
                  <a:srgbClr val="00B0F0"/>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63" name="Group 9">
              <a:extLst>
                <a:ext uri="{FF2B5EF4-FFF2-40B4-BE49-F238E27FC236}">
                  <a16:creationId xmlns:a16="http://schemas.microsoft.com/office/drawing/2014/main" id="{9E91EB7D-A0E3-4F5B-A9D8-375B86475567}"/>
                </a:ext>
              </a:extLst>
            </p:cNvPr>
            <p:cNvGrpSpPr>
              <a:grpSpLocks/>
            </p:cNvGrpSpPr>
            <p:nvPr/>
          </p:nvGrpSpPr>
          <p:grpSpPr bwMode="auto">
            <a:xfrm>
              <a:off x="6248399" y="4886325"/>
              <a:ext cx="4267200" cy="1371600"/>
              <a:chOff x="2976" y="1780"/>
              <a:chExt cx="2688" cy="864"/>
            </a:xfrm>
          </p:grpSpPr>
          <p:sp>
            <p:nvSpPr>
              <p:cNvPr id="145" name="Line 10">
                <a:extLst>
                  <a:ext uri="{FF2B5EF4-FFF2-40B4-BE49-F238E27FC236}">
                    <a16:creationId xmlns:a16="http://schemas.microsoft.com/office/drawing/2014/main" id="{A0D12CBB-2905-478E-AE5F-624B140413E7}"/>
                  </a:ext>
                </a:extLst>
              </p:cNvPr>
              <p:cNvSpPr>
                <a:spLocks noChangeShapeType="1"/>
              </p:cNvSpPr>
              <p:nvPr/>
            </p:nvSpPr>
            <p:spPr bwMode="auto">
              <a:xfrm flipV="1">
                <a:off x="3024" y="1780"/>
                <a:ext cx="0" cy="86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 name="Line 11">
                <a:extLst>
                  <a:ext uri="{FF2B5EF4-FFF2-40B4-BE49-F238E27FC236}">
                    <a16:creationId xmlns:a16="http://schemas.microsoft.com/office/drawing/2014/main" id="{2623446F-7F14-4CEE-A37E-CDB948EBF97C}"/>
                  </a:ext>
                </a:extLst>
              </p:cNvPr>
              <p:cNvSpPr>
                <a:spLocks noChangeShapeType="1"/>
              </p:cNvSpPr>
              <p:nvPr/>
            </p:nvSpPr>
            <p:spPr bwMode="auto">
              <a:xfrm>
                <a:off x="2976" y="2644"/>
                <a:ext cx="26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4" name="Group 29">
              <a:extLst>
                <a:ext uri="{FF2B5EF4-FFF2-40B4-BE49-F238E27FC236}">
                  <a16:creationId xmlns:a16="http://schemas.microsoft.com/office/drawing/2014/main" id="{8BE2B41C-2A30-4E50-8EE7-67A8BE491BA5}"/>
                </a:ext>
              </a:extLst>
            </p:cNvPr>
            <p:cNvGrpSpPr>
              <a:grpSpLocks/>
            </p:cNvGrpSpPr>
            <p:nvPr/>
          </p:nvGrpSpPr>
          <p:grpSpPr bwMode="auto">
            <a:xfrm>
              <a:off x="6781800" y="5191125"/>
              <a:ext cx="3200400" cy="1066800"/>
              <a:chOff x="3312" y="1972"/>
              <a:chExt cx="2016" cy="672"/>
            </a:xfrm>
          </p:grpSpPr>
          <p:sp>
            <p:nvSpPr>
              <p:cNvPr id="77" name="Freeform 30">
                <a:extLst>
                  <a:ext uri="{FF2B5EF4-FFF2-40B4-BE49-F238E27FC236}">
                    <a16:creationId xmlns:a16="http://schemas.microsoft.com/office/drawing/2014/main" id="{E3FCBEB1-2E2E-4FFA-B44F-6FC6CFCFCF5C}"/>
                  </a:ext>
                </a:extLst>
              </p:cNvPr>
              <p:cNvSpPr>
                <a:spLocks/>
              </p:cNvSpPr>
              <p:nvPr/>
            </p:nvSpPr>
            <p:spPr bwMode="auto">
              <a:xfrm>
                <a:off x="4176" y="1972"/>
                <a:ext cx="156" cy="672"/>
              </a:xfrm>
              <a:custGeom>
                <a:avLst/>
                <a:gdLst>
                  <a:gd name="T0" fmla="*/ 0 w 156"/>
                  <a:gd name="T1" fmla="*/ 672 h 672"/>
                  <a:gd name="T2" fmla="*/ 48 w 156"/>
                  <a:gd name="T3" fmla="*/ 552 h 672"/>
                  <a:gd name="T4" fmla="*/ 84 w 156"/>
                  <a:gd name="T5" fmla="*/ 336 h 672"/>
                  <a:gd name="T6" fmla="*/ 96 w 156"/>
                  <a:gd name="T7" fmla="*/ 144 h 672"/>
                  <a:gd name="T8" fmla="*/ 108 w 156"/>
                  <a:gd name="T9" fmla="*/ 60 h 672"/>
                  <a:gd name="T10" fmla="*/ 144 w 156"/>
                  <a:gd name="T11" fmla="*/ 0 h 672"/>
                  <a:gd name="T12" fmla="*/ 156 w 156"/>
                  <a:gd name="T13" fmla="*/ 12 h 6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6" h="672">
                    <a:moveTo>
                      <a:pt x="0" y="672"/>
                    </a:moveTo>
                    <a:cubicBezTo>
                      <a:pt x="12" y="660"/>
                      <a:pt x="34" y="608"/>
                      <a:pt x="48" y="552"/>
                    </a:cubicBezTo>
                    <a:cubicBezTo>
                      <a:pt x="62" y="496"/>
                      <a:pt x="76" y="404"/>
                      <a:pt x="84" y="336"/>
                    </a:cubicBezTo>
                    <a:cubicBezTo>
                      <a:pt x="92" y="268"/>
                      <a:pt x="92" y="190"/>
                      <a:pt x="96" y="144"/>
                    </a:cubicBezTo>
                    <a:cubicBezTo>
                      <a:pt x="100" y="98"/>
                      <a:pt x="100" y="84"/>
                      <a:pt x="108" y="60"/>
                    </a:cubicBezTo>
                    <a:cubicBezTo>
                      <a:pt x="116" y="36"/>
                      <a:pt x="136" y="8"/>
                      <a:pt x="144" y="0"/>
                    </a:cubicBezTo>
                    <a:cubicBezTo>
                      <a:pt x="150" y="6"/>
                      <a:pt x="156" y="12"/>
                      <a:pt x="156" y="12"/>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78" name="Freeform 31">
                <a:extLst>
                  <a:ext uri="{FF2B5EF4-FFF2-40B4-BE49-F238E27FC236}">
                    <a16:creationId xmlns:a16="http://schemas.microsoft.com/office/drawing/2014/main" id="{B63C1884-1C28-4C14-8B89-5ABF10562107}"/>
                  </a:ext>
                </a:extLst>
              </p:cNvPr>
              <p:cNvSpPr>
                <a:spLocks/>
              </p:cNvSpPr>
              <p:nvPr/>
            </p:nvSpPr>
            <p:spPr bwMode="auto">
              <a:xfrm flipH="1">
                <a:off x="4308" y="1972"/>
                <a:ext cx="156" cy="672"/>
              </a:xfrm>
              <a:custGeom>
                <a:avLst/>
                <a:gdLst>
                  <a:gd name="T0" fmla="*/ 0 w 156"/>
                  <a:gd name="T1" fmla="*/ 672 h 672"/>
                  <a:gd name="T2" fmla="*/ 48 w 156"/>
                  <a:gd name="T3" fmla="*/ 552 h 672"/>
                  <a:gd name="T4" fmla="*/ 84 w 156"/>
                  <a:gd name="T5" fmla="*/ 336 h 672"/>
                  <a:gd name="T6" fmla="*/ 96 w 156"/>
                  <a:gd name="T7" fmla="*/ 144 h 672"/>
                  <a:gd name="T8" fmla="*/ 108 w 156"/>
                  <a:gd name="T9" fmla="*/ 60 h 672"/>
                  <a:gd name="T10" fmla="*/ 144 w 156"/>
                  <a:gd name="T11" fmla="*/ 0 h 672"/>
                  <a:gd name="T12" fmla="*/ 156 w 156"/>
                  <a:gd name="T13" fmla="*/ 12 h 6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6" h="672">
                    <a:moveTo>
                      <a:pt x="0" y="672"/>
                    </a:moveTo>
                    <a:cubicBezTo>
                      <a:pt x="8" y="652"/>
                      <a:pt x="34" y="608"/>
                      <a:pt x="48" y="552"/>
                    </a:cubicBezTo>
                    <a:cubicBezTo>
                      <a:pt x="62" y="496"/>
                      <a:pt x="76" y="404"/>
                      <a:pt x="84" y="336"/>
                    </a:cubicBezTo>
                    <a:cubicBezTo>
                      <a:pt x="92" y="268"/>
                      <a:pt x="92" y="190"/>
                      <a:pt x="96" y="144"/>
                    </a:cubicBezTo>
                    <a:cubicBezTo>
                      <a:pt x="100" y="98"/>
                      <a:pt x="100" y="84"/>
                      <a:pt x="108" y="60"/>
                    </a:cubicBezTo>
                    <a:cubicBezTo>
                      <a:pt x="116" y="36"/>
                      <a:pt x="136" y="8"/>
                      <a:pt x="144" y="0"/>
                    </a:cubicBezTo>
                    <a:cubicBezTo>
                      <a:pt x="150" y="6"/>
                      <a:pt x="156" y="12"/>
                      <a:pt x="156" y="12"/>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79" name="Freeform 32">
                <a:extLst>
                  <a:ext uri="{FF2B5EF4-FFF2-40B4-BE49-F238E27FC236}">
                    <a16:creationId xmlns:a16="http://schemas.microsoft.com/office/drawing/2014/main" id="{B0F96A5A-34FD-4C2F-8729-5B210735CA8C}"/>
                  </a:ext>
                </a:extLst>
              </p:cNvPr>
              <p:cNvSpPr>
                <a:spLocks/>
              </p:cNvSpPr>
              <p:nvPr/>
            </p:nvSpPr>
            <p:spPr bwMode="auto">
              <a:xfrm>
                <a:off x="4464" y="2308"/>
                <a:ext cx="96" cy="336"/>
              </a:xfrm>
              <a:custGeom>
                <a:avLst/>
                <a:gdLst>
                  <a:gd name="T0" fmla="*/ 0 w 96"/>
                  <a:gd name="T1" fmla="*/ 336 h 336"/>
                  <a:gd name="T2" fmla="*/ 96 w 96"/>
                  <a:gd name="T3" fmla="*/ 0 h 336"/>
                  <a:gd name="T4" fmla="*/ 0 60000 65536"/>
                  <a:gd name="T5" fmla="*/ 0 60000 65536"/>
                </a:gdLst>
                <a:ahLst/>
                <a:cxnLst>
                  <a:cxn ang="T4">
                    <a:pos x="T0" y="T1"/>
                  </a:cxn>
                  <a:cxn ang="T5">
                    <a:pos x="T2" y="T3"/>
                  </a:cxn>
                </a:cxnLst>
                <a:rect l="0" t="0" r="r" b="b"/>
                <a:pathLst>
                  <a:path w="96" h="336">
                    <a:moveTo>
                      <a:pt x="0" y="336"/>
                    </a:moveTo>
                    <a:cubicBezTo>
                      <a:pt x="0" y="336"/>
                      <a:pt x="72" y="216"/>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80" name="Freeform 33">
                <a:extLst>
                  <a:ext uri="{FF2B5EF4-FFF2-40B4-BE49-F238E27FC236}">
                    <a16:creationId xmlns:a16="http://schemas.microsoft.com/office/drawing/2014/main" id="{7605D1CB-73EB-402B-AA1C-D48573754AD7}"/>
                  </a:ext>
                </a:extLst>
              </p:cNvPr>
              <p:cNvSpPr>
                <a:spLocks/>
              </p:cNvSpPr>
              <p:nvPr/>
            </p:nvSpPr>
            <p:spPr bwMode="auto">
              <a:xfrm>
                <a:off x="4560" y="2056"/>
                <a:ext cx="48" cy="252"/>
              </a:xfrm>
              <a:custGeom>
                <a:avLst/>
                <a:gdLst>
                  <a:gd name="T0" fmla="*/ 0 w 48"/>
                  <a:gd name="T1" fmla="*/ 252 h 252"/>
                  <a:gd name="T2" fmla="*/ 48 w 48"/>
                  <a:gd name="T3" fmla="*/ 12 h 252"/>
                  <a:gd name="T4" fmla="*/ 0 60000 65536"/>
                  <a:gd name="T5" fmla="*/ 0 60000 65536"/>
                </a:gdLst>
                <a:ahLst/>
                <a:cxnLst>
                  <a:cxn ang="T4">
                    <a:pos x="T0" y="T1"/>
                  </a:cxn>
                  <a:cxn ang="T5">
                    <a:pos x="T2" y="T3"/>
                  </a:cxn>
                </a:cxnLst>
                <a:rect l="0" t="0" r="r" b="b"/>
                <a:pathLst>
                  <a:path w="48" h="252">
                    <a:moveTo>
                      <a:pt x="0" y="252"/>
                    </a:moveTo>
                    <a:cubicBezTo>
                      <a:pt x="0" y="252"/>
                      <a:pt x="0" y="0"/>
                      <a:pt x="48" y="12"/>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16" name="Freeform 34">
                <a:extLst>
                  <a:ext uri="{FF2B5EF4-FFF2-40B4-BE49-F238E27FC236}">
                    <a16:creationId xmlns:a16="http://schemas.microsoft.com/office/drawing/2014/main" id="{00D00E03-C129-4B7D-A4FB-33DF3EB258FC}"/>
                  </a:ext>
                </a:extLst>
              </p:cNvPr>
              <p:cNvSpPr>
                <a:spLocks/>
              </p:cNvSpPr>
              <p:nvPr/>
            </p:nvSpPr>
            <p:spPr bwMode="auto">
              <a:xfrm flipH="1">
                <a:off x="4656" y="2308"/>
                <a:ext cx="96" cy="336"/>
              </a:xfrm>
              <a:custGeom>
                <a:avLst/>
                <a:gdLst>
                  <a:gd name="T0" fmla="*/ 0 w 96"/>
                  <a:gd name="T1" fmla="*/ 336 h 336"/>
                  <a:gd name="T2" fmla="*/ 96 w 96"/>
                  <a:gd name="T3" fmla="*/ 0 h 336"/>
                  <a:gd name="T4" fmla="*/ 0 60000 65536"/>
                  <a:gd name="T5" fmla="*/ 0 60000 65536"/>
                </a:gdLst>
                <a:ahLst/>
                <a:cxnLst>
                  <a:cxn ang="T4">
                    <a:pos x="T0" y="T1"/>
                  </a:cxn>
                  <a:cxn ang="T5">
                    <a:pos x="T2" y="T3"/>
                  </a:cxn>
                </a:cxnLst>
                <a:rect l="0" t="0" r="r" b="b"/>
                <a:pathLst>
                  <a:path w="96" h="336">
                    <a:moveTo>
                      <a:pt x="0" y="336"/>
                    </a:moveTo>
                    <a:cubicBezTo>
                      <a:pt x="0" y="336"/>
                      <a:pt x="72" y="216"/>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17" name="Freeform 35">
                <a:extLst>
                  <a:ext uri="{FF2B5EF4-FFF2-40B4-BE49-F238E27FC236}">
                    <a16:creationId xmlns:a16="http://schemas.microsoft.com/office/drawing/2014/main" id="{51163CBE-15C4-413B-BE5A-434837DC962E}"/>
                  </a:ext>
                </a:extLst>
              </p:cNvPr>
              <p:cNvSpPr>
                <a:spLocks/>
              </p:cNvSpPr>
              <p:nvPr/>
            </p:nvSpPr>
            <p:spPr bwMode="auto">
              <a:xfrm flipH="1">
                <a:off x="4608" y="2056"/>
                <a:ext cx="48" cy="252"/>
              </a:xfrm>
              <a:custGeom>
                <a:avLst/>
                <a:gdLst>
                  <a:gd name="T0" fmla="*/ 0 w 48"/>
                  <a:gd name="T1" fmla="*/ 252 h 252"/>
                  <a:gd name="T2" fmla="*/ 48 w 48"/>
                  <a:gd name="T3" fmla="*/ 12 h 252"/>
                  <a:gd name="T4" fmla="*/ 0 60000 65536"/>
                  <a:gd name="T5" fmla="*/ 0 60000 65536"/>
                </a:gdLst>
                <a:ahLst/>
                <a:cxnLst>
                  <a:cxn ang="T4">
                    <a:pos x="T0" y="T1"/>
                  </a:cxn>
                  <a:cxn ang="T5">
                    <a:pos x="T2" y="T3"/>
                  </a:cxn>
                </a:cxnLst>
                <a:rect l="0" t="0" r="r" b="b"/>
                <a:pathLst>
                  <a:path w="48" h="252">
                    <a:moveTo>
                      <a:pt x="0" y="252"/>
                    </a:moveTo>
                    <a:cubicBezTo>
                      <a:pt x="0" y="252"/>
                      <a:pt x="0" y="0"/>
                      <a:pt x="48" y="12"/>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18" name="Freeform 36">
                <a:extLst>
                  <a:ext uri="{FF2B5EF4-FFF2-40B4-BE49-F238E27FC236}">
                    <a16:creationId xmlns:a16="http://schemas.microsoft.com/office/drawing/2014/main" id="{2FB3E90D-6DFD-40C3-8CD2-FE06FC1B763B}"/>
                  </a:ext>
                </a:extLst>
              </p:cNvPr>
              <p:cNvSpPr>
                <a:spLocks/>
              </p:cNvSpPr>
              <p:nvPr/>
            </p:nvSpPr>
            <p:spPr bwMode="auto">
              <a:xfrm flipH="1">
                <a:off x="4080" y="2308"/>
                <a:ext cx="96" cy="336"/>
              </a:xfrm>
              <a:custGeom>
                <a:avLst/>
                <a:gdLst>
                  <a:gd name="T0" fmla="*/ 0 w 96"/>
                  <a:gd name="T1" fmla="*/ 336 h 336"/>
                  <a:gd name="T2" fmla="*/ 96 w 96"/>
                  <a:gd name="T3" fmla="*/ 0 h 336"/>
                  <a:gd name="T4" fmla="*/ 0 60000 65536"/>
                  <a:gd name="T5" fmla="*/ 0 60000 65536"/>
                </a:gdLst>
                <a:ahLst/>
                <a:cxnLst>
                  <a:cxn ang="T4">
                    <a:pos x="T0" y="T1"/>
                  </a:cxn>
                  <a:cxn ang="T5">
                    <a:pos x="T2" y="T3"/>
                  </a:cxn>
                </a:cxnLst>
                <a:rect l="0" t="0" r="r" b="b"/>
                <a:pathLst>
                  <a:path w="96" h="336">
                    <a:moveTo>
                      <a:pt x="0" y="336"/>
                    </a:moveTo>
                    <a:cubicBezTo>
                      <a:pt x="0" y="336"/>
                      <a:pt x="72" y="216"/>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19" name="Freeform 37">
                <a:extLst>
                  <a:ext uri="{FF2B5EF4-FFF2-40B4-BE49-F238E27FC236}">
                    <a16:creationId xmlns:a16="http://schemas.microsoft.com/office/drawing/2014/main" id="{1E301082-B71F-4BE2-95C0-1013681841F0}"/>
                  </a:ext>
                </a:extLst>
              </p:cNvPr>
              <p:cNvSpPr>
                <a:spLocks/>
              </p:cNvSpPr>
              <p:nvPr/>
            </p:nvSpPr>
            <p:spPr bwMode="auto">
              <a:xfrm flipH="1">
                <a:off x="4032" y="2056"/>
                <a:ext cx="48" cy="252"/>
              </a:xfrm>
              <a:custGeom>
                <a:avLst/>
                <a:gdLst>
                  <a:gd name="T0" fmla="*/ 0 w 48"/>
                  <a:gd name="T1" fmla="*/ 252 h 252"/>
                  <a:gd name="T2" fmla="*/ 48 w 48"/>
                  <a:gd name="T3" fmla="*/ 12 h 252"/>
                  <a:gd name="T4" fmla="*/ 0 60000 65536"/>
                  <a:gd name="T5" fmla="*/ 0 60000 65536"/>
                </a:gdLst>
                <a:ahLst/>
                <a:cxnLst>
                  <a:cxn ang="T4">
                    <a:pos x="T0" y="T1"/>
                  </a:cxn>
                  <a:cxn ang="T5">
                    <a:pos x="T2" y="T3"/>
                  </a:cxn>
                </a:cxnLst>
                <a:rect l="0" t="0" r="r" b="b"/>
                <a:pathLst>
                  <a:path w="48" h="252">
                    <a:moveTo>
                      <a:pt x="0" y="252"/>
                    </a:moveTo>
                    <a:cubicBezTo>
                      <a:pt x="0" y="252"/>
                      <a:pt x="0" y="0"/>
                      <a:pt x="48" y="12"/>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20" name="Freeform 38">
                <a:extLst>
                  <a:ext uri="{FF2B5EF4-FFF2-40B4-BE49-F238E27FC236}">
                    <a16:creationId xmlns:a16="http://schemas.microsoft.com/office/drawing/2014/main" id="{0E70CD25-03D7-4847-A575-42E6B079A53E}"/>
                  </a:ext>
                </a:extLst>
              </p:cNvPr>
              <p:cNvSpPr>
                <a:spLocks/>
              </p:cNvSpPr>
              <p:nvPr/>
            </p:nvSpPr>
            <p:spPr bwMode="auto">
              <a:xfrm>
                <a:off x="3888" y="2308"/>
                <a:ext cx="96" cy="336"/>
              </a:xfrm>
              <a:custGeom>
                <a:avLst/>
                <a:gdLst>
                  <a:gd name="T0" fmla="*/ 0 w 96"/>
                  <a:gd name="T1" fmla="*/ 336 h 336"/>
                  <a:gd name="T2" fmla="*/ 96 w 96"/>
                  <a:gd name="T3" fmla="*/ 0 h 336"/>
                  <a:gd name="T4" fmla="*/ 0 60000 65536"/>
                  <a:gd name="T5" fmla="*/ 0 60000 65536"/>
                </a:gdLst>
                <a:ahLst/>
                <a:cxnLst>
                  <a:cxn ang="T4">
                    <a:pos x="T0" y="T1"/>
                  </a:cxn>
                  <a:cxn ang="T5">
                    <a:pos x="T2" y="T3"/>
                  </a:cxn>
                </a:cxnLst>
                <a:rect l="0" t="0" r="r" b="b"/>
                <a:pathLst>
                  <a:path w="96" h="336">
                    <a:moveTo>
                      <a:pt x="0" y="336"/>
                    </a:moveTo>
                    <a:cubicBezTo>
                      <a:pt x="0" y="336"/>
                      <a:pt x="72" y="216"/>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21" name="Freeform 39">
                <a:extLst>
                  <a:ext uri="{FF2B5EF4-FFF2-40B4-BE49-F238E27FC236}">
                    <a16:creationId xmlns:a16="http://schemas.microsoft.com/office/drawing/2014/main" id="{CD89AE69-1BD2-405D-96F4-E3A52D270610}"/>
                  </a:ext>
                </a:extLst>
              </p:cNvPr>
              <p:cNvSpPr>
                <a:spLocks/>
              </p:cNvSpPr>
              <p:nvPr/>
            </p:nvSpPr>
            <p:spPr bwMode="auto">
              <a:xfrm>
                <a:off x="3984" y="2056"/>
                <a:ext cx="48" cy="252"/>
              </a:xfrm>
              <a:custGeom>
                <a:avLst/>
                <a:gdLst>
                  <a:gd name="T0" fmla="*/ 0 w 48"/>
                  <a:gd name="T1" fmla="*/ 252 h 252"/>
                  <a:gd name="T2" fmla="*/ 48 w 48"/>
                  <a:gd name="T3" fmla="*/ 12 h 252"/>
                  <a:gd name="T4" fmla="*/ 0 60000 65536"/>
                  <a:gd name="T5" fmla="*/ 0 60000 65536"/>
                </a:gdLst>
                <a:ahLst/>
                <a:cxnLst>
                  <a:cxn ang="T4">
                    <a:pos x="T0" y="T1"/>
                  </a:cxn>
                  <a:cxn ang="T5">
                    <a:pos x="T2" y="T3"/>
                  </a:cxn>
                </a:cxnLst>
                <a:rect l="0" t="0" r="r" b="b"/>
                <a:pathLst>
                  <a:path w="48" h="252">
                    <a:moveTo>
                      <a:pt x="0" y="252"/>
                    </a:moveTo>
                    <a:cubicBezTo>
                      <a:pt x="0" y="252"/>
                      <a:pt x="0" y="0"/>
                      <a:pt x="48" y="12"/>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22" name="Freeform 40">
                <a:extLst>
                  <a:ext uri="{FF2B5EF4-FFF2-40B4-BE49-F238E27FC236}">
                    <a16:creationId xmlns:a16="http://schemas.microsoft.com/office/drawing/2014/main" id="{3247782B-D419-49C6-851B-5A47B69B5138}"/>
                  </a:ext>
                </a:extLst>
              </p:cNvPr>
              <p:cNvSpPr>
                <a:spLocks/>
              </p:cNvSpPr>
              <p:nvPr/>
            </p:nvSpPr>
            <p:spPr bwMode="auto">
              <a:xfrm>
                <a:off x="4752" y="2452"/>
                <a:ext cx="108" cy="192"/>
              </a:xfrm>
              <a:custGeom>
                <a:avLst/>
                <a:gdLst>
                  <a:gd name="T0" fmla="*/ 0 w 108"/>
                  <a:gd name="T1" fmla="*/ 192 h 192"/>
                  <a:gd name="T2" fmla="*/ 96 w 108"/>
                  <a:gd name="T3" fmla="*/ 0 h 192"/>
                  <a:gd name="T4" fmla="*/ 0 60000 65536"/>
                  <a:gd name="T5" fmla="*/ 0 60000 65536"/>
                </a:gdLst>
                <a:ahLst/>
                <a:cxnLst>
                  <a:cxn ang="T4">
                    <a:pos x="T0" y="T1"/>
                  </a:cxn>
                  <a:cxn ang="T5">
                    <a:pos x="T2" y="T3"/>
                  </a:cxn>
                </a:cxnLst>
                <a:rect l="0" t="0" r="r" b="b"/>
                <a:pathLst>
                  <a:path w="108" h="192">
                    <a:moveTo>
                      <a:pt x="0" y="192"/>
                    </a:moveTo>
                    <a:cubicBezTo>
                      <a:pt x="0" y="192"/>
                      <a:pt x="108" y="132"/>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23" name="Freeform 41">
                <a:extLst>
                  <a:ext uri="{FF2B5EF4-FFF2-40B4-BE49-F238E27FC236}">
                    <a16:creationId xmlns:a16="http://schemas.microsoft.com/office/drawing/2014/main" id="{ECD0B43B-9274-480C-A6D4-0DA729E7DD5D}"/>
                  </a:ext>
                </a:extLst>
              </p:cNvPr>
              <p:cNvSpPr>
                <a:spLocks/>
              </p:cNvSpPr>
              <p:nvPr/>
            </p:nvSpPr>
            <p:spPr bwMode="auto">
              <a:xfrm>
                <a:off x="4836" y="2260"/>
                <a:ext cx="60" cy="192"/>
              </a:xfrm>
              <a:custGeom>
                <a:avLst/>
                <a:gdLst>
                  <a:gd name="T0" fmla="*/ 12 w 60"/>
                  <a:gd name="T1" fmla="*/ 192 h 192"/>
                  <a:gd name="T2" fmla="*/ 60 w 60"/>
                  <a:gd name="T3" fmla="*/ 0 h 192"/>
                  <a:gd name="T4" fmla="*/ 0 60000 65536"/>
                  <a:gd name="T5" fmla="*/ 0 60000 65536"/>
                </a:gdLst>
                <a:ahLst/>
                <a:cxnLst>
                  <a:cxn ang="T4">
                    <a:pos x="T0" y="T1"/>
                  </a:cxn>
                  <a:cxn ang="T5">
                    <a:pos x="T2" y="T3"/>
                  </a:cxn>
                </a:cxnLst>
                <a:rect l="0" t="0" r="r" b="b"/>
                <a:pathLst>
                  <a:path w="60" h="192">
                    <a:moveTo>
                      <a:pt x="12" y="192"/>
                    </a:moveTo>
                    <a:cubicBezTo>
                      <a:pt x="12" y="192"/>
                      <a:pt x="0" y="0"/>
                      <a:pt x="60"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24" name="Freeform 42">
                <a:extLst>
                  <a:ext uri="{FF2B5EF4-FFF2-40B4-BE49-F238E27FC236}">
                    <a16:creationId xmlns:a16="http://schemas.microsoft.com/office/drawing/2014/main" id="{DE79C556-8172-4835-873D-5E9CD022397C}"/>
                  </a:ext>
                </a:extLst>
              </p:cNvPr>
              <p:cNvSpPr>
                <a:spLocks/>
              </p:cNvSpPr>
              <p:nvPr/>
            </p:nvSpPr>
            <p:spPr bwMode="auto">
              <a:xfrm flipH="1">
                <a:off x="3792" y="2452"/>
                <a:ext cx="108" cy="192"/>
              </a:xfrm>
              <a:custGeom>
                <a:avLst/>
                <a:gdLst>
                  <a:gd name="T0" fmla="*/ 0 w 108"/>
                  <a:gd name="T1" fmla="*/ 192 h 192"/>
                  <a:gd name="T2" fmla="*/ 96 w 108"/>
                  <a:gd name="T3" fmla="*/ 0 h 192"/>
                  <a:gd name="T4" fmla="*/ 0 60000 65536"/>
                  <a:gd name="T5" fmla="*/ 0 60000 65536"/>
                </a:gdLst>
                <a:ahLst/>
                <a:cxnLst>
                  <a:cxn ang="T4">
                    <a:pos x="T0" y="T1"/>
                  </a:cxn>
                  <a:cxn ang="T5">
                    <a:pos x="T2" y="T3"/>
                  </a:cxn>
                </a:cxnLst>
                <a:rect l="0" t="0" r="r" b="b"/>
                <a:pathLst>
                  <a:path w="108" h="192">
                    <a:moveTo>
                      <a:pt x="0" y="192"/>
                    </a:moveTo>
                    <a:cubicBezTo>
                      <a:pt x="0" y="192"/>
                      <a:pt x="108" y="132"/>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25" name="Freeform 43">
                <a:extLst>
                  <a:ext uri="{FF2B5EF4-FFF2-40B4-BE49-F238E27FC236}">
                    <a16:creationId xmlns:a16="http://schemas.microsoft.com/office/drawing/2014/main" id="{525B9327-7C20-41F2-B191-1A670694C860}"/>
                  </a:ext>
                </a:extLst>
              </p:cNvPr>
              <p:cNvSpPr>
                <a:spLocks/>
              </p:cNvSpPr>
              <p:nvPr/>
            </p:nvSpPr>
            <p:spPr bwMode="auto">
              <a:xfrm flipH="1">
                <a:off x="3744" y="2260"/>
                <a:ext cx="60" cy="192"/>
              </a:xfrm>
              <a:custGeom>
                <a:avLst/>
                <a:gdLst>
                  <a:gd name="T0" fmla="*/ 12 w 60"/>
                  <a:gd name="T1" fmla="*/ 192 h 192"/>
                  <a:gd name="T2" fmla="*/ 60 w 60"/>
                  <a:gd name="T3" fmla="*/ 0 h 192"/>
                  <a:gd name="T4" fmla="*/ 0 60000 65536"/>
                  <a:gd name="T5" fmla="*/ 0 60000 65536"/>
                </a:gdLst>
                <a:ahLst/>
                <a:cxnLst>
                  <a:cxn ang="T4">
                    <a:pos x="T0" y="T1"/>
                  </a:cxn>
                  <a:cxn ang="T5">
                    <a:pos x="T2" y="T3"/>
                  </a:cxn>
                </a:cxnLst>
                <a:rect l="0" t="0" r="r" b="b"/>
                <a:pathLst>
                  <a:path w="60" h="192">
                    <a:moveTo>
                      <a:pt x="12" y="192"/>
                    </a:moveTo>
                    <a:cubicBezTo>
                      <a:pt x="12" y="192"/>
                      <a:pt x="0" y="0"/>
                      <a:pt x="60"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26" name="Freeform 44">
                <a:extLst>
                  <a:ext uri="{FF2B5EF4-FFF2-40B4-BE49-F238E27FC236}">
                    <a16:creationId xmlns:a16="http://schemas.microsoft.com/office/drawing/2014/main" id="{15E7E177-C1F3-43A7-96B3-397CD30A4636}"/>
                  </a:ext>
                </a:extLst>
              </p:cNvPr>
              <p:cNvSpPr>
                <a:spLocks/>
              </p:cNvSpPr>
              <p:nvPr/>
            </p:nvSpPr>
            <p:spPr bwMode="auto">
              <a:xfrm flipH="1">
                <a:off x="4932" y="2452"/>
                <a:ext cx="108" cy="192"/>
              </a:xfrm>
              <a:custGeom>
                <a:avLst/>
                <a:gdLst>
                  <a:gd name="T0" fmla="*/ 0 w 108"/>
                  <a:gd name="T1" fmla="*/ 192 h 192"/>
                  <a:gd name="T2" fmla="*/ 96 w 108"/>
                  <a:gd name="T3" fmla="*/ 0 h 192"/>
                  <a:gd name="T4" fmla="*/ 0 60000 65536"/>
                  <a:gd name="T5" fmla="*/ 0 60000 65536"/>
                </a:gdLst>
                <a:ahLst/>
                <a:cxnLst>
                  <a:cxn ang="T4">
                    <a:pos x="T0" y="T1"/>
                  </a:cxn>
                  <a:cxn ang="T5">
                    <a:pos x="T2" y="T3"/>
                  </a:cxn>
                </a:cxnLst>
                <a:rect l="0" t="0" r="r" b="b"/>
                <a:pathLst>
                  <a:path w="108" h="192">
                    <a:moveTo>
                      <a:pt x="0" y="192"/>
                    </a:moveTo>
                    <a:cubicBezTo>
                      <a:pt x="0" y="192"/>
                      <a:pt x="108" y="132"/>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27" name="Freeform 45">
                <a:extLst>
                  <a:ext uri="{FF2B5EF4-FFF2-40B4-BE49-F238E27FC236}">
                    <a16:creationId xmlns:a16="http://schemas.microsoft.com/office/drawing/2014/main" id="{004DE92A-DBBD-4483-98ED-24B3A14195FF}"/>
                  </a:ext>
                </a:extLst>
              </p:cNvPr>
              <p:cNvSpPr>
                <a:spLocks/>
              </p:cNvSpPr>
              <p:nvPr/>
            </p:nvSpPr>
            <p:spPr bwMode="auto">
              <a:xfrm flipH="1">
                <a:off x="4896" y="2260"/>
                <a:ext cx="60" cy="192"/>
              </a:xfrm>
              <a:custGeom>
                <a:avLst/>
                <a:gdLst>
                  <a:gd name="T0" fmla="*/ 12 w 60"/>
                  <a:gd name="T1" fmla="*/ 192 h 192"/>
                  <a:gd name="T2" fmla="*/ 60 w 60"/>
                  <a:gd name="T3" fmla="*/ 0 h 192"/>
                  <a:gd name="T4" fmla="*/ 0 60000 65536"/>
                  <a:gd name="T5" fmla="*/ 0 60000 65536"/>
                </a:gdLst>
                <a:ahLst/>
                <a:cxnLst>
                  <a:cxn ang="T4">
                    <a:pos x="T0" y="T1"/>
                  </a:cxn>
                  <a:cxn ang="T5">
                    <a:pos x="T2" y="T3"/>
                  </a:cxn>
                </a:cxnLst>
                <a:rect l="0" t="0" r="r" b="b"/>
                <a:pathLst>
                  <a:path w="60" h="192">
                    <a:moveTo>
                      <a:pt x="12" y="192"/>
                    </a:moveTo>
                    <a:cubicBezTo>
                      <a:pt x="12" y="192"/>
                      <a:pt x="0" y="0"/>
                      <a:pt x="60"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28" name="Freeform 46">
                <a:extLst>
                  <a:ext uri="{FF2B5EF4-FFF2-40B4-BE49-F238E27FC236}">
                    <a16:creationId xmlns:a16="http://schemas.microsoft.com/office/drawing/2014/main" id="{DBE8B160-5316-4EB5-8306-18D4C328030C}"/>
                  </a:ext>
                </a:extLst>
              </p:cNvPr>
              <p:cNvSpPr>
                <a:spLocks/>
              </p:cNvSpPr>
              <p:nvPr/>
            </p:nvSpPr>
            <p:spPr bwMode="auto">
              <a:xfrm>
                <a:off x="3600" y="2452"/>
                <a:ext cx="108" cy="192"/>
              </a:xfrm>
              <a:custGeom>
                <a:avLst/>
                <a:gdLst>
                  <a:gd name="T0" fmla="*/ 0 w 108"/>
                  <a:gd name="T1" fmla="*/ 192 h 192"/>
                  <a:gd name="T2" fmla="*/ 96 w 108"/>
                  <a:gd name="T3" fmla="*/ 0 h 192"/>
                  <a:gd name="T4" fmla="*/ 0 60000 65536"/>
                  <a:gd name="T5" fmla="*/ 0 60000 65536"/>
                </a:gdLst>
                <a:ahLst/>
                <a:cxnLst>
                  <a:cxn ang="T4">
                    <a:pos x="T0" y="T1"/>
                  </a:cxn>
                  <a:cxn ang="T5">
                    <a:pos x="T2" y="T3"/>
                  </a:cxn>
                </a:cxnLst>
                <a:rect l="0" t="0" r="r" b="b"/>
                <a:pathLst>
                  <a:path w="108" h="192">
                    <a:moveTo>
                      <a:pt x="0" y="192"/>
                    </a:moveTo>
                    <a:cubicBezTo>
                      <a:pt x="0" y="192"/>
                      <a:pt x="108" y="132"/>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29" name="Freeform 47">
                <a:extLst>
                  <a:ext uri="{FF2B5EF4-FFF2-40B4-BE49-F238E27FC236}">
                    <a16:creationId xmlns:a16="http://schemas.microsoft.com/office/drawing/2014/main" id="{3C3B5906-9A33-456A-8C67-E49C4A7C3483}"/>
                  </a:ext>
                </a:extLst>
              </p:cNvPr>
              <p:cNvSpPr>
                <a:spLocks/>
              </p:cNvSpPr>
              <p:nvPr/>
            </p:nvSpPr>
            <p:spPr bwMode="auto">
              <a:xfrm>
                <a:off x="3684" y="2260"/>
                <a:ext cx="60" cy="192"/>
              </a:xfrm>
              <a:custGeom>
                <a:avLst/>
                <a:gdLst>
                  <a:gd name="T0" fmla="*/ 12 w 60"/>
                  <a:gd name="T1" fmla="*/ 192 h 192"/>
                  <a:gd name="T2" fmla="*/ 60 w 60"/>
                  <a:gd name="T3" fmla="*/ 0 h 192"/>
                  <a:gd name="T4" fmla="*/ 0 60000 65536"/>
                  <a:gd name="T5" fmla="*/ 0 60000 65536"/>
                </a:gdLst>
                <a:ahLst/>
                <a:cxnLst>
                  <a:cxn ang="T4">
                    <a:pos x="T0" y="T1"/>
                  </a:cxn>
                  <a:cxn ang="T5">
                    <a:pos x="T2" y="T3"/>
                  </a:cxn>
                </a:cxnLst>
                <a:rect l="0" t="0" r="r" b="b"/>
                <a:pathLst>
                  <a:path w="60" h="192">
                    <a:moveTo>
                      <a:pt x="12" y="192"/>
                    </a:moveTo>
                    <a:cubicBezTo>
                      <a:pt x="12" y="192"/>
                      <a:pt x="0" y="0"/>
                      <a:pt x="60"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30" name="Freeform 48">
                <a:extLst>
                  <a:ext uri="{FF2B5EF4-FFF2-40B4-BE49-F238E27FC236}">
                    <a16:creationId xmlns:a16="http://schemas.microsoft.com/office/drawing/2014/main" id="{284651CE-75F8-4655-AF52-7B8C9506F31A}"/>
                  </a:ext>
                </a:extLst>
              </p:cNvPr>
              <p:cNvSpPr>
                <a:spLocks/>
              </p:cNvSpPr>
              <p:nvPr/>
            </p:nvSpPr>
            <p:spPr bwMode="auto">
              <a:xfrm>
                <a:off x="5040" y="2548"/>
                <a:ext cx="96" cy="96"/>
              </a:xfrm>
              <a:custGeom>
                <a:avLst/>
                <a:gdLst>
                  <a:gd name="T0" fmla="*/ 0 w 96"/>
                  <a:gd name="T1" fmla="*/ 96 h 96"/>
                  <a:gd name="T2" fmla="*/ 96 w 96"/>
                  <a:gd name="T3" fmla="*/ 0 h 96"/>
                  <a:gd name="T4" fmla="*/ 0 60000 65536"/>
                  <a:gd name="T5" fmla="*/ 0 60000 65536"/>
                </a:gdLst>
                <a:ahLst/>
                <a:cxnLst>
                  <a:cxn ang="T4">
                    <a:pos x="T0" y="T1"/>
                  </a:cxn>
                  <a:cxn ang="T5">
                    <a:pos x="T2" y="T3"/>
                  </a:cxn>
                </a:cxnLst>
                <a:rect l="0" t="0" r="r" b="b"/>
                <a:pathLst>
                  <a:path w="96" h="96">
                    <a:moveTo>
                      <a:pt x="0" y="96"/>
                    </a:moveTo>
                    <a:cubicBezTo>
                      <a:pt x="0" y="96"/>
                      <a:pt x="60" y="60"/>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31" name="Freeform 49">
                <a:extLst>
                  <a:ext uri="{FF2B5EF4-FFF2-40B4-BE49-F238E27FC236}">
                    <a16:creationId xmlns:a16="http://schemas.microsoft.com/office/drawing/2014/main" id="{3152B5BC-6F28-476B-AEA8-E10EE6E4EFDA}"/>
                  </a:ext>
                </a:extLst>
              </p:cNvPr>
              <p:cNvSpPr>
                <a:spLocks/>
              </p:cNvSpPr>
              <p:nvPr/>
            </p:nvSpPr>
            <p:spPr bwMode="auto">
              <a:xfrm>
                <a:off x="5136" y="2452"/>
                <a:ext cx="48" cy="96"/>
              </a:xfrm>
              <a:custGeom>
                <a:avLst/>
                <a:gdLst>
                  <a:gd name="T0" fmla="*/ 0 w 48"/>
                  <a:gd name="T1" fmla="*/ 96 h 96"/>
                  <a:gd name="T2" fmla="*/ 48 w 48"/>
                  <a:gd name="T3" fmla="*/ 0 h 96"/>
                  <a:gd name="T4" fmla="*/ 0 60000 65536"/>
                  <a:gd name="T5" fmla="*/ 0 60000 65536"/>
                </a:gdLst>
                <a:ahLst/>
                <a:cxnLst>
                  <a:cxn ang="T4">
                    <a:pos x="T0" y="T1"/>
                  </a:cxn>
                  <a:cxn ang="T5">
                    <a:pos x="T2" y="T3"/>
                  </a:cxn>
                </a:cxnLst>
                <a:rect l="0" t="0" r="r" b="b"/>
                <a:pathLst>
                  <a:path w="48" h="96">
                    <a:moveTo>
                      <a:pt x="0" y="96"/>
                    </a:moveTo>
                    <a:cubicBezTo>
                      <a:pt x="0" y="96"/>
                      <a:pt x="12" y="36"/>
                      <a:pt x="48"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32" name="Freeform 50">
                <a:extLst>
                  <a:ext uri="{FF2B5EF4-FFF2-40B4-BE49-F238E27FC236}">
                    <a16:creationId xmlns:a16="http://schemas.microsoft.com/office/drawing/2014/main" id="{314E2BD7-F139-42E9-8666-38194CBD3E05}"/>
                  </a:ext>
                </a:extLst>
              </p:cNvPr>
              <p:cNvSpPr>
                <a:spLocks/>
              </p:cNvSpPr>
              <p:nvPr/>
            </p:nvSpPr>
            <p:spPr bwMode="auto">
              <a:xfrm flipH="1">
                <a:off x="5232" y="2548"/>
                <a:ext cx="96" cy="96"/>
              </a:xfrm>
              <a:custGeom>
                <a:avLst/>
                <a:gdLst>
                  <a:gd name="T0" fmla="*/ 0 w 96"/>
                  <a:gd name="T1" fmla="*/ 96 h 96"/>
                  <a:gd name="T2" fmla="*/ 96 w 96"/>
                  <a:gd name="T3" fmla="*/ 0 h 96"/>
                  <a:gd name="T4" fmla="*/ 0 60000 65536"/>
                  <a:gd name="T5" fmla="*/ 0 60000 65536"/>
                </a:gdLst>
                <a:ahLst/>
                <a:cxnLst>
                  <a:cxn ang="T4">
                    <a:pos x="T0" y="T1"/>
                  </a:cxn>
                  <a:cxn ang="T5">
                    <a:pos x="T2" y="T3"/>
                  </a:cxn>
                </a:cxnLst>
                <a:rect l="0" t="0" r="r" b="b"/>
                <a:pathLst>
                  <a:path w="96" h="96">
                    <a:moveTo>
                      <a:pt x="0" y="96"/>
                    </a:moveTo>
                    <a:cubicBezTo>
                      <a:pt x="0" y="96"/>
                      <a:pt x="60" y="60"/>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33" name="Freeform 51">
                <a:extLst>
                  <a:ext uri="{FF2B5EF4-FFF2-40B4-BE49-F238E27FC236}">
                    <a16:creationId xmlns:a16="http://schemas.microsoft.com/office/drawing/2014/main" id="{CADE0042-1163-40B1-BB4A-0CEDDB74E4C6}"/>
                  </a:ext>
                </a:extLst>
              </p:cNvPr>
              <p:cNvSpPr>
                <a:spLocks/>
              </p:cNvSpPr>
              <p:nvPr/>
            </p:nvSpPr>
            <p:spPr bwMode="auto">
              <a:xfrm flipH="1">
                <a:off x="5184" y="2452"/>
                <a:ext cx="48" cy="96"/>
              </a:xfrm>
              <a:custGeom>
                <a:avLst/>
                <a:gdLst>
                  <a:gd name="T0" fmla="*/ 0 w 48"/>
                  <a:gd name="T1" fmla="*/ 96 h 96"/>
                  <a:gd name="T2" fmla="*/ 48 w 48"/>
                  <a:gd name="T3" fmla="*/ 0 h 96"/>
                  <a:gd name="T4" fmla="*/ 0 60000 65536"/>
                  <a:gd name="T5" fmla="*/ 0 60000 65536"/>
                </a:gdLst>
                <a:ahLst/>
                <a:cxnLst>
                  <a:cxn ang="T4">
                    <a:pos x="T0" y="T1"/>
                  </a:cxn>
                  <a:cxn ang="T5">
                    <a:pos x="T2" y="T3"/>
                  </a:cxn>
                </a:cxnLst>
                <a:rect l="0" t="0" r="r" b="b"/>
                <a:pathLst>
                  <a:path w="48" h="96">
                    <a:moveTo>
                      <a:pt x="0" y="96"/>
                    </a:moveTo>
                    <a:cubicBezTo>
                      <a:pt x="0" y="96"/>
                      <a:pt x="12" y="36"/>
                      <a:pt x="48"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34" name="Freeform 52">
                <a:extLst>
                  <a:ext uri="{FF2B5EF4-FFF2-40B4-BE49-F238E27FC236}">
                    <a16:creationId xmlns:a16="http://schemas.microsoft.com/office/drawing/2014/main" id="{5DF5E08D-DE7F-400D-A932-64A5B2268A0B}"/>
                  </a:ext>
                </a:extLst>
              </p:cNvPr>
              <p:cNvSpPr>
                <a:spLocks/>
              </p:cNvSpPr>
              <p:nvPr/>
            </p:nvSpPr>
            <p:spPr bwMode="auto">
              <a:xfrm flipH="1">
                <a:off x="3504" y="2548"/>
                <a:ext cx="96" cy="96"/>
              </a:xfrm>
              <a:custGeom>
                <a:avLst/>
                <a:gdLst>
                  <a:gd name="T0" fmla="*/ 0 w 96"/>
                  <a:gd name="T1" fmla="*/ 96 h 96"/>
                  <a:gd name="T2" fmla="*/ 96 w 96"/>
                  <a:gd name="T3" fmla="*/ 0 h 96"/>
                  <a:gd name="T4" fmla="*/ 0 60000 65536"/>
                  <a:gd name="T5" fmla="*/ 0 60000 65536"/>
                </a:gdLst>
                <a:ahLst/>
                <a:cxnLst>
                  <a:cxn ang="T4">
                    <a:pos x="T0" y="T1"/>
                  </a:cxn>
                  <a:cxn ang="T5">
                    <a:pos x="T2" y="T3"/>
                  </a:cxn>
                </a:cxnLst>
                <a:rect l="0" t="0" r="r" b="b"/>
                <a:pathLst>
                  <a:path w="96" h="96">
                    <a:moveTo>
                      <a:pt x="0" y="96"/>
                    </a:moveTo>
                    <a:cubicBezTo>
                      <a:pt x="0" y="96"/>
                      <a:pt x="60" y="60"/>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35" name="Freeform 53">
                <a:extLst>
                  <a:ext uri="{FF2B5EF4-FFF2-40B4-BE49-F238E27FC236}">
                    <a16:creationId xmlns:a16="http://schemas.microsoft.com/office/drawing/2014/main" id="{0AE7A164-AB9E-4DB4-A985-5ADF43B94F21}"/>
                  </a:ext>
                </a:extLst>
              </p:cNvPr>
              <p:cNvSpPr>
                <a:spLocks/>
              </p:cNvSpPr>
              <p:nvPr/>
            </p:nvSpPr>
            <p:spPr bwMode="auto">
              <a:xfrm flipH="1">
                <a:off x="3456" y="2452"/>
                <a:ext cx="48" cy="96"/>
              </a:xfrm>
              <a:custGeom>
                <a:avLst/>
                <a:gdLst>
                  <a:gd name="T0" fmla="*/ 0 w 48"/>
                  <a:gd name="T1" fmla="*/ 96 h 96"/>
                  <a:gd name="T2" fmla="*/ 48 w 48"/>
                  <a:gd name="T3" fmla="*/ 0 h 96"/>
                  <a:gd name="T4" fmla="*/ 0 60000 65536"/>
                  <a:gd name="T5" fmla="*/ 0 60000 65536"/>
                </a:gdLst>
                <a:ahLst/>
                <a:cxnLst>
                  <a:cxn ang="T4">
                    <a:pos x="T0" y="T1"/>
                  </a:cxn>
                  <a:cxn ang="T5">
                    <a:pos x="T2" y="T3"/>
                  </a:cxn>
                </a:cxnLst>
                <a:rect l="0" t="0" r="r" b="b"/>
                <a:pathLst>
                  <a:path w="48" h="96">
                    <a:moveTo>
                      <a:pt x="0" y="96"/>
                    </a:moveTo>
                    <a:cubicBezTo>
                      <a:pt x="0" y="96"/>
                      <a:pt x="12" y="36"/>
                      <a:pt x="48"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36" name="Freeform 54">
                <a:extLst>
                  <a:ext uri="{FF2B5EF4-FFF2-40B4-BE49-F238E27FC236}">
                    <a16:creationId xmlns:a16="http://schemas.microsoft.com/office/drawing/2014/main" id="{5FAF4A91-1611-4AE9-8FD2-1199C4783286}"/>
                  </a:ext>
                </a:extLst>
              </p:cNvPr>
              <p:cNvSpPr>
                <a:spLocks/>
              </p:cNvSpPr>
              <p:nvPr/>
            </p:nvSpPr>
            <p:spPr bwMode="auto">
              <a:xfrm>
                <a:off x="3312" y="2548"/>
                <a:ext cx="96" cy="96"/>
              </a:xfrm>
              <a:custGeom>
                <a:avLst/>
                <a:gdLst>
                  <a:gd name="T0" fmla="*/ 0 w 96"/>
                  <a:gd name="T1" fmla="*/ 96 h 96"/>
                  <a:gd name="T2" fmla="*/ 96 w 96"/>
                  <a:gd name="T3" fmla="*/ 0 h 96"/>
                  <a:gd name="T4" fmla="*/ 0 60000 65536"/>
                  <a:gd name="T5" fmla="*/ 0 60000 65536"/>
                </a:gdLst>
                <a:ahLst/>
                <a:cxnLst>
                  <a:cxn ang="T4">
                    <a:pos x="T0" y="T1"/>
                  </a:cxn>
                  <a:cxn ang="T5">
                    <a:pos x="T2" y="T3"/>
                  </a:cxn>
                </a:cxnLst>
                <a:rect l="0" t="0" r="r" b="b"/>
                <a:pathLst>
                  <a:path w="96" h="96">
                    <a:moveTo>
                      <a:pt x="0" y="96"/>
                    </a:moveTo>
                    <a:cubicBezTo>
                      <a:pt x="0" y="96"/>
                      <a:pt x="60" y="60"/>
                      <a:pt x="96"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37" name="Freeform 55">
                <a:extLst>
                  <a:ext uri="{FF2B5EF4-FFF2-40B4-BE49-F238E27FC236}">
                    <a16:creationId xmlns:a16="http://schemas.microsoft.com/office/drawing/2014/main" id="{ABB86150-7990-4B2B-B74B-95C253214D4B}"/>
                  </a:ext>
                </a:extLst>
              </p:cNvPr>
              <p:cNvSpPr>
                <a:spLocks/>
              </p:cNvSpPr>
              <p:nvPr/>
            </p:nvSpPr>
            <p:spPr bwMode="auto">
              <a:xfrm>
                <a:off x="3408" y="2452"/>
                <a:ext cx="48" cy="96"/>
              </a:xfrm>
              <a:custGeom>
                <a:avLst/>
                <a:gdLst>
                  <a:gd name="T0" fmla="*/ 0 w 48"/>
                  <a:gd name="T1" fmla="*/ 96 h 96"/>
                  <a:gd name="T2" fmla="*/ 48 w 48"/>
                  <a:gd name="T3" fmla="*/ 0 h 96"/>
                  <a:gd name="T4" fmla="*/ 0 60000 65536"/>
                  <a:gd name="T5" fmla="*/ 0 60000 65536"/>
                </a:gdLst>
                <a:ahLst/>
                <a:cxnLst>
                  <a:cxn ang="T4">
                    <a:pos x="T0" y="T1"/>
                  </a:cxn>
                  <a:cxn ang="T5">
                    <a:pos x="T2" y="T3"/>
                  </a:cxn>
                </a:cxnLst>
                <a:rect l="0" t="0" r="r" b="b"/>
                <a:pathLst>
                  <a:path w="48" h="96">
                    <a:moveTo>
                      <a:pt x="0" y="96"/>
                    </a:moveTo>
                    <a:cubicBezTo>
                      <a:pt x="0" y="96"/>
                      <a:pt x="12" y="36"/>
                      <a:pt x="48" y="0"/>
                    </a:cubicBezTo>
                  </a:path>
                </a:pathLst>
              </a:custGeom>
              <a:noFill/>
              <a:ln w="38100" cmpd="sng">
                <a:solidFill>
                  <a:schemeClr val="tx1">
                    <a:lumMod val="95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38" name="Line 56">
                <a:extLst>
                  <a:ext uri="{FF2B5EF4-FFF2-40B4-BE49-F238E27FC236}">
                    <a16:creationId xmlns:a16="http://schemas.microsoft.com/office/drawing/2014/main" id="{79672D17-EF08-452A-A9EB-7E0EBD8D3070}"/>
                  </a:ext>
                </a:extLst>
              </p:cNvPr>
              <p:cNvSpPr>
                <a:spLocks noChangeShapeType="1"/>
              </p:cNvSpPr>
              <p:nvPr/>
            </p:nvSpPr>
            <p:spPr bwMode="auto">
              <a:xfrm>
                <a:off x="3456" y="2592"/>
                <a:ext cx="0" cy="48"/>
              </a:xfrm>
              <a:prstGeom prst="line">
                <a:avLst/>
              </a:prstGeom>
              <a:noFill/>
              <a:ln w="9525">
                <a:solidFill>
                  <a:schemeClr val="tx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39" name="Line 57">
                <a:extLst>
                  <a:ext uri="{FF2B5EF4-FFF2-40B4-BE49-F238E27FC236}">
                    <a16:creationId xmlns:a16="http://schemas.microsoft.com/office/drawing/2014/main" id="{0C74EA03-339D-4E38-B888-57A9B465F586}"/>
                  </a:ext>
                </a:extLst>
              </p:cNvPr>
              <p:cNvSpPr>
                <a:spLocks noChangeShapeType="1"/>
              </p:cNvSpPr>
              <p:nvPr/>
            </p:nvSpPr>
            <p:spPr bwMode="auto">
              <a:xfrm>
                <a:off x="3744" y="2592"/>
                <a:ext cx="0" cy="48"/>
              </a:xfrm>
              <a:prstGeom prst="line">
                <a:avLst/>
              </a:prstGeom>
              <a:noFill/>
              <a:ln w="9525">
                <a:solidFill>
                  <a:schemeClr val="tx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40" name="Line 58">
                <a:extLst>
                  <a:ext uri="{FF2B5EF4-FFF2-40B4-BE49-F238E27FC236}">
                    <a16:creationId xmlns:a16="http://schemas.microsoft.com/office/drawing/2014/main" id="{C15406C1-19C0-495A-932D-48777E90CEBC}"/>
                  </a:ext>
                </a:extLst>
              </p:cNvPr>
              <p:cNvSpPr>
                <a:spLocks noChangeShapeType="1"/>
              </p:cNvSpPr>
              <p:nvPr/>
            </p:nvSpPr>
            <p:spPr bwMode="auto">
              <a:xfrm>
                <a:off x="4032" y="2592"/>
                <a:ext cx="0" cy="48"/>
              </a:xfrm>
              <a:prstGeom prst="line">
                <a:avLst/>
              </a:prstGeom>
              <a:noFill/>
              <a:ln w="9525">
                <a:solidFill>
                  <a:schemeClr val="tx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41" name="Line 59">
                <a:extLst>
                  <a:ext uri="{FF2B5EF4-FFF2-40B4-BE49-F238E27FC236}">
                    <a16:creationId xmlns:a16="http://schemas.microsoft.com/office/drawing/2014/main" id="{8C2E94A4-3EF3-4CC7-AECF-CC566C2A7AA5}"/>
                  </a:ext>
                </a:extLst>
              </p:cNvPr>
              <p:cNvSpPr>
                <a:spLocks noChangeShapeType="1"/>
              </p:cNvSpPr>
              <p:nvPr/>
            </p:nvSpPr>
            <p:spPr bwMode="auto">
              <a:xfrm>
                <a:off x="4320" y="2592"/>
                <a:ext cx="0" cy="48"/>
              </a:xfrm>
              <a:prstGeom prst="line">
                <a:avLst/>
              </a:prstGeom>
              <a:noFill/>
              <a:ln w="9525">
                <a:solidFill>
                  <a:schemeClr val="tx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42" name="Line 60">
                <a:extLst>
                  <a:ext uri="{FF2B5EF4-FFF2-40B4-BE49-F238E27FC236}">
                    <a16:creationId xmlns:a16="http://schemas.microsoft.com/office/drawing/2014/main" id="{2B1A20AE-3FAC-485C-B2CC-610B3F13B782}"/>
                  </a:ext>
                </a:extLst>
              </p:cNvPr>
              <p:cNvSpPr>
                <a:spLocks noChangeShapeType="1"/>
              </p:cNvSpPr>
              <p:nvPr/>
            </p:nvSpPr>
            <p:spPr bwMode="auto">
              <a:xfrm>
                <a:off x="4608" y="2592"/>
                <a:ext cx="0" cy="48"/>
              </a:xfrm>
              <a:prstGeom prst="line">
                <a:avLst/>
              </a:prstGeom>
              <a:noFill/>
              <a:ln w="9525">
                <a:solidFill>
                  <a:schemeClr val="tx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43" name="Line 61">
                <a:extLst>
                  <a:ext uri="{FF2B5EF4-FFF2-40B4-BE49-F238E27FC236}">
                    <a16:creationId xmlns:a16="http://schemas.microsoft.com/office/drawing/2014/main" id="{3A47971F-64E4-47AC-B165-4622F6F08404}"/>
                  </a:ext>
                </a:extLst>
              </p:cNvPr>
              <p:cNvSpPr>
                <a:spLocks noChangeShapeType="1"/>
              </p:cNvSpPr>
              <p:nvPr/>
            </p:nvSpPr>
            <p:spPr bwMode="auto">
              <a:xfrm>
                <a:off x="4896" y="2592"/>
                <a:ext cx="0" cy="48"/>
              </a:xfrm>
              <a:prstGeom prst="line">
                <a:avLst/>
              </a:prstGeom>
              <a:noFill/>
              <a:ln w="9525">
                <a:solidFill>
                  <a:schemeClr val="tx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Times New Roman" panose="02020603050405020304" pitchFamily="18" charset="0"/>
                  <a:cs typeface="Times New Roman" panose="02020603050405020304" pitchFamily="18" charset="0"/>
                </a:endParaRPr>
              </a:p>
            </p:txBody>
          </p:sp>
          <p:sp>
            <p:nvSpPr>
              <p:cNvPr id="144" name="Line 62">
                <a:extLst>
                  <a:ext uri="{FF2B5EF4-FFF2-40B4-BE49-F238E27FC236}">
                    <a16:creationId xmlns:a16="http://schemas.microsoft.com/office/drawing/2014/main" id="{41BB166D-D199-4BA3-B07C-858EFA7E3B1A}"/>
                  </a:ext>
                </a:extLst>
              </p:cNvPr>
              <p:cNvSpPr>
                <a:spLocks noChangeShapeType="1"/>
              </p:cNvSpPr>
              <p:nvPr/>
            </p:nvSpPr>
            <p:spPr bwMode="auto">
              <a:xfrm>
                <a:off x="5184" y="2592"/>
                <a:ext cx="0" cy="48"/>
              </a:xfrm>
              <a:prstGeom prst="line">
                <a:avLst/>
              </a:prstGeom>
              <a:noFill/>
              <a:ln w="9525">
                <a:solidFill>
                  <a:schemeClr val="tx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577699E1-30D7-4954-9E6F-9F7581894CD3}"/>
                    </a:ext>
                  </a:extLst>
                </p:cNvPr>
                <p:cNvSpPr/>
                <p:nvPr/>
              </p:nvSpPr>
              <p:spPr>
                <a:xfrm>
                  <a:off x="6324600" y="4713599"/>
                  <a:ext cx="39639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𝐼</m:t>
                        </m:r>
                      </m:oMath>
                    </m:oMathPara>
                  </a14:m>
                  <a:endParaRPr lang="zh-CN" altLang="en-US" sz="2400" dirty="0"/>
                </a:p>
              </p:txBody>
            </p:sp>
          </mc:Choice>
          <mc:Fallback xmlns="">
            <p:sp>
              <p:nvSpPr>
                <p:cNvPr id="65" name="矩形 64">
                  <a:extLst>
                    <a:ext uri="{FF2B5EF4-FFF2-40B4-BE49-F238E27FC236}">
                      <a16:creationId xmlns:a16="http://schemas.microsoft.com/office/drawing/2014/main" id="{577699E1-30D7-4954-9E6F-9F7581894CD3}"/>
                    </a:ext>
                  </a:extLst>
                </p:cNvPr>
                <p:cNvSpPr>
                  <a:spLocks noRot="1" noChangeAspect="1" noMove="1" noResize="1" noEditPoints="1" noAdjustHandles="1" noChangeArrowheads="1" noChangeShapeType="1" noTextEdit="1"/>
                </p:cNvSpPr>
                <p:nvPr/>
              </p:nvSpPr>
              <p:spPr>
                <a:xfrm>
                  <a:off x="6324600" y="4713599"/>
                  <a:ext cx="396391"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DD4C8048-775F-496F-9924-3F04BE0F4A46}"/>
                    </a:ext>
                  </a:extLst>
                </p:cNvPr>
                <p:cNvSpPr/>
                <p:nvPr/>
              </p:nvSpPr>
              <p:spPr>
                <a:xfrm>
                  <a:off x="10270339" y="6185586"/>
                  <a:ext cx="435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𝜈</m:t>
                        </m:r>
                      </m:oMath>
                    </m:oMathPara>
                  </a14:m>
                  <a:endParaRPr lang="zh-CN" altLang="en-US" sz="2400" dirty="0"/>
                </a:p>
              </p:txBody>
            </p:sp>
          </mc:Choice>
          <mc:Fallback xmlns="">
            <p:sp>
              <p:nvSpPr>
                <p:cNvPr id="66" name="矩形 65">
                  <a:extLst>
                    <a:ext uri="{FF2B5EF4-FFF2-40B4-BE49-F238E27FC236}">
                      <a16:creationId xmlns:a16="http://schemas.microsoft.com/office/drawing/2014/main" id="{DD4C8048-775F-496F-9924-3F04BE0F4A46}"/>
                    </a:ext>
                  </a:extLst>
                </p:cNvPr>
                <p:cNvSpPr>
                  <a:spLocks noRot="1" noChangeAspect="1" noMove="1" noResize="1" noEditPoints="1" noAdjustHandles="1" noChangeArrowheads="1" noChangeShapeType="1" noTextEdit="1"/>
                </p:cNvSpPr>
                <p:nvPr/>
              </p:nvSpPr>
              <p:spPr>
                <a:xfrm>
                  <a:off x="10270339" y="6185586"/>
                  <a:ext cx="435760" cy="46166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F3047E4F-6BC0-4F2F-9CCE-FBCE302818E8}"/>
                    </a:ext>
                  </a:extLst>
                </p:cNvPr>
                <p:cNvSpPr/>
                <p:nvPr/>
              </p:nvSpPr>
              <p:spPr>
                <a:xfrm>
                  <a:off x="7698433" y="6230692"/>
                  <a:ext cx="56329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𝜈</m:t>
                            </m:r>
                          </m:e>
                          <m:sub>
                            <m:r>
                              <a:rPr lang="zh-CN" altLang="en-US" sz="2400" i="0">
                                <a:latin typeface="Cambria Math" panose="02040503050406030204" pitchFamily="18" charset="0"/>
                              </a:rPr>
                              <m:t>3</m:t>
                            </m:r>
                          </m:sub>
                        </m:sSub>
                      </m:oMath>
                    </m:oMathPara>
                  </a14:m>
                  <a:endParaRPr lang="zh-CN" altLang="en-US" sz="2400" dirty="0"/>
                </a:p>
              </p:txBody>
            </p:sp>
          </mc:Choice>
          <mc:Fallback xmlns="">
            <p:sp>
              <p:nvSpPr>
                <p:cNvPr id="67" name="矩形 66">
                  <a:extLst>
                    <a:ext uri="{FF2B5EF4-FFF2-40B4-BE49-F238E27FC236}">
                      <a16:creationId xmlns:a16="http://schemas.microsoft.com/office/drawing/2014/main" id="{F3047E4F-6BC0-4F2F-9CCE-FBCE302818E8}"/>
                    </a:ext>
                  </a:extLst>
                </p:cNvPr>
                <p:cNvSpPr>
                  <a:spLocks noRot="1" noChangeAspect="1" noMove="1" noResize="1" noEditPoints="1" noAdjustHandles="1" noChangeArrowheads="1" noChangeShapeType="1" noTextEdit="1"/>
                </p:cNvSpPr>
                <p:nvPr/>
              </p:nvSpPr>
              <p:spPr>
                <a:xfrm>
                  <a:off x="7698433" y="6230692"/>
                  <a:ext cx="563295" cy="461665"/>
                </a:xfrm>
                <a:prstGeom prst="rect">
                  <a:avLst/>
                </a:prstGeom>
                <a:blipFill>
                  <a:blip r:embed="rId12"/>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BFCDDA7D-FA98-40AA-B85C-A63834D4B871}"/>
                    </a:ext>
                  </a:extLst>
                </p:cNvPr>
                <p:cNvSpPr/>
                <p:nvPr/>
              </p:nvSpPr>
              <p:spPr>
                <a:xfrm>
                  <a:off x="8161488" y="6230692"/>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𝜈</m:t>
                            </m:r>
                          </m:e>
                          <m:sub>
                            <m:r>
                              <a:rPr lang="en-US" altLang="zh-CN" sz="2400" b="0" i="0" smtClean="0">
                                <a:latin typeface="Cambria Math" panose="02040503050406030204" pitchFamily="18" charset="0"/>
                              </a:rPr>
                              <m:t>4</m:t>
                            </m:r>
                          </m:sub>
                        </m:sSub>
                      </m:oMath>
                    </m:oMathPara>
                  </a14:m>
                  <a:endParaRPr lang="zh-CN" altLang="en-US" sz="2400" dirty="0"/>
                </a:p>
              </p:txBody>
            </p:sp>
          </mc:Choice>
          <mc:Fallback xmlns="">
            <p:sp>
              <p:nvSpPr>
                <p:cNvPr id="68" name="矩形 67">
                  <a:extLst>
                    <a:ext uri="{FF2B5EF4-FFF2-40B4-BE49-F238E27FC236}">
                      <a16:creationId xmlns:a16="http://schemas.microsoft.com/office/drawing/2014/main" id="{BFCDDA7D-FA98-40AA-B85C-A63834D4B871}"/>
                    </a:ext>
                  </a:extLst>
                </p:cNvPr>
                <p:cNvSpPr>
                  <a:spLocks noRot="1" noChangeAspect="1" noMove="1" noResize="1" noEditPoints="1" noAdjustHandles="1" noChangeArrowheads="1" noChangeShapeType="1" noTextEdit="1"/>
                </p:cNvSpPr>
                <p:nvPr/>
              </p:nvSpPr>
              <p:spPr>
                <a:xfrm>
                  <a:off x="8161488" y="6230692"/>
                  <a:ext cx="556691" cy="461665"/>
                </a:xfrm>
                <a:prstGeom prst="rect">
                  <a:avLst/>
                </a:prstGeom>
                <a:blipFill>
                  <a:blip r:embed="rId13"/>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F93176C3-0E73-41B5-90B9-25EDAB3D2451}"/>
                    </a:ext>
                  </a:extLst>
                </p:cNvPr>
                <p:cNvSpPr/>
                <p:nvPr/>
              </p:nvSpPr>
              <p:spPr>
                <a:xfrm>
                  <a:off x="6779439" y="6230692"/>
                  <a:ext cx="55617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𝜈</m:t>
                            </m:r>
                          </m:e>
                          <m:sub>
                            <m:r>
                              <a:rPr lang="en-US" altLang="zh-CN" sz="2400" b="0" i="0" smtClean="0">
                                <a:latin typeface="Cambria Math" panose="02040503050406030204" pitchFamily="18" charset="0"/>
                              </a:rPr>
                              <m:t>1</m:t>
                            </m:r>
                          </m:sub>
                        </m:sSub>
                      </m:oMath>
                    </m:oMathPara>
                  </a14:m>
                  <a:endParaRPr lang="zh-CN" altLang="en-US" sz="2400" dirty="0"/>
                </a:p>
              </p:txBody>
            </p:sp>
          </mc:Choice>
          <mc:Fallback xmlns="">
            <p:sp>
              <p:nvSpPr>
                <p:cNvPr id="69" name="矩形 68">
                  <a:extLst>
                    <a:ext uri="{FF2B5EF4-FFF2-40B4-BE49-F238E27FC236}">
                      <a16:creationId xmlns:a16="http://schemas.microsoft.com/office/drawing/2014/main" id="{F93176C3-0E73-41B5-90B9-25EDAB3D2451}"/>
                    </a:ext>
                  </a:extLst>
                </p:cNvPr>
                <p:cNvSpPr>
                  <a:spLocks noRot="1" noChangeAspect="1" noMove="1" noResize="1" noEditPoints="1" noAdjustHandles="1" noChangeArrowheads="1" noChangeShapeType="1" noTextEdit="1"/>
                </p:cNvSpPr>
                <p:nvPr/>
              </p:nvSpPr>
              <p:spPr>
                <a:xfrm>
                  <a:off x="6779439" y="6230692"/>
                  <a:ext cx="556178" cy="461665"/>
                </a:xfrm>
                <a:prstGeom prst="rect">
                  <a:avLst/>
                </a:prstGeom>
                <a:blipFill>
                  <a:blip r:embed="rId14"/>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32450F24-845D-4A59-BAA0-18027FF528E6}"/>
                    </a:ext>
                  </a:extLst>
                </p:cNvPr>
                <p:cNvSpPr/>
                <p:nvPr/>
              </p:nvSpPr>
              <p:spPr>
                <a:xfrm>
                  <a:off x="7235377" y="6230692"/>
                  <a:ext cx="5632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𝜈</m:t>
                            </m:r>
                          </m:e>
                          <m:sub>
                            <m:r>
                              <a:rPr lang="en-US" altLang="zh-CN" sz="2400" b="0" i="0" smtClean="0">
                                <a:latin typeface="Cambria Math" panose="02040503050406030204" pitchFamily="18" charset="0"/>
                              </a:rPr>
                              <m:t>2</m:t>
                            </m:r>
                          </m:sub>
                        </m:sSub>
                      </m:oMath>
                    </m:oMathPara>
                  </a14:m>
                  <a:endParaRPr lang="zh-CN" altLang="en-US" sz="2400" dirty="0"/>
                </a:p>
              </p:txBody>
            </p:sp>
          </mc:Choice>
          <mc:Fallback xmlns="">
            <p:sp>
              <p:nvSpPr>
                <p:cNvPr id="70" name="矩形 69">
                  <a:extLst>
                    <a:ext uri="{FF2B5EF4-FFF2-40B4-BE49-F238E27FC236}">
                      <a16:creationId xmlns:a16="http://schemas.microsoft.com/office/drawing/2014/main" id="{32450F24-845D-4A59-BAA0-18027FF528E6}"/>
                    </a:ext>
                  </a:extLst>
                </p:cNvPr>
                <p:cNvSpPr>
                  <a:spLocks noRot="1" noChangeAspect="1" noMove="1" noResize="1" noEditPoints="1" noAdjustHandles="1" noChangeArrowheads="1" noChangeShapeType="1" noTextEdit="1"/>
                </p:cNvSpPr>
                <p:nvPr/>
              </p:nvSpPr>
              <p:spPr>
                <a:xfrm>
                  <a:off x="7235377" y="6230692"/>
                  <a:ext cx="563296" cy="461665"/>
                </a:xfrm>
                <a:prstGeom prst="rect">
                  <a:avLst/>
                </a:prstGeom>
                <a:blipFill>
                  <a:blip r:embed="rId15"/>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6B89EAFE-A554-46DC-956F-72EBD178EB99}"/>
                    </a:ext>
                  </a:extLst>
                </p:cNvPr>
                <p:cNvSpPr/>
                <p:nvPr/>
              </p:nvSpPr>
              <p:spPr>
                <a:xfrm>
                  <a:off x="8617939" y="6230692"/>
                  <a:ext cx="5632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𝜈</m:t>
                            </m:r>
                          </m:e>
                          <m:sub>
                            <m:r>
                              <a:rPr lang="en-US" altLang="zh-CN" sz="2400" b="0" i="0" smtClean="0">
                                <a:latin typeface="Cambria Math" panose="02040503050406030204" pitchFamily="18" charset="0"/>
                              </a:rPr>
                              <m:t>5</m:t>
                            </m:r>
                          </m:sub>
                        </m:sSub>
                      </m:oMath>
                    </m:oMathPara>
                  </a14:m>
                  <a:endParaRPr lang="zh-CN" altLang="en-US" sz="2400" dirty="0"/>
                </a:p>
              </p:txBody>
            </p:sp>
          </mc:Choice>
          <mc:Fallback xmlns="">
            <p:sp>
              <p:nvSpPr>
                <p:cNvPr id="71" name="矩形 70">
                  <a:extLst>
                    <a:ext uri="{FF2B5EF4-FFF2-40B4-BE49-F238E27FC236}">
                      <a16:creationId xmlns:a16="http://schemas.microsoft.com/office/drawing/2014/main" id="{6B89EAFE-A554-46DC-956F-72EBD178EB99}"/>
                    </a:ext>
                  </a:extLst>
                </p:cNvPr>
                <p:cNvSpPr>
                  <a:spLocks noRot="1" noChangeAspect="1" noMove="1" noResize="1" noEditPoints="1" noAdjustHandles="1" noChangeArrowheads="1" noChangeShapeType="1" noTextEdit="1"/>
                </p:cNvSpPr>
                <p:nvPr/>
              </p:nvSpPr>
              <p:spPr>
                <a:xfrm>
                  <a:off x="8617939" y="6230692"/>
                  <a:ext cx="563296" cy="461665"/>
                </a:xfrm>
                <a:prstGeom prst="rect">
                  <a:avLst/>
                </a:prstGeom>
                <a:blipFill>
                  <a:blip r:embed="rId16"/>
                  <a:stretch>
                    <a:fillRect b="-2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84B40001-E97A-4BC1-B639-D46A710FAC4F}"/>
                    </a:ext>
                  </a:extLst>
                </p:cNvPr>
                <p:cNvSpPr/>
                <p:nvPr/>
              </p:nvSpPr>
              <p:spPr>
                <a:xfrm>
                  <a:off x="9080995" y="6230692"/>
                  <a:ext cx="5632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𝜈</m:t>
                            </m:r>
                          </m:e>
                          <m:sub>
                            <m:r>
                              <a:rPr lang="en-US" altLang="zh-CN" sz="2400" b="0" i="0" smtClean="0">
                                <a:latin typeface="Cambria Math" panose="02040503050406030204" pitchFamily="18" charset="0"/>
                              </a:rPr>
                              <m:t>6</m:t>
                            </m:r>
                          </m:sub>
                        </m:sSub>
                      </m:oMath>
                    </m:oMathPara>
                  </a14:m>
                  <a:endParaRPr lang="zh-CN" altLang="en-US" sz="2400" dirty="0"/>
                </a:p>
              </p:txBody>
            </p:sp>
          </mc:Choice>
          <mc:Fallback xmlns="">
            <p:sp>
              <p:nvSpPr>
                <p:cNvPr id="74" name="矩形 73">
                  <a:extLst>
                    <a:ext uri="{FF2B5EF4-FFF2-40B4-BE49-F238E27FC236}">
                      <a16:creationId xmlns:a16="http://schemas.microsoft.com/office/drawing/2014/main" id="{84B40001-E97A-4BC1-B639-D46A710FAC4F}"/>
                    </a:ext>
                  </a:extLst>
                </p:cNvPr>
                <p:cNvSpPr>
                  <a:spLocks noRot="1" noChangeAspect="1" noMove="1" noResize="1" noEditPoints="1" noAdjustHandles="1" noChangeArrowheads="1" noChangeShapeType="1" noTextEdit="1"/>
                </p:cNvSpPr>
                <p:nvPr/>
              </p:nvSpPr>
              <p:spPr>
                <a:xfrm>
                  <a:off x="9080995" y="6230692"/>
                  <a:ext cx="563296" cy="461665"/>
                </a:xfrm>
                <a:prstGeom prst="rect">
                  <a:avLst/>
                </a:prstGeom>
                <a:blipFill>
                  <a:blip r:embed="rId17"/>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603C458-CCF9-4ECE-BABA-F97216E3EBDF}"/>
                    </a:ext>
                  </a:extLst>
                </p:cNvPr>
                <p:cNvSpPr/>
                <p:nvPr/>
              </p:nvSpPr>
              <p:spPr>
                <a:xfrm>
                  <a:off x="9544050" y="6230692"/>
                  <a:ext cx="5632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𝜈</m:t>
                            </m:r>
                          </m:e>
                          <m:sub>
                            <m:r>
                              <a:rPr lang="en-US" altLang="zh-CN" sz="2400" b="0" i="1" smtClean="0">
                                <a:latin typeface="Cambria Math" panose="02040503050406030204" pitchFamily="18" charset="0"/>
                              </a:rPr>
                              <m:t>7</m:t>
                            </m:r>
                          </m:sub>
                        </m:sSub>
                      </m:oMath>
                    </m:oMathPara>
                  </a14:m>
                  <a:endParaRPr lang="zh-CN" altLang="en-US" sz="2400" dirty="0"/>
                </a:p>
              </p:txBody>
            </p:sp>
          </mc:Choice>
          <mc:Fallback xmlns="">
            <p:sp>
              <p:nvSpPr>
                <p:cNvPr id="75" name="矩形 74">
                  <a:extLst>
                    <a:ext uri="{FF2B5EF4-FFF2-40B4-BE49-F238E27FC236}">
                      <a16:creationId xmlns:a16="http://schemas.microsoft.com/office/drawing/2014/main" id="{C603C458-CCF9-4ECE-BABA-F97216E3EBDF}"/>
                    </a:ext>
                  </a:extLst>
                </p:cNvPr>
                <p:cNvSpPr>
                  <a:spLocks noRot="1" noChangeAspect="1" noMove="1" noResize="1" noEditPoints="1" noAdjustHandles="1" noChangeArrowheads="1" noChangeShapeType="1" noTextEdit="1"/>
                </p:cNvSpPr>
                <p:nvPr/>
              </p:nvSpPr>
              <p:spPr>
                <a:xfrm>
                  <a:off x="9544050" y="6230692"/>
                  <a:ext cx="563296" cy="461665"/>
                </a:xfrm>
                <a:prstGeom prst="rect">
                  <a:avLst/>
                </a:prstGeom>
                <a:blipFill>
                  <a:blip r:embed="rId18"/>
                  <a:stretch>
                    <a:fillRect b="-1333"/>
                  </a:stretch>
                </a:blipFill>
              </p:spPr>
              <p:txBody>
                <a:bodyPr/>
                <a:lstStyle/>
                <a:p>
                  <a:r>
                    <a:rPr lang="zh-CN"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24055"/>
                                        </p:tgtEl>
                                        <p:attrNameLst>
                                          <p:attrName>style.visibility</p:attrName>
                                        </p:attrNameLst>
                                      </p:cBhvr>
                                      <p:to>
                                        <p:strVal val="visible"/>
                                      </p:to>
                                    </p:set>
                                    <p:animEffect transition="in" filter="wipe(left)">
                                      <p:cBhvr>
                                        <p:cTn id="12" dur="500"/>
                                        <p:tgtEl>
                                          <p:spTgt spid="1324055"/>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324056"/>
                                        </p:tgtEl>
                                        <p:attrNameLst>
                                          <p:attrName>style.visibility</p:attrName>
                                        </p:attrNameLst>
                                      </p:cBhvr>
                                      <p:to>
                                        <p:strVal val="visible"/>
                                      </p:to>
                                    </p:set>
                                    <p:animEffect transition="in" filter="wipe(left)">
                                      <p:cBhvr>
                                        <p:cTn id="16" dur="500"/>
                                        <p:tgtEl>
                                          <p:spTgt spid="132405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24058"/>
                                        </p:tgtEl>
                                        <p:attrNameLst>
                                          <p:attrName>style.visibility</p:attrName>
                                        </p:attrNameLst>
                                      </p:cBhvr>
                                      <p:to>
                                        <p:strVal val="visible"/>
                                      </p:to>
                                    </p:set>
                                    <p:animEffect transition="in" filter="wipe(left)">
                                      <p:cBhvr>
                                        <p:cTn id="21" dur="500"/>
                                        <p:tgtEl>
                                          <p:spTgt spid="1324058"/>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1324057"/>
                                        </p:tgtEl>
                                        <p:attrNameLst>
                                          <p:attrName>style.visibility</p:attrName>
                                        </p:attrNameLst>
                                      </p:cBhvr>
                                      <p:to>
                                        <p:strVal val="visible"/>
                                      </p:to>
                                    </p:set>
                                    <p:animEffect transition="in" filter="wipe(left)">
                                      <p:cBhvr>
                                        <p:cTn id="25" dur="500"/>
                                        <p:tgtEl>
                                          <p:spTgt spid="132405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24059"/>
                                        </p:tgtEl>
                                        <p:attrNameLst>
                                          <p:attrName>style.visibility</p:attrName>
                                        </p:attrNameLst>
                                      </p:cBhvr>
                                      <p:to>
                                        <p:strVal val="visible"/>
                                      </p:to>
                                    </p:set>
                                    <p:animEffect transition="in" filter="wipe(left)">
                                      <p:cBhvr>
                                        <p:cTn id="30" dur="500"/>
                                        <p:tgtEl>
                                          <p:spTgt spid="1324059"/>
                                        </p:tgtEl>
                                      </p:cBhvr>
                                    </p:animEffec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1324060"/>
                                        </p:tgtEl>
                                        <p:attrNameLst>
                                          <p:attrName>style.visibility</p:attrName>
                                        </p:attrNameLst>
                                      </p:cBhvr>
                                      <p:to>
                                        <p:strVal val="visible"/>
                                      </p:to>
                                    </p:set>
                                    <p:animEffect transition="in" filter="wipe(left)">
                                      <p:cBhvr>
                                        <p:cTn id="34" dur="500"/>
                                        <p:tgtEl>
                                          <p:spTgt spid="1324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4055" grpId="0" autoUpdateAnimBg="0"/>
      <p:bldP spid="1324058" grpId="0" autoUpdateAnimBg="0"/>
      <p:bldP spid="1324059" grpId="0" autoUpdateAnimBg="0"/>
      <p:bldP spid="72" grpId="0"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5058" name="Text Box 2">
            <a:extLst>
              <a:ext uri="{FF2B5EF4-FFF2-40B4-BE49-F238E27FC236}">
                <a16:creationId xmlns:a16="http://schemas.microsoft.com/office/drawing/2014/main" id="{2448E1DB-E5EA-4DB3-B79F-42BF438FAE2F}"/>
              </a:ext>
            </a:extLst>
          </p:cNvPr>
          <p:cNvSpPr txBox="1">
            <a:spLocks noChangeArrowheads="1"/>
          </p:cNvSpPr>
          <p:nvPr/>
        </p:nvSpPr>
        <p:spPr bwMode="auto">
          <a:xfrm>
            <a:off x="1371600" y="1483519"/>
            <a:ext cx="56388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dirty="0">
                <a:latin typeface="Times New Roman" panose="02020603050405020304" pitchFamily="18" charset="0"/>
                <a:cs typeface="Times New Roman" panose="02020603050405020304" pitchFamily="18" charset="0"/>
              </a:rPr>
              <a:t>To select polarization state</a:t>
            </a:r>
            <a:endParaRPr kumimoji="1" lang="zh-CN" altLang="en-US" sz="2800" dirty="0">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337EE005-B09E-4930-B8DA-371E6B475181}"/>
              </a:ext>
            </a:extLst>
          </p:cNvPr>
          <p:cNvGrpSpPr/>
          <p:nvPr/>
        </p:nvGrpSpPr>
        <p:grpSpPr>
          <a:xfrm>
            <a:off x="2247900" y="2665821"/>
            <a:ext cx="7418387" cy="2362200"/>
            <a:chOff x="2513942" y="2409010"/>
            <a:chExt cx="7418387" cy="2362200"/>
          </a:xfrm>
        </p:grpSpPr>
        <p:grpSp>
          <p:nvGrpSpPr>
            <p:cNvPr id="40" name="Group 4">
              <a:extLst>
                <a:ext uri="{FF2B5EF4-FFF2-40B4-BE49-F238E27FC236}">
                  <a16:creationId xmlns:a16="http://schemas.microsoft.com/office/drawing/2014/main" id="{2958E157-B436-47F5-BB4A-3D5C89EE6C2A}"/>
                </a:ext>
              </a:extLst>
            </p:cNvPr>
            <p:cNvGrpSpPr>
              <a:grpSpLocks/>
            </p:cNvGrpSpPr>
            <p:nvPr/>
          </p:nvGrpSpPr>
          <p:grpSpPr bwMode="auto">
            <a:xfrm>
              <a:off x="2513942" y="2409010"/>
              <a:ext cx="7418387" cy="2362200"/>
              <a:chOff x="1224" y="833"/>
              <a:chExt cx="4673" cy="1488"/>
            </a:xfrm>
          </p:grpSpPr>
          <p:grpSp>
            <p:nvGrpSpPr>
              <p:cNvPr id="41" name="Group 5">
                <a:extLst>
                  <a:ext uri="{FF2B5EF4-FFF2-40B4-BE49-F238E27FC236}">
                    <a16:creationId xmlns:a16="http://schemas.microsoft.com/office/drawing/2014/main" id="{2BDB4C0D-C539-43EB-84A0-42D30ED12678}"/>
                  </a:ext>
                </a:extLst>
              </p:cNvPr>
              <p:cNvGrpSpPr>
                <a:grpSpLocks/>
              </p:cNvGrpSpPr>
              <p:nvPr/>
            </p:nvGrpSpPr>
            <p:grpSpPr bwMode="auto">
              <a:xfrm>
                <a:off x="1680" y="1728"/>
                <a:ext cx="2448" cy="192"/>
                <a:chOff x="1680" y="912"/>
                <a:chExt cx="2448" cy="192"/>
              </a:xfrm>
            </p:grpSpPr>
            <p:sp>
              <p:nvSpPr>
                <p:cNvPr id="73" name="Rectangle 6">
                  <a:extLst>
                    <a:ext uri="{FF2B5EF4-FFF2-40B4-BE49-F238E27FC236}">
                      <a16:creationId xmlns:a16="http://schemas.microsoft.com/office/drawing/2014/main" id="{410DEC32-4D7C-4D54-AC23-42DE638530FE}"/>
                    </a:ext>
                  </a:extLst>
                </p:cNvPr>
                <p:cNvSpPr>
                  <a:spLocks noChangeArrowheads="1"/>
                </p:cNvSpPr>
                <p:nvPr/>
              </p:nvSpPr>
              <p:spPr bwMode="auto">
                <a:xfrm rot="-3006569">
                  <a:off x="3864" y="744"/>
                  <a:ext cx="48" cy="480"/>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4" name="Line 7">
                  <a:extLst>
                    <a:ext uri="{FF2B5EF4-FFF2-40B4-BE49-F238E27FC236}">
                      <a16:creationId xmlns:a16="http://schemas.microsoft.com/office/drawing/2014/main" id="{B968845A-3065-4CDE-B382-28B078858425}"/>
                    </a:ext>
                  </a:extLst>
                </p:cNvPr>
                <p:cNvSpPr>
                  <a:spLocks noChangeShapeType="1"/>
                </p:cNvSpPr>
                <p:nvPr/>
              </p:nvSpPr>
              <p:spPr bwMode="auto">
                <a:xfrm>
                  <a:off x="2016" y="912"/>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Line 8">
                  <a:extLst>
                    <a:ext uri="{FF2B5EF4-FFF2-40B4-BE49-F238E27FC236}">
                      <a16:creationId xmlns:a16="http://schemas.microsoft.com/office/drawing/2014/main" id="{14AD5AF6-1126-447B-8D5F-5C0FC03ED58D}"/>
                    </a:ext>
                  </a:extLst>
                </p:cNvPr>
                <p:cNvSpPr>
                  <a:spLocks noChangeShapeType="1"/>
                </p:cNvSpPr>
                <p:nvPr/>
              </p:nvSpPr>
              <p:spPr bwMode="auto">
                <a:xfrm>
                  <a:off x="1824" y="1104"/>
                  <a:ext cx="22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Rectangle 9">
                  <a:extLst>
                    <a:ext uri="{FF2B5EF4-FFF2-40B4-BE49-F238E27FC236}">
                      <a16:creationId xmlns:a16="http://schemas.microsoft.com/office/drawing/2014/main" id="{4E66B45B-B0E3-4F97-9C08-70223E33B7BB}"/>
                    </a:ext>
                  </a:extLst>
                </p:cNvPr>
                <p:cNvSpPr>
                  <a:spLocks noChangeArrowheads="1"/>
                </p:cNvSpPr>
                <p:nvPr/>
              </p:nvSpPr>
              <p:spPr bwMode="auto">
                <a:xfrm rot="3006569" flipH="1">
                  <a:off x="1896" y="744"/>
                  <a:ext cx="48" cy="480"/>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42" name="Line 10">
                <a:extLst>
                  <a:ext uri="{FF2B5EF4-FFF2-40B4-BE49-F238E27FC236}">
                    <a16:creationId xmlns:a16="http://schemas.microsoft.com/office/drawing/2014/main" id="{D828E177-5D85-4F60-BF48-E75066331B88}"/>
                  </a:ext>
                </a:extLst>
              </p:cNvPr>
              <p:cNvSpPr>
                <a:spLocks noChangeShapeType="1"/>
              </p:cNvSpPr>
              <p:nvPr/>
            </p:nvSpPr>
            <p:spPr bwMode="auto">
              <a:xfrm flipH="1">
                <a:off x="3840" y="1584"/>
                <a:ext cx="384" cy="336"/>
              </a:xfrm>
              <a:prstGeom prst="line">
                <a:avLst/>
              </a:prstGeom>
              <a:noFill/>
              <a:ln w="19050">
                <a:solidFill>
                  <a:srgbClr val="FF669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3" name="Group 11">
                <a:extLst>
                  <a:ext uri="{FF2B5EF4-FFF2-40B4-BE49-F238E27FC236}">
                    <a16:creationId xmlns:a16="http://schemas.microsoft.com/office/drawing/2014/main" id="{55285F9A-5CA6-45C2-A8B3-4C227CB3BEC0}"/>
                  </a:ext>
                </a:extLst>
              </p:cNvPr>
              <p:cNvGrpSpPr>
                <a:grpSpLocks/>
              </p:cNvGrpSpPr>
              <p:nvPr/>
            </p:nvGrpSpPr>
            <p:grpSpPr bwMode="auto">
              <a:xfrm>
                <a:off x="4032" y="1392"/>
                <a:ext cx="118" cy="432"/>
                <a:chOff x="4032" y="1392"/>
                <a:chExt cx="118" cy="432"/>
              </a:xfrm>
            </p:grpSpPr>
            <p:sp>
              <p:nvSpPr>
                <p:cNvPr id="70" name="Freeform 12">
                  <a:extLst>
                    <a:ext uri="{FF2B5EF4-FFF2-40B4-BE49-F238E27FC236}">
                      <a16:creationId xmlns:a16="http://schemas.microsoft.com/office/drawing/2014/main" id="{3FFFDAD8-124F-4F5A-8849-4EEDEF2F0EF7}"/>
                    </a:ext>
                  </a:extLst>
                </p:cNvPr>
                <p:cNvSpPr>
                  <a:spLocks/>
                </p:cNvSpPr>
                <p:nvPr/>
              </p:nvSpPr>
              <p:spPr bwMode="auto">
                <a:xfrm>
                  <a:off x="4080" y="1728"/>
                  <a:ext cx="70" cy="96"/>
                </a:xfrm>
                <a:custGeom>
                  <a:avLst/>
                  <a:gdLst>
                    <a:gd name="T0" fmla="*/ 0 w 70"/>
                    <a:gd name="T1" fmla="*/ 0 h 96"/>
                    <a:gd name="T2" fmla="*/ 48 w 70"/>
                    <a:gd name="T3" fmla="*/ 96 h 96"/>
                    <a:gd name="T4" fmla="*/ 0 60000 65536"/>
                    <a:gd name="T5" fmla="*/ 0 60000 65536"/>
                  </a:gdLst>
                  <a:ahLst/>
                  <a:cxnLst>
                    <a:cxn ang="T4">
                      <a:pos x="T0" y="T1"/>
                    </a:cxn>
                    <a:cxn ang="T5">
                      <a:pos x="T2" y="T3"/>
                    </a:cxn>
                  </a:cxnLst>
                  <a:rect l="0" t="0" r="r" b="b"/>
                  <a:pathLst>
                    <a:path w="70" h="96">
                      <a:moveTo>
                        <a:pt x="0" y="0"/>
                      </a:moveTo>
                      <a:cubicBezTo>
                        <a:pt x="70" y="24"/>
                        <a:pt x="48" y="96"/>
                        <a:pt x="48" y="96"/>
                      </a:cubicBezTo>
                    </a:path>
                  </a:pathLst>
                </a:custGeom>
                <a:noFill/>
                <a:ln w="19050" cmpd="sng">
                  <a:solidFill>
                    <a:srgbClr val="FF6699"/>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1" name="Line 13">
                  <a:extLst>
                    <a:ext uri="{FF2B5EF4-FFF2-40B4-BE49-F238E27FC236}">
                      <a16:creationId xmlns:a16="http://schemas.microsoft.com/office/drawing/2014/main" id="{F4D22441-5209-4D8F-BFDB-D04B116007C6}"/>
                    </a:ext>
                  </a:extLst>
                </p:cNvPr>
                <p:cNvSpPr>
                  <a:spLocks noChangeShapeType="1"/>
                </p:cNvSpPr>
                <p:nvPr/>
              </p:nvSpPr>
              <p:spPr bwMode="auto">
                <a:xfrm flipH="1" flipV="1">
                  <a:off x="4032" y="1392"/>
                  <a:ext cx="96" cy="33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 name="Group 15">
                <a:extLst>
                  <a:ext uri="{FF2B5EF4-FFF2-40B4-BE49-F238E27FC236}">
                    <a16:creationId xmlns:a16="http://schemas.microsoft.com/office/drawing/2014/main" id="{5465EA58-6E02-457F-9E99-C3A964182B77}"/>
                  </a:ext>
                </a:extLst>
              </p:cNvPr>
              <p:cNvGrpSpPr>
                <a:grpSpLocks/>
              </p:cNvGrpSpPr>
              <p:nvPr/>
            </p:nvGrpSpPr>
            <p:grpSpPr bwMode="auto">
              <a:xfrm>
                <a:off x="1680" y="1632"/>
                <a:ext cx="192" cy="192"/>
                <a:chOff x="1680" y="1632"/>
                <a:chExt cx="192" cy="192"/>
              </a:xfrm>
            </p:grpSpPr>
            <p:sp>
              <p:nvSpPr>
                <p:cNvPr id="68" name="Line 16">
                  <a:extLst>
                    <a:ext uri="{FF2B5EF4-FFF2-40B4-BE49-F238E27FC236}">
                      <a16:creationId xmlns:a16="http://schemas.microsoft.com/office/drawing/2014/main" id="{1D163C86-971F-4443-A912-ED21CEB3BFF8}"/>
                    </a:ext>
                  </a:extLst>
                </p:cNvPr>
                <p:cNvSpPr>
                  <a:spLocks noChangeShapeType="1"/>
                </p:cNvSpPr>
                <p:nvPr/>
              </p:nvSpPr>
              <p:spPr bwMode="auto">
                <a:xfrm>
                  <a:off x="1680" y="1632"/>
                  <a:ext cx="192" cy="192"/>
                </a:xfrm>
                <a:prstGeom prst="line">
                  <a:avLst/>
                </a:prstGeom>
                <a:noFill/>
                <a:ln w="19050">
                  <a:solidFill>
                    <a:srgbClr val="0D731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Freeform 17">
                  <a:extLst>
                    <a:ext uri="{FF2B5EF4-FFF2-40B4-BE49-F238E27FC236}">
                      <a16:creationId xmlns:a16="http://schemas.microsoft.com/office/drawing/2014/main" id="{210792DA-4AB3-4536-9354-5DB4710D1F07}"/>
                    </a:ext>
                  </a:extLst>
                </p:cNvPr>
                <p:cNvSpPr>
                  <a:spLocks/>
                </p:cNvSpPr>
                <p:nvPr/>
              </p:nvSpPr>
              <p:spPr bwMode="auto">
                <a:xfrm flipH="1">
                  <a:off x="1680" y="1728"/>
                  <a:ext cx="70" cy="96"/>
                </a:xfrm>
                <a:custGeom>
                  <a:avLst/>
                  <a:gdLst>
                    <a:gd name="T0" fmla="*/ 0 w 70"/>
                    <a:gd name="T1" fmla="*/ 0 h 96"/>
                    <a:gd name="T2" fmla="*/ 48 w 70"/>
                    <a:gd name="T3" fmla="*/ 96 h 96"/>
                    <a:gd name="T4" fmla="*/ 0 60000 65536"/>
                    <a:gd name="T5" fmla="*/ 0 60000 65536"/>
                  </a:gdLst>
                  <a:ahLst/>
                  <a:cxnLst>
                    <a:cxn ang="T4">
                      <a:pos x="T0" y="T1"/>
                    </a:cxn>
                    <a:cxn ang="T5">
                      <a:pos x="T2" y="T3"/>
                    </a:cxn>
                  </a:cxnLst>
                  <a:rect l="0" t="0" r="r" b="b"/>
                  <a:pathLst>
                    <a:path w="70" h="96">
                      <a:moveTo>
                        <a:pt x="0" y="0"/>
                      </a:moveTo>
                      <a:cubicBezTo>
                        <a:pt x="70" y="24"/>
                        <a:pt x="48" y="96"/>
                        <a:pt x="48" y="96"/>
                      </a:cubicBezTo>
                    </a:path>
                  </a:pathLst>
                </a:custGeom>
                <a:noFill/>
                <a:ln w="19050" cmpd="sng">
                  <a:solidFill>
                    <a:srgbClr val="0D731C"/>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5" name="Group 18">
                <a:extLst>
                  <a:ext uri="{FF2B5EF4-FFF2-40B4-BE49-F238E27FC236}">
                    <a16:creationId xmlns:a16="http://schemas.microsoft.com/office/drawing/2014/main" id="{660161B1-1D9B-410F-945A-90D13DF1EBBD}"/>
                  </a:ext>
                </a:extLst>
              </p:cNvPr>
              <p:cNvGrpSpPr>
                <a:grpSpLocks/>
              </p:cNvGrpSpPr>
              <p:nvPr/>
            </p:nvGrpSpPr>
            <p:grpSpPr bwMode="auto">
              <a:xfrm>
                <a:off x="1224" y="1584"/>
                <a:ext cx="312" cy="432"/>
                <a:chOff x="1224" y="1584"/>
                <a:chExt cx="312" cy="432"/>
              </a:xfrm>
            </p:grpSpPr>
            <p:sp>
              <p:nvSpPr>
                <p:cNvPr id="66" name="Line 20">
                  <a:extLst>
                    <a:ext uri="{FF2B5EF4-FFF2-40B4-BE49-F238E27FC236}">
                      <a16:creationId xmlns:a16="http://schemas.microsoft.com/office/drawing/2014/main" id="{0B3B44FF-97E7-4F7C-90C4-E5B803650F10}"/>
                    </a:ext>
                  </a:extLst>
                </p:cNvPr>
                <p:cNvSpPr>
                  <a:spLocks noChangeShapeType="1"/>
                </p:cNvSpPr>
                <p:nvPr/>
              </p:nvSpPr>
              <p:spPr bwMode="auto">
                <a:xfrm>
                  <a:off x="1536" y="1584"/>
                  <a:ext cx="0" cy="4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Text Box 22">
                  <a:extLst>
                    <a:ext uri="{FF2B5EF4-FFF2-40B4-BE49-F238E27FC236}">
                      <a16:creationId xmlns:a16="http://schemas.microsoft.com/office/drawing/2014/main" id="{BE43A260-9757-4D9D-BF1B-D76F00A7EB02}"/>
                    </a:ext>
                  </a:extLst>
                </p:cNvPr>
                <p:cNvSpPr txBox="1">
                  <a:spLocks noChangeArrowheads="1"/>
                </p:cNvSpPr>
                <p:nvPr/>
              </p:nvSpPr>
              <p:spPr bwMode="auto">
                <a:xfrm>
                  <a:off x="1224" y="1697"/>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1800">
                      <a:latin typeface="Times New Roman" panose="02020603050405020304" pitchFamily="18" charset="0"/>
                    </a:rPr>
                    <a:t>M</a:t>
                  </a:r>
                  <a:endParaRPr kumimoji="1" lang="zh-CN" altLang="en-US" sz="1800">
                    <a:latin typeface="Times New Roman" panose="02020603050405020304" pitchFamily="18" charset="0"/>
                  </a:endParaRPr>
                </a:p>
              </p:txBody>
            </p:sp>
          </p:grpSp>
          <p:grpSp>
            <p:nvGrpSpPr>
              <p:cNvPr id="46" name="Group 23">
                <a:extLst>
                  <a:ext uri="{FF2B5EF4-FFF2-40B4-BE49-F238E27FC236}">
                    <a16:creationId xmlns:a16="http://schemas.microsoft.com/office/drawing/2014/main" id="{BCEDB823-CFE9-4BCD-929A-D8CD5EACC8CE}"/>
                  </a:ext>
                </a:extLst>
              </p:cNvPr>
              <p:cNvGrpSpPr>
                <a:grpSpLocks/>
              </p:cNvGrpSpPr>
              <p:nvPr/>
            </p:nvGrpSpPr>
            <p:grpSpPr bwMode="auto">
              <a:xfrm>
                <a:off x="4115" y="1584"/>
                <a:ext cx="288" cy="737"/>
                <a:chOff x="4115" y="1584"/>
                <a:chExt cx="288" cy="737"/>
              </a:xfrm>
            </p:grpSpPr>
            <p:sp>
              <p:nvSpPr>
                <p:cNvPr id="62" name="Line 25">
                  <a:extLst>
                    <a:ext uri="{FF2B5EF4-FFF2-40B4-BE49-F238E27FC236}">
                      <a16:creationId xmlns:a16="http://schemas.microsoft.com/office/drawing/2014/main" id="{B6DCE7F5-B071-4058-B120-7274CDD23EB5}"/>
                    </a:ext>
                  </a:extLst>
                </p:cNvPr>
                <p:cNvSpPr>
                  <a:spLocks noChangeShapeType="1"/>
                </p:cNvSpPr>
                <p:nvPr/>
              </p:nvSpPr>
              <p:spPr bwMode="auto">
                <a:xfrm>
                  <a:off x="4224" y="1584"/>
                  <a:ext cx="0" cy="432"/>
                </a:xfrm>
                <a:prstGeom prst="line">
                  <a:avLst/>
                </a:prstGeom>
                <a:noFill/>
                <a:ln w="38100">
                  <a:pattFill prst="pct60">
                    <a:fgClr>
                      <a:srgbClr val="0066FF"/>
                    </a:fgClr>
                    <a:bgClr>
                      <a:srgbClr val="FFFFFF"/>
                    </a:bgClr>
                  </a:patt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Text Box 27">
                  <a:extLst>
                    <a:ext uri="{FF2B5EF4-FFF2-40B4-BE49-F238E27FC236}">
                      <a16:creationId xmlns:a16="http://schemas.microsoft.com/office/drawing/2014/main" id="{86755A79-8508-4F51-99BC-8CAE4EAF8E88}"/>
                    </a:ext>
                  </a:extLst>
                </p:cNvPr>
                <p:cNvSpPr txBox="1">
                  <a:spLocks noChangeArrowheads="1"/>
                </p:cNvSpPr>
                <p:nvPr/>
              </p:nvSpPr>
              <p:spPr bwMode="auto">
                <a:xfrm>
                  <a:off x="4115" y="2088"/>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1800" dirty="0">
                      <a:latin typeface="Times New Roman" panose="02020603050405020304" pitchFamily="18" charset="0"/>
                    </a:rPr>
                    <a:t>M</a:t>
                  </a:r>
                  <a:endParaRPr kumimoji="1" lang="zh-CN" altLang="en-US" sz="1800" dirty="0">
                    <a:latin typeface="Times New Roman" panose="02020603050405020304" pitchFamily="18" charset="0"/>
                  </a:endParaRPr>
                </a:p>
              </p:txBody>
            </p:sp>
          </p:grpSp>
          <p:grpSp>
            <p:nvGrpSpPr>
              <p:cNvPr id="47" name="Group 28">
                <a:extLst>
                  <a:ext uri="{FF2B5EF4-FFF2-40B4-BE49-F238E27FC236}">
                    <a16:creationId xmlns:a16="http://schemas.microsoft.com/office/drawing/2014/main" id="{C4B1C280-A588-440D-BF35-DA6D6563743E}"/>
                  </a:ext>
                </a:extLst>
              </p:cNvPr>
              <p:cNvGrpSpPr>
                <a:grpSpLocks/>
              </p:cNvGrpSpPr>
              <p:nvPr/>
            </p:nvGrpSpPr>
            <p:grpSpPr bwMode="auto">
              <a:xfrm>
                <a:off x="1824" y="833"/>
                <a:ext cx="2040" cy="859"/>
                <a:chOff x="1824" y="833"/>
                <a:chExt cx="2040" cy="859"/>
              </a:xfrm>
            </p:grpSpPr>
            <p:sp>
              <p:nvSpPr>
                <p:cNvPr id="57" name="Text Box 29">
                  <a:extLst>
                    <a:ext uri="{FF2B5EF4-FFF2-40B4-BE49-F238E27FC236}">
                      <a16:creationId xmlns:a16="http://schemas.microsoft.com/office/drawing/2014/main" id="{EA82953F-58A1-4540-87F9-7FDE041C649A}"/>
                    </a:ext>
                  </a:extLst>
                </p:cNvPr>
                <p:cNvSpPr txBox="1">
                  <a:spLocks noChangeArrowheads="1"/>
                </p:cNvSpPr>
                <p:nvPr/>
              </p:nvSpPr>
              <p:spPr bwMode="auto">
                <a:xfrm>
                  <a:off x="2393" y="833"/>
                  <a:ext cx="96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dirty="0">
                      <a:latin typeface="Times New Roman" panose="02020603050405020304" pitchFamily="18" charset="0"/>
                    </a:rPr>
                    <a:t>Brewster’s Window</a:t>
                  </a:r>
                  <a:endParaRPr kumimoji="1" lang="zh-CN" altLang="en-US" sz="2400" dirty="0">
                    <a:latin typeface="Times New Roman" panose="02020603050405020304" pitchFamily="18" charset="0"/>
                  </a:endParaRPr>
                </a:p>
              </p:txBody>
            </p:sp>
            <p:sp>
              <p:nvSpPr>
                <p:cNvPr id="58" name="Freeform 30">
                  <a:extLst>
                    <a:ext uri="{FF2B5EF4-FFF2-40B4-BE49-F238E27FC236}">
                      <a16:creationId xmlns:a16="http://schemas.microsoft.com/office/drawing/2014/main" id="{3655207D-EB5D-4186-905E-B3BA673A1C82}"/>
                    </a:ext>
                  </a:extLst>
                </p:cNvPr>
                <p:cNvSpPr>
                  <a:spLocks/>
                </p:cNvSpPr>
                <p:nvPr/>
              </p:nvSpPr>
              <p:spPr bwMode="auto">
                <a:xfrm>
                  <a:off x="1824" y="984"/>
                  <a:ext cx="384" cy="660"/>
                </a:xfrm>
                <a:custGeom>
                  <a:avLst/>
                  <a:gdLst>
                    <a:gd name="T0" fmla="*/ 384 w 384"/>
                    <a:gd name="T1" fmla="*/ 72 h 660"/>
                    <a:gd name="T2" fmla="*/ 108 w 384"/>
                    <a:gd name="T3" fmla="*/ 660 h 660"/>
                    <a:gd name="T4" fmla="*/ 0 60000 65536"/>
                    <a:gd name="T5" fmla="*/ 0 60000 65536"/>
                  </a:gdLst>
                  <a:ahLst/>
                  <a:cxnLst>
                    <a:cxn ang="T4">
                      <a:pos x="T0" y="T1"/>
                    </a:cxn>
                    <a:cxn ang="T5">
                      <a:pos x="T2" y="T3"/>
                    </a:cxn>
                  </a:cxnLst>
                  <a:rect l="0" t="0" r="r" b="b"/>
                  <a:pathLst>
                    <a:path w="384" h="660">
                      <a:moveTo>
                        <a:pt x="384" y="72"/>
                      </a:moveTo>
                      <a:cubicBezTo>
                        <a:pt x="0" y="0"/>
                        <a:pt x="108" y="660"/>
                        <a:pt x="108" y="660"/>
                      </a:cubicBezTo>
                    </a:path>
                  </a:pathLst>
                </a:custGeom>
                <a:noFill/>
                <a:ln w="19050" cmpd="sng">
                  <a:solidFill>
                    <a:schemeClr val="tx1"/>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Freeform 31">
                  <a:extLst>
                    <a:ext uri="{FF2B5EF4-FFF2-40B4-BE49-F238E27FC236}">
                      <a16:creationId xmlns:a16="http://schemas.microsoft.com/office/drawing/2014/main" id="{D1C19DA5-EBEC-4AFA-8043-ECF35B2EA9A2}"/>
                    </a:ext>
                  </a:extLst>
                </p:cNvPr>
                <p:cNvSpPr>
                  <a:spLocks/>
                </p:cNvSpPr>
                <p:nvPr/>
              </p:nvSpPr>
              <p:spPr bwMode="auto">
                <a:xfrm>
                  <a:off x="3360" y="960"/>
                  <a:ext cx="504" cy="732"/>
                </a:xfrm>
                <a:custGeom>
                  <a:avLst/>
                  <a:gdLst>
                    <a:gd name="T0" fmla="*/ 0 w 504"/>
                    <a:gd name="T1" fmla="*/ 48 h 732"/>
                    <a:gd name="T2" fmla="*/ 480 w 504"/>
                    <a:gd name="T3" fmla="*/ 732 h 732"/>
                    <a:gd name="T4" fmla="*/ 0 60000 65536"/>
                    <a:gd name="T5" fmla="*/ 0 60000 65536"/>
                  </a:gdLst>
                  <a:ahLst/>
                  <a:cxnLst>
                    <a:cxn ang="T4">
                      <a:pos x="T0" y="T1"/>
                    </a:cxn>
                    <a:cxn ang="T5">
                      <a:pos x="T2" y="T3"/>
                    </a:cxn>
                  </a:cxnLst>
                  <a:rect l="0" t="0" r="r" b="b"/>
                  <a:pathLst>
                    <a:path w="504" h="732">
                      <a:moveTo>
                        <a:pt x="0" y="48"/>
                      </a:moveTo>
                      <a:cubicBezTo>
                        <a:pt x="504" y="0"/>
                        <a:pt x="480" y="732"/>
                        <a:pt x="480" y="732"/>
                      </a:cubicBezTo>
                    </a:path>
                  </a:pathLst>
                </a:custGeom>
                <a:noFill/>
                <a:ln w="19050" cmpd="sng">
                  <a:solidFill>
                    <a:schemeClr val="tx1"/>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8" name="Group 32">
                <a:extLst>
                  <a:ext uri="{FF2B5EF4-FFF2-40B4-BE49-F238E27FC236}">
                    <a16:creationId xmlns:a16="http://schemas.microsoft.com/office/drawing/2014/main" id="{F66495D9-BD6A-42ED-8C15-9138E10A19E8}"/>
                  </a:ext>
                </a:extLst>
              </p:cNvPr>
              <p:cNvGrpSpPr>
                <a:grpSpLocks/>
              </p:cNvGrpSpPr>
              <p:nvPr/>
            </p:nvGrpSpPr>
            <p:grpSpPr bwMode="auto">
              <a:xfrm>
                <a:off x="1536" y="1169"/>
                <a:ext cx="4361" cy="751"/>
                <a:chOff x="1536" y="1169"/>
                <a:chExt cx="4361" cy="751"/>
              </a:xfrm>
            </p:grpSpPr>
            <p:grpSp>
              <p:nvGrpSpPr>
                <p:cNvPr id="49" name="Group 33">
                  <a:extLst>
                    <a:ext uri="{FF2B5EF4-FFF2-40B4-BE49-F238E27FC236}">
                      <a16:creationId xmlns:a16="http://schemas.microsoft.com/office/drawing/2014/main" id="{074CF457-4E1B-43EF-986F-1B37FB3839C7}"/>
                    </a:ext>
                  </a:extLst>
                </p:cNvPr>
                <p:cNvGrpSpPr>
                  <a:grpSpLocks/>
                </p:cNvGrpSpPr>
                <p:nvPr/>
              </p:nvGrpSpPr>
              <p:grpSpPr bwMode="auto">
                <a:xfrm>
                  <a:off x="1536" y="1169"/>
                  <a:ext cx="4361" cy="655"/>
                  <a:chOff x="1536" y="1169"/>
                  <a:chExt cx="4361" cy="655"/>
                </a:xfrm>
              </p:grpSpPr>
              <p:grpSp>
                <p:nvGrpSpPr>
                  <p:cNvPr id="53" name="Group 34">
                    <a:extLst>
                      <a:ext uri="{FF2B5EF4-FFF2-40B4-BE49-F238E27FC236}">
                        <a16:creationId xmlns:a16="http://schemas.microsoft.com/office/drawing/2014/main" id="{791BA8A9-AC38-42D5-83E9-1B5FF80E75DD}"/>
                      </a:ext>
                    </a:extLst>
                  </p:cNvPr>
                  <p:cNvGrpSpPr>
                    <a:grpSpLocks/>
                  </p:cNvGrpSpPr>
                  <p:nvPr/>
                </p:nvGrpSpPr>
                <p:grpSpPr bwMode="auto">
                  <a:xfrm>
                    <a:off x="1536" y="1824"/>
                    <a:ext cx="3552" cy="0"/>
                    <a:chOff x="1536" y="1008"/>
                    <a:chExt cx="3552" cy="0"/>
                  </a:xfrm>
                </p:grpSpPr>
                <p:sp>
                  <p:nvSpPr>
                    <p:cNvPr id="55" name="Line 35">
                      <a:extLst>
                        <a:ext uri="{FF2B5EF4-FFF2-40B4-BE49-F238E27FC236}">
                          <a16:creationId xmlns:a16="http://schemas.microsoft.com/office/drawing/2014/main" id="{58E84BD8-37E1-4A96-9DB5-7F59083E5C6A}"/>
                        </a:ext>
                      </a:extLst>
                    </p:cNvPr>
                    <p:cNvSpPr>
                      <a:spLocks noChangeShapeType="1"/>
                    </p:cNvSpPr>
                    <p:nvPr/>
                  </p:nvSpPr>
                  <p:spPr bwMode="auto">
                    <a:xfrm>
                      <a:off x="1536" y="1008"/>
                      <a:ext cx="2784" cy="0"/>
                    </a:xfrm>
                    <a:prstGeom prst="line">
                      <a:avLst/>
                    </a:prstGeom>
                    <a:noFill/>
                    <a:ln w="9525">
                      <a:solidFill>
                        <a:srgbClr val="FF99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36">
                      <a:extLst>
                        <a:ext uri="{FF2B5EF4-FFF2-40B4-BE49-F238E27FC236}">
                          <a16:creationId xmlns:a16="http://schemas.microsoft.com/office/drawing/2014/main" id="{BD75B5A4-41E1-4059-B98B-C4D54FBCD567}"/>
                        </a:ext>
                      </a:extLst>
                    </p:cNvPr>
                    <p:cNvSpPr>
                      <a:spLocks noChangeShapeType="1"/>
                    </p:cNvSpPr>
                    <p:nvPr/>
                  </p:nvSpPr>
                  <p:spPr bwMode="auto">
                    <a:xfrm>
                      <a:off x="4272" y="1008"/>
                      <a:ext cx="816" cy="0"/>
                    </a:xfrm>
                    <a:prstGeom prst="line">
                      <a:avLst/>
                    </a:prstGeom>
                    <a:noFill/>
                    <a:ln w="9525">
                      <a:solidFill>
                        <a:srgbClr val="FF99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4" name="Text Box 37">
                    <a:extLst>
                      <a:ext uri="{FF2B5EF4-FFF2-40B4-BE49-F238E27FC236}">
                        <a16:creationId xmlns:a16="http://schemas.microsoft.com/office/drawing/2014/main" id="{82142AA1-DAC9-412E-88A8-C2B083B270FB}"/>
                      </a:ext>
                    </a:extLst>
                  </p:cNvPr>
                  <p:cNvSpPr txBox="1">
                    <a:spLocks noChangeArrowheads="1"/>
                  </p:cNvSpPr>
                  <p:nvPr/>
                </p:nvSpPr>
                <p:spPr bwMode="auto">
                  <a:xfrm>
                    <a:off x="4731" y="1169"/>
                    <a:ext cx="1166" cy="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dirty="0">
                        <a:latin typeface="Times New Roman" panose="02020603050405020304" pitchFamily="18" charset="0"/>
                        <a:cs typeface="Times New Roman" panose="02020603050405020304" pitchFamily="18" charset="0"/>
                      </a:rPr>
                      <a:t>Polarization direction</a:t>
                    </a:r>
                    <a:endParaRPr kumimoji="1" lang="zh-CN" altLang="en-US" sz="2400" dirty="0">
                      <a:latin typeface="Times New Roman" panose="02020603050405020304" pitchFamily="18" charset="0"/>
                      <a:cs typeface="Times New Roman" panose="02020603050405020304" pitchFamily="18" charset="0"/>
                    </a:endParaRPr>
                  </a:p>
                </p:txBody>
              </p:sp>
            </p:grpSp>
            <p:sp>
              <p:nvSpPr>
                <p:cNvPr id="50" name="Line 38">
                  <a:extLst>
                    <a:ext uri="{FF2B5EF4-FFF2-40B4-BE49-F238E27FC236}">
                      <a16:creationId xmlns:a16="http://schemas.microsoft.com/office/drawing/2014/main" id="{F115D055-F0E3-4E27-8EA0-051A956FAD47}"/>
                    </a:ext>
                  </a:extLst>
                </p:cNvPr>
                <p:cNvSpPr>
                  <a:spLocks noChangeShapeType="1"/>
                </p:cNvSpPr>
                <p:nvPr/>
              </p:nvSpPr>
              <p:spPr bwMode="auto">
                <a:xfrm>
                  <a:off x="4608" y="1728"/>
                  <a:ext cx="0" cy="192"/>
                </a:xfrm>
                <a:prstGeom prst="line">
                  <a:avLst/>
                </a:prstGeom>
                <a:noFill/>
                <a:ln w="28575">
                  <a:solidFill>
                    <a:srgbClr val="66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Line 39">
                  <a:extLst>
                    <a:ext uri="{FF2B5EF4-FFF2-40B4-BE49-F238E27FC236}">
                      <a16:creationId xmlns:a16="http://schemas.microsoft.com/office/drawing/2014/main" id="{5A489DE7-A7C4-4195-892E-11EE79C9287D}"/>
                    </a:ext>
                  </a:extLst>
                </p:cNvPr>
                <p:cNvSpPr>
                  <a:spLocks noChangeShapeType="1"/>
                </p:cNvSpPr>
                <p:nvPr/>
              </p:nvSpPr>
              <p:spPr bwMode="auto">
                <a:xfrm>
                  <a:off x="4752" y="1728"/>
                  <a:ext cx="0" cy="192"/>
                </a:xfrm>
                <a:prstGeom prst="line">
                  <a:avLst/>
                </a:prstGeom>
                <a:noFill/>
                <a:ln w="28575">
                  <a:solidFill>
                    <a:srgbClr val="66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Line 40">
                  <a:extLst>
                    <a:ext uri="{FF2B5EF4-FFF2-40B4-BE49-F238E27FC236}">
                      <a16:creationId xmlns:a16="http://schemas.microsoft.com/office/drawing/2014/main" id="{EE940152-78F8-436F-8A5C-171F31F272F5}"/>
                    </a:ext>
                  </a:extLst>
                </p:cNvPr>
                <p:cNvSpPr>
                  <a:spLocks noChangeShapeType="1"/>
                </p:cNvSpPr>
                <p:nvPr/>
              </p:nvSpPr>
              <p:spPr bwMode="auto">
                <a:xfrm>
                  <a:off x="4896" y="1728"/>
                  <a:ext cx="0" cy="192"/>
                </a:xfrm>
                <a:prstGeom prst="line">
                  <a:avLst/>
                </a:prstGeom>
                <a:noFill/>
                <a:ln w="28575">
                  <a:solidFill>
                    <a:srgbClr val="66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B71B296-AD8D-4D3A-9854-378A44A529F1}"/>
                    </a:ext>
                  </a:extLst>
                </p:cNvPr>
                <p:cNvSpPr/>
                <p:nvPr/>
              </p:nvSpPr>
              <p:spPr>
                <a:xfrm>
                  <a:off x="6743042" y="2863749"/>
                  <a:ext cx="53848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𝑖</m:t>
                            </m:r>
                          </m:e>
                          <m:sub>
                            <m:r>
                              <a:rPr lang="zh-CN" altLang="en-US" sz="2400" i="1">
                                <a:latin typeface="Cambria Math" panose="02040503050406030204" pitchFamily="18" charset="0"/>
                              </a:rPr>
                              <m:t>𝐵</m:t>
                            </m:r>
                          </m:sub>
                        </m:sSub>
                      </m:oMath>
                    </m:oMathPara>
                  </a14:m>
                  <a:endParaRPr lang="zh-CN" altLang="en-US" sz="2400" dirty="0"/>
                </a:p>
              </p:txBody>
            </p:sp>
          </mc:Choice>
          <mc:Fallback xmlns="">
            <p:sp>
              <p:nvSpPr>
                <p:cNvPr id="2" name="矩形 1">
                  <a:extLst>
                    <a:ext uri="{FF2B5EF4-FFF2-40B4-BE49-F238E27FC236}">
                      <a16:creationId xmlns:a16="http://schemas.microsoft.com/office/drawing/2014/main" id="{FB71B296-AD8D-4D3A-9854-378A44A529F1}"/>
                    </a:ext>
                  </a:extLst>
                </p:cNvPr>
                <p:cNvSpPr>
                  <a:spLocks noRot="1" noChangeAspect="1" noMove="1" noResize="1" noEditPoints="1" noAdjustHandles="1" noChangeArrowheads="1" noChangeShapeType="1" noTextEdit="1"/>
                </p:cNvSpPr>
                <p:nvPr/>
              </p:nvSpPr>
              <p:spPr>
                <a:xfrm>
                  <a:off x="6743042" y="2863749"/>
                  <a:ext cx="538481" cy="461665"/>
                </a:xfrm>
                <a:prstGeom prst="rect">
                  <a:avLst/>
                </a:prstGeom>
                <a:blipFill>
                  <a:blip r:embed="rId9"/>
                  <a:stretch>
                    <a:fillRect/>
                  </a:stretch>
                </a:blipFill>
              </p:spPr>
              <p:txBody>
                <a:bodyPr/>
                <a:lstStyle/>
                <a:p>
                  <a:r>
                    <a:rPr lang="zh-CN"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25058"/>
                                        </p:tgtEl>
                                        <p:attrNameLst>
                                          <p:attrName>style.visibility</p:attrName>
                                        </p:attrNameLst>
                                      </p:cBhvr>
                                      <p:to>
                                        <p:strVal val="visible"/>
                                      </p:to>
                                    </p:set>
                                    <p:animEffect transition="in" filter="wipe(left)">
                                      <p:cBhvr>
                                        <p:cTn id="7" dur="500"/>
                                        <p:tgtEl>
                                          <p:spTgt spid="132505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5058" grpId="0"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6082" name="Group 2">
            <a:extLst>
              <a:ext uri="{FF2B5EF4-FFF2-40B4-BE49-F238E27FC236}">
                <a16:creationId xmlns:a16="http://schemas.microsoft.com/office/drawing/2014/main" id="{AA4E21DA-2D67-4097-B3EA-EF1E88364759}"/>
              </a:ext>
            </a:extLst>
          </p:cNvPr>
          <p:cNvGrpSpPr>
            <a:grpSpLocks/>
          </p:cNvGrpSpPr>
          <p:nvPr/>
        </p:nvGrpSpPr>
        <p:grpSpPr bwMode="auto">
          <a:xfrm>
            <a:off x="7236627" y="2305122"/>
            <a:ext cx="3695700" cy="519113"/>
            <a:chOff x="3360" y="1076"/>
            <a:chExt cx="2328" cy="327"/>
          </a:xfrm>
        </p:grpSpPr>
        <p:sp>
          <p:nvSpPr>
            <p:cNvPr id="98326" name="Line 3">
              <a:extLst>
                <a:ext uri="{FF2B5EF4-FFF2-40B4-BE49-F238E27FC236}">
                  <a16:creationId xmlns:a16="http://schemas.microsoft.com/office/drawing/2014/main" id="{581B271B-191D-4FCE-9C77-26FCBFF99439}"/>
                </a:ext>
              </a:extLst>
            </p:cNvPr>
            <p:cNvSpPr>
              <a:spLocks noChangeShapeType="1"/>
            </p:cNvSpPr>
            <p:nvPr/>
          </p:nvSpPr>
          <p:spPr bwMode="auto">
            <a:xfrm>
              <a:off x="3360" y="1152"/>
              <a:ext cx="2160" cy="0"/>
            </a:xfrm>
            <a:prstGeom prst="line">
              <a:avLst/>
            </a:prstGeom>
            <a:noFill/>
            <a:ln w="19050">
              <a:solidFill>
                <a:srgbClr val="00666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27" name="Text Box 4">
              <a:extLst>
                <a:ext uri="{FF2B5EF4-FFF2-40B4-BE49-F238E27FC236}">
                  <a16:creationId xmlns:a16="http://schemas.microsoft.com/office/drawing/2014/main" id="{73D5F02D-2319-435C-9DA2-6B814DD2C206}"/>
                </a:ext>
              </a:extLst>
            </p:cNvPr>
            <p:cNvSpPr txBox="1">
              <a:spLocks noChangeArrowheads="1"/>
            </p:cNvSpPr>
            <p:nvPr/>
          </p:nvSpPr>
          <p:spPr bwMode="auto">
            <a:xfrm>
              <a:off x="5352" y="1076"/>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800" i="1" dirty="0">
                  <a:latin typeface="Times New Roman" panose="02020603050405020304" pitchFamily="18" charset="0"/>
                  <a:ea typeface="仿宋_GB2312"/>
                  <a:cs typeface="Times New Roman" panose="02020603050405020304" pitchFamily="18" charset="0"/>
                </a:rPr>
                <a:t>X</a:t>
              </a:r>
              <a:endParaRPr kumimoji="1" lang="zh-CN" altLang="en-US" sz="2800" i="1" dirty="0">
                <a:latin typeface="Times New Roman" panose="02020603050405020304" pitchFamily="18" charset="0"/>
                <a:ea typeface="仿宋_GB2312"/>
                <a:cs typeface="Times New Roman" panose="02020603050405020304" pitchFamily="18" charset="0"/>
              </a:endParaRPr>
            </a:p>
          </p:txBody>
        </p:sp>
      </p:grpSp>
      <p:sp>
        <p:nvSpPr>
          <p:cNvPr id="1326085" name="Text Box 5">
            <a:extLst>
              <a:ext uri="{FF2B5EF4-FFF2-40B4-BE49-F238E27FC236}">
                <a16:creationId xmlns:a16="http://schemas.microsoft.com/office/drawing/2014/main" id="{5E8F7F4F-C0D2-446E-BDB3-5F2DD103F076}"/>
              </a:ext>
            </a:extLst>
          </p:cNvPr>
          <p:cNvSpPr txBox="1">
            <a:spLocks noChangeArrowheads="1"/>
          </p:cNvSpPr>
          <p:nvPr/>
        </p:nvSpPr>
        <p:spPr bwMode="auto">
          <a:xfrm>
            <a:off x="1752600" y="381000"/>
            <a:ext cx="89154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D731C"/>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en-US" altLang="zh-CN" sz="3600">
                <a:latin typeface="Times New Roman" panose="02020603050405020304" pitchFamily="18" charset="0"/>
                <a:cs typeface="Times New Roman" panose="02020603050405020304" pitchFamily="18" charset="0"/>
              </a:rPr>
              <a:t>Gain coefficient</a:t>
            </a:r>
            <a:endParaRPr kumimoji="1" lang="zh-CN" altLang="en-US" sz="3600">
              <a:latin typeface="Times New Roman" panose="02020603050405020304" pitchFamily="18" charset="0"/>
              <a:cs typeface="Times New Roman" panose="02020603050405020304" pitchFamily="18" charset="0"/>
            </a:endParaRPr>
          </a:p>
        </p:txBody>
      </p:sp>
      <p:sp>
        <p:nvSpPr>
          <p:cNvPr id="1326091" name="Line 11">
            <a:extLst>
              <a:ext uri="{FF2B5EF4-FFF2-40B4-BE49-F238E27FC236}">
                <a16:creationId xmlns:a16="http://schemas.microsoft.com/office/drawing/2014/main" id="{880A08B1-EDD6-495D-8F57-D95724C2467A}"/>
              </a:ext>
            </a:extLst>
          </p:cNvPr>
          <p:cNvSpPr>
            <a:spLocks noChangeShapeType="1"/>
          </p:cNvSpPr>
          <p:nvPr/>
        </p:nvSpPr>
        <p:spPr bwMode="auto">
          <a:xfrm>
            <a:off x="7719227" y="2425771"/>
            <a:ext cx="685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6092" name="Line 12">
            <a:extLst>
              <a:ext uri="{FF2B5EF4-FFF2-40B4-BE49-F238E27FC236}">
                <a16:creationId xmlns:a16="http://schemas.microsoft.com/office/drawing/2014/main" id="{8D556F3E-971A-480A-8F17-B9AFBED5A474}"/>
              </a:ext>
            </a:extLst>
          </p:cNvPr>
          <p:cNvSpPr>
            <a:spLocks noChangeShapeType="1"/>
          </p:cNvSpPr>
          <p:nvPr/>
        </p:nvSpPr>
        <p:spPr bwMode="auto">
          <a:xfrm>
            <a:off x="8405027" y="2425771"/>
            <a:ext cx="6858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6093" name="Line 13">
            <a:extLst>
              <a:ext uri="{FF2B5EF4-FFF2-40B4-BE49-F238E27FC236}">
                <a16:creationId xmlns:a16="http://schemas.microsoft.com/office/drawing/2014/main" id="{44070949-8B17-42C3-804E-802048ED4F50}"/>
              </a:ext>
            </a:extLst>
          </p:cNvPr>
          <p:cNvSpPr>
            <a:spLocks noChangeShapeType="1"/>
          </p:cNvSpPr>
          <p:nvPr/>
        </p:nvSpPr>
        <p:spPr bwMode="auto">
          <a:xfrm>
            <a:off x="9090827" y="2425771"/>
            <a:ext cx="6858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6100" name="Text Box 20">
            <a:extLst>
              <a:ext uri="{FF2B5EF4-FFF2-40B4-BE49-F238E27FC236}">
                <a16:creationId xmlns:a16="http://schemas.microsoft.com/office/drawing/2014/main" id="{0391AB91-9A11-4B96-9167-18E0B9FA6826}"/>
              </a:ext>
            </a:extLst>
          </p:cNvPr>
          <p:cNvSpPr txBox="1">
            <a:spLocks noChangeArrowheads="1"/>
          </p:cNvSpPr>
          <p:nvPr/>
        </p:nvSpPr>
        <p:spPr bwMode="auto">
          <a:xfrm>
            <a:off x="1259672" y="1769688"/>
            <a:ext cx="5550365"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Tx/>
              <a:buSzTx/>
              <a:buFontTx/>
              <a:buNone/>
            </a:pPr>
            <a:r>
              <a:rPr kumimoji="1" lang="en-US" altLang="zh-CN" sz="2800" dirty="0">
                <a:latin typeface="Times New Roman" panose="02020603050405020304" pitchFamily="18" charset="0"/>
                <a:cs typeface="Times New Roman" panose="02020603050405020304" pitchFamily="18" charset="0"/>
              </a:rPr>
              <a:t>The intensity in a optical medium is:</a:t>
            </a:r>
          </a:p>
        </p:txBody>
      </p:sp>
      <p:sp>
        <p:nvSpPr>
          <p:cNvPr id="28" name="Text Box 20">
            <a:extLst>
              <a:ext uri="{FF2B5EF4-FFF2-40B4-BE49-F238E27FC236}">
                <a16:creationId xmlns:a16="http://schemas.microsoft.com/office/drawing/2014/main" id="{9E9A617B-1E8B-4080-8106-07F3ADBC0E58}"/>
              </a:ext>
            </a:extLst>
          </p:cNvPr>
          <p:cNvSpPr txBox="1">
            <a:spLocks noChangeArrowheads="1"/>
          </p:cNvSpPr>
          <p:nvPr/>
        </p:nvSpPr>
        <p:spPr bwMode="auto">
          <a:xfrm>
            <a:off x="1390216" y="3826554"/>
            <a:ext cx="9008711" cy="1657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spcBef>
                <a:spcPct val="50000"/>
              </a:spcBef>
              <a:buClrTx/>
              <a:buSzTx/>
              <a:buFontTx/>
              <a:buNone/>
            </a:pPr>
            <a:r>
              <a:rPr kumimoji="1" lang="en-US" altLang="zh-CN" sz="2800" dirty="0">
                <a:latin typeface="Times New Roman" panose="02020603050405020304" pitchFamily="18" charset="0"/>
                <a:cs typeface="Times New Roman" panose="02020603050405020304" pitchFamily="18" charset="0"/>
              </a:rPr>
              <a:t>G is the gain coefficient, just like the absorption coefficient in Beer-Lambert’s law. Integrate the two sides of the above equation, we have:</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526C0D14-56A2-4BD9-AC1A-5A7201479C00}"/>
                  </a:ext>
                </a:extLst>
              </p:cNvPr>
              <p:cNvSpPr/>
              <p:nvPr/>
            </p:nvSpPr>
            <p:spPr>
              <a:xfrm>
                <a:off x="3524778" y="2532644"/>
                <a:ext cx="1962589" cy="10241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3200" i="1">
                              <a:latin typeface="Cambria Math" panose="02040503050406030204" pitchFamily="18" charset="0"/>
                            </a:rPr>
                          </m:ctrlPr>
                        </m:fPr>
                        <m:num>
                          <m:r>
                            <a:rPr lang="zh-CN" altLang="en-US" sz="3200" i="1">
                              <a:latin typeface="Cambria Math" panose="02040503050406030204" pitchFamily="18" charset="0"/>
                            </a:rPr>
                            <m:t>𝑑𝐼</m:t>
                          </m:r>
                        </m:num>
                        <m:den>
                          <m:r>
                            <a:rPr lang="zh-CN" altLang="en-US" sz="3200" i="1">
                              <a:latin typeface="Cambria Math" panose="02040503050406030204" pitchFamily="18" charset="0"/>
                            </a:rPr>
                            <m:t>𝐼</m:t>
                          </m:r>
                        </m:den>
                      </m:f>
                      <m:r>
                        <a:rPr lang="zh-CN" altLang="en-US" sz="3200" i="0">
                          <a:latin typeface="Cambria Math" panose="02040503050406030204" pitchFamily="18" charset="0"/>
                        </a:rPr>
                        <m:t>=</m:t>
                      </m:r>
                      <m:r>
                        <a:rPr lang="zh-CN" altLang="en-US" sz="3200" i="1">
                          <a:latin typeface="Cambria Math" panose="02040503050406030204" pitchFamily="18" charset="0"/>
                        </a:rPr>
                        <m:t>𝐺𝑑𝑥</m:t>
                      </m:r>
                    </m:oMath>
                  </m:oMathPara>
                </a14:m>
                <a:endParaRPr lang="zh-CN" altLang="en-US" sz="3200" dirty="0"/>
              </a:p>
            </p:txBody>
          </p:sp>
        </mc:Choice>
        <mc:Fallback xmlns="">
          <p:sp>
            <p:nvSpPr>
              <p:cNvPr id="2" name="矩形 1">
                <a:extLst>
                  <a:ext uri="{FF2B5EF4-FFF2-40B4-BE49-F238E27FC236}">
                    <a16:creationId xmlns:a16="http://schemas.microsoft.com/office/drawing/2014/main" id="{526C0D14-56A2-4BD9-AC1A-5A7201479C00}"/>
                  </a:ext>
                </a:extLst>
              </p:cNvPr>
              <p:cNvSpPr>
                <a:spLocks noRot="1" noChangeAspect="1" noMove="1" noResize="1" noEditPoints="1" noAdjustHandles="1" noChangeArrowheads="1" noChangeShapeType="1" noTextEdit="1"/>
              </p:cNvSpPr>
              <p:nvPr/>
            </p:nvSpPr>
            <p:spPr>
              <a:xfrm>
                <a:off x="3524778" y="2532644"/>
                <a:ext cx="1962589" cy="102412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92BA570-DA08-4359-B6D5-2F8CA1937A08}"/>
                  </a:ext>
                </a:extLst>
              </p:cNvPr>
              <p:cNvSpPr/>
              <p:nvPr/>
            </p:nvSpPr>
            <p:spPr>
              <a:xfrm>
                <a:off x="4705002" y="5499473"/>
                <a:ext cx="1943802" cy="586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3200" i="1">
                          <a:latin typeface="Cambria Math" panose="02040503050406030204" pitchFamily="18" charset="0"/>
                        </a:rPr>
                        <m:t>𝐼</m:t>
                      </m:r>
                      <m:r>
                        <a:rPr lang="zh-CN" altLang="en-US" sz="3200" i="0">
                          <a:latin typeface="Cambria Math" panose="02040503050406030204" pitchFamily="18" charset="0"/>
                        </a:rPr>
                        <m:t>=</m:t>
                      </m:r>
                      <m:sSub>
                        <m:sSubPr>
                          <m:ctrlPr>
                            <a:rPr lang="zh-CN" altLang="en-US" sz="3200" i="1">
                              <a:latin typeface="Cambria Math" panose="02040503050406030204" pitchFamily="18" charset="0"/>
                            </a:rPr>
                          </m:ctrlPr>
                        </m:sSubPr>
                        <m:e>
                          <m:r>
                            <a:rPr lang="zh-CN" altLang="en-US" sz="3200" i="1">
                              <a:latin typeface="Cambria Math" panose="02040503050406030204" pitchFamily="18" charset="0"/>
                            </a:rPr>
                            <m:t>𝐼</m:t>
                          </m:r>
                        </m:e>
                        <m:sub>
                          <m:r>
                            <a:rPr lang="zh-CN" altLang="en-US" sz="3200" i="0">
                              <a:latin typeface="Cambria Math" panose="02040503050406030204" pitchFamily="18" charset="0"/>
                            </a:rPr>
                            <m:t>0</m:t>
                          </m:r>
                        </m:sub>
                      </m:sSub>
                      <m:sSup>
                        <m:sSupPr>
                          <m:ctrlPr>
                            <a:rPr lang="zh-CN" altLang="en-US" sz="3200" i="1">
                              <a:latin typeface="Cambria Math" panose="02040503050406030204" pitchFamily="18" charset="0"/>
                            </a:rPr>
                          </m:ctrlPr>
                        </m:sSupPr>
                        <m:e>
                          <m:r>
                            <a:rPr lang="zh-CN" altLang="en-US" sz="3200" i="1">
                              <a:latin typeface="Cambria Math" panose="02040503050406030204" pitchFamily="18" charset="0"/>
                            </a:rPr>
                            <m:t>𝑒</m:t>
                          </m:r>
                        </m:e>
                        <m:sup>
                          <m:r>
                            <a:rPr lang="zh-CN" altLang="en-US" sz="3200" i="1">
                              <a:latin typeface="Cambria Math" panose="02040503050406030204" pitchFamily="18" charset="0"/>
                            </a:rPr>
                            <m:t>𝐺𝑥</m:t>
                          </m:r>
                        </m:sup>
                      </m:sSup>
                    </m:oMath>
                  </m:oMathPara>
                </a14:m>
                <a:endParaRPr lang="zh-CN" altLang="en-US" sz="3200" dirty="0"/>
              </a:p>
            </p:txBody>
          </p:sp>
        </mc:Choice>
        <mc:Fallback xmlns="">
          <p:sp>
            <p:nvSpPr>
              <p:cNvPr id="5" name="矩形 4">
                <a:extLst>
                  <a:ext uri="{FF2B5EF4-FFF2-40B4-BE49-F238E27FC236}">
                    <a16:creationId xmlns:a16="http://schemas.microsoft.com/office/drawing/2014/main" id="{992BA570-DA08-4359-B6D5-2F8CA1937A08}"/>
                  </a:ext>
                </a:extLst>
              </p:cNvPr>
              <p:cNvSpPr>
                <a:spLocks noRot="1" noChangeAspect="1" noMove="1" noResize="1" noEditPoints="1" noAdjustHandles="1" noChangeArrowheads="1" noChangeShapeType="1" noTextEdit="1"/>
              </p:cNvSpPr>
              <p:nvPr/>
            </p:nvSpPr>
            <p:spPr>
              <a:xfrm>
                <a:off x="4705002" y="5499473"/>
                <a:ext cx="1943802" cy="586443"/>
              </a:xfrm>
              <a:prstGeom prst="rect">
                <a:avLst/>
              </a:prstGeom>
              <a:blipFill>
                <a:blip r:embed="rId7"/>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D8876A19-3FFA-4EB6-A980-90ACD6BAB433}"/>
              </a:ext>
            </a:extLst>
          </p:cNvPr>
          <p:cNvGrpSpPr/>
          <p:nvPr/>
        </p:nvGrpSpPr>
        <p:grpSpPr>
          <a:xfrm>
            <a:off x="8227227" y="1341702"/>
            <a:ext cx="442429" cy="1944005"/>
            <a:chOff x="8227227" y="1341702"/>
            <a:chExt cx="442429" cy="1944005"/>
          </a:xfrm>
        </p:grpSpPr>
        <p:sp>
          <p:nvSpPr>
            <p:cNvPr id="98324" name="Line 8">
              <a:extLst>
                <a:ext uri="{FF2B5EF4-FFF2-40B4-BE49-F238E27FC236}">
                  <a16:creationId xmlns:a16="http://schemas.microsoft.com/office/drawing/2014/main" id="{1B3425D0-DF85-4ACF-B0CD-F8E0B09A2F44}"/>
                </a:ext>
              </a:extLst>
            </p:cNvPr>
            <p:cNvSpPr>
              <a:spLocks noChangeShapeType="1"/>
            </p:cNvSpPr>
            <p:nvPr/>
          </p:nvSpPr>
          <p:spPr bwMode="auto">
            <a:xfrm>
              <a:off x="8405027" y="1739971"/>
              <a:ext cx="0" cy="1143000"/>
            </a:xfrm>
            <a:prstGeom prst="line">
              <a:avLst/>
            </a:prstGeom>
            <a:noFill/>
            <a:ln w="19050">
              <a:solidFill>
                <a:srgbClr val="006664"/>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7F590BC-EAD9-4EA9-A8F2-9BA716549FDF}"/>
                    </a:ext>
                  </a:extLst>
                </p:cNvPr>
                <p:cNvSpPr/>
                <p:nvPr/>
              </p:nvSpPr>
              <p:spPr>
                <a:xfrm>
                  <a:off x="8227227" y="2824042"/>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𝑥</m:t>
                        </m:r>
                      </m:oMath>
                    </m:oMathPara>
                  </a14:m>
                  <a:endParaRPr lang="zh-CN" altLang="en-US" sz="2400" dirty="0"/>
                </a:p>
              </p:txBody>
            </p:sp>
          </mc:Choice>
          <mc:Fallback xmlns="">
            <p:sp>
              <p:nvSpPr>
                <p:cNvPr id="4" name="矩形 3">
                  <a:extLst>
                    <a:ext uri="{FF2B5EF4-FFF2-40B4-BE49-F238E27FC236}">
                      <a16:creationId xmlns:a16="http://schemas.microsoft.com/office/drawing/2014/main" id="{A7F590BC-EAD9-4EA9-A8F2-9BA716549FDF}"/>
                    </a:ext>
                  </a:extLst>
                </p:cNvPr>
                <p:cNvSpPr>
                  <a:spLocks noRot="1" noChangeAspect="1" noMove="1" noResize="1" noEditPoints="1" noAdjustHandles="1" noChangeArrowheads="1" noChangeShapeType="1" noTextEdit="1"/>
                </p:cNvSpPr>
                <p:nvPr/>
              </p:nvSpPr>
              <p:spPr>
                <a:xfrm>
                  <a:off x="8227227" y="2824042"/>
                  <a:ext cx="442429"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86C9529-8432-4836-9B63-0898F38BF52B}"/>
                    </a:ext>
                  </a:extLst>
                </p:cNvPr>
                <p:cNvSpPr/>
                <p:nvPr/>
              </p:nvSpPr>
              <p:spPr>
                <a:xfrm>
                  <a:off x="8233698" y="1341702"/>
                  <a:ext cx="3963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𝐼</m:t>
                        </m:r>
                      </m:oMath>
                    </m:oMathPara>
                  </a14:m>
                  <a:endParaRPr lang="zh-CN" altLang="en-US" sz="2400" dirty="0"/>
                </a:p>
              </p:txBody>
            </p:sp>
          </mc:Choice>
          <mc:Fallback xmlns="">
            <p:sp>
              <p:nvSpPr>
                <p:cNvPr id="6" name="矩形 5">
                  <a:extLst>
                    <a:ext uri="{FF2B5EF4-FFF2-40B4-BE49-F238E27FC236}">
                      <a16:creationId xmlns:a16="http://schemas.microsoft.com/office/drawing/2014/main" id="{786C9529-8432-4836-9B63-0898F38BF52B}"/>
                    </a:ext>
                  </a:extLst>
                </p:cNvPr>
                <p:cNvSpPr>
                  <a:spLocks noRot="1" noChangeAspect="1" noMove="1" noResize="1" noEditPoints="1" noAdjustHandles="1" noChangeArrowheads="1" noChangeShapeType="1" noTextEdit="1"/>
                </p:cNvSpPr>
                <p:nvPr/>
              </p:nvSpPr>
              <p:spPr>
                <a:xfrm>
                  <a:off x="8233698" y="1341702"/>
                  <a:ext cx="396391" cy="461665"/>
                </a:xfrm>
                <a:prstGeom prst="rect">
                  <a:avLst/>
                </a:prstGeom>
                <a:blipFill>
                  <a:blip r:embed="rId9"/>
                  <a:stretch>
                    <a:fillRect/>
                  </a:stretch>
                </a:blipFill>
              </p:spPr>
              <p:txBody>
                <a:bodyPr/>
                <a:lstStyle/>
                <a:p>
                  <a:r>
                    <a:rPr lang="zh-CN" altLang="en-US">
                      <a:noFill/>
                    </a:rPr>
                    <a:t> </a:t>
                  </a:r>
                </a:p>
              </p:txBody>
            </p:sp>
          </mc:Fallback>
        </mc:AlternateContent>
      </p:grpSp>
      <p:grpSp>
        <p:nvGrpSpPr>
          <p:cNvPr id="9" name="组合 8">
            <a:extLst>
              <a:ext uri="{FF2B5EF4-FFF2-40B4-BE49-F238E27FC236}">
                <a16:creationId xmlns:a16="http://schemas.microsoft.com/office/drawing/2014/main" id="{B1F54752-A8CB-4D98-B24E-2122307B729D}"/>
              </a:ext>
            </a:extLst>
          </p:cNvPr>
          <p:cNvGrpSpPr/>
          <p:nvPr/>
        </p:nvGrpSpPr>
        <p:grpSpPr>
          <a:xfrm>
            <a:off x="8747927" y="1365876"/>
            <a:ext cx="1252089" cy="1933793"/>
            <a:chOff x="8747927" y="1365876"/>
            <a:chExt cx="1252089" cy="1933793"/>
          </a:xfrm>
        </p:grpSpPr>
        <p:sp>
          <p:nvSpPr>
            <p:cNvPr id="98320" name="Line 16">
              <a:extLst>
                <a:ext uri="{FF2B5EF4-FFF2-40B4-BE49-F238E27FC236}">
                  <a16:creationId xmlns:a16="http://schemas.microsoft.com/office/drawing/2014/main" id="{BDF4EC58-642E-4023-9C29-204238DDBD86}"/>
                </a:ext>
              </a:extLst>
            </p:cNvPr>
            <p:cNvSpPr>
              <a:spLocks noChangeShapeType="1"/>
            </p:cNvSpPr>
            <p:nvPr/>
          </p:nvSpPr>
          <p:spPr bwMode="auto">
            <a:xfrm>
              <a:off x="9090827" y="1739971"/>
              <a:ext cx="0" cy="1143000"/>
            </a:xfrm>
            <a:prstGeom prst="line">
              <a:avLst/>
            </a:prstGeom>
            <a:noFill/>
            <a:ln w="19050">
              <a:solidFill>
                <a:srgbClr val="006664"/>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5B45980-A356-40F8-9B67-8E8D523C2F37}"/>
                    </a:ext>
                  </a:extLst>
                </p:cNvPr>
                <p:cNvSpPr/>
                <p:nvPr/>
              </p:nvSpPr>
              <p:spPr>
                <a:xfrm>
                  <a:off x="8840788" y="2838004"/>
                  <a:ext cx="115922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𝑑𝑥</m:t>
                        </m:r>
                      </m:oMath>
                    </m:oMathPara>
                  </a14:m>
                  <a:endParaRPr lang="zh-CN" altLang="en-US" sz="2400" dirty="0"/>
                </a:p>
              </p:txBody>
            </p:sp>
          </mc:Choice>
          <mc:Fallback xmlns="">
            <p:sp>
              <p:nvSpPr>
                <p:cNvPr id="3" name="矩形 2">
                  <a:extLst>
                    <a:ext uri="{FF2B5EF4-FFF2-40B4-BE49-F238E27FC236}">
                      <a16:creationId xmlns:a16="http://schemas.microsoft.com/office/drawing/2014/main" id="{15B45980-A356-40F8-9B67-8E8D523C2F37}"/>
                    </a:ext>
                  </a:extLst>
                </p:cNvPr>
                <p:cNvSpPr>
                  <a:spLocks noRot="1" noChangeAspect="1" noMove="1" noResize="1" noEditPoints="1" noAdjustHandles="1" noChangeArrowheads="1" noChangeShapeType="1" noTextEdit="1"/>
                </p:cNvSpPr>
                <p:nvPr/>
              </p:nvSpPr>
              <p:spPr>
                <a:xfrm>
                  <a:off x="8840788" y="2838004"/>
                  <a:ext cx="1159228"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3B14F39-A658-42C8-AF42-9CEE36786B8B}"/>
                    </a:ext>
                  </a:extLst>
                </p:cNvPr>
                <p:cNvSpPr/>
                <p:nvPr/>
              </p:nvSpPr>
              <p:spPr>
                <a:xfrm>
                  <a:off x="8747927" y="1365876"/>
                  <a:ext cx="10671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𝐼</m:t>
                        </m:r>
                        <m:r>
                          <a:rPr lang="zh-CN" altLang="en-US" sz="2400" i="0">
                            <a:latin typeface="Cambria Math" panose="02040503050406030204" pitchFamily="18" charset="0"/>
                          </a:rPr>
                          <m:t>+</m:t>
                        </m:r>
                        <m:r>
                          <a:rPr lang="zh-CN" altLang="en-US" sz="2400" i="1">
                            <a:latin typeface="Cambria Math" panose="02040503050406030204" pitchFamily="18" charset="0"/>
                          </a:rPr>
                          <m:t>𝑑𝐼</m:t>
                        </m:r>
                      </m:oMath>
                    </m:oMathPara>
                  </a14:m>
                  <a:endParaRPr lang="zh-CN" altLang="en-US" sz="2400" dirty="0"/>
                </a:p>
              </p:txBody>
            </p:sp>
          </mc:Choice>
          <mc:Fallback xmlns="">
            <p:sp>
              <p:nvSpPr>
                <p:cNvPr id="7" name="矩形 6">
                  <a:extLst>
                    <a:ext uri="{FF2B5EF4-FFF2-40B4-BE49-F238E27FC236}">
                      <a16:creationId xmlns:a16="http://schemas.microsoft.com/office/drawing/2014/main" id="{23B14F39-A658-42C8-AF42-9CEE36786B8B}"/>
                    </a:ext>
                  </a:extLst>
                </p:cNvPr>
                <p:cNvSpPr>
                  <a:spLocks noRot="1" noChangeAspect="1" noMove="1" noResize="1" noEditPoints="1" noAdjustHandles="1" noChangeArrowheads="1" noChangeShapeType="1" noTextEdit="1"/>
                </p:cNvSpPr>
                <p:nvPr/>
              </p:nvSpPr>
              <p:spPr>
                <a:xfrm>
                  <a:off x="8747927" y="1365876"/>
                  <a:ext cx="1067152" cy="461665"/>
                </a:xfrm>
                <a:prstGeom prst="rect">
                  <a:avLst/>
                </a:prstGeom>
                <a:blipFill>
                  <a:blip r:embed="rId11"/>
                  <a:stretch>
                    <a:fillRect/>
                  </a:stretch>
                </a:blipFill>
              </p:spPr>
              <p:txBody>
                <a:bodyPr/>
                <a:lstStyle/>
                <a:p>
                  <a:r>
                    <a:rPr lang="zh-CN" altLang="en-US">
                      <a:noFill/>
                    </a:rPr>
                    <a:t> </a:t>
                  </a:r>
                </a:p>
              </p:txBody>
            </p:sp>
          </mc:Fallback>
        </mc:AlternateContent>
      </p:grpSp>
      <p:pic>
        <p:nvPicPr>
          <p:cNvPr id="20" name="图片 8">
            <a:extLst>
              <a:ext uri="{FF2B5EF4-FFF2-40B4-BE49-F238E27FC236}">
                <a16:creationId xmlns:a16="http://schemas.microsoft.com/office/drawing/2014/main" id="{26E84549-F1D4-4376-B6C1-949BA48AA181}"/>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0932327" y="158671"/>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5">
            <a:extLst>
              <a:ext uri="{FF2B5EF4-FFF2-40B4-BE49-F238E27FC236}">
                <a16:creationId xmlns:a16="http://schemas.microsoft.com/office/drawing/2014/main" id="{593D8269-6CA7-4D13-B93D-CE3015A4D404}"/>
              </a:ext>
            </a:extLst>
          </p:cNvPr>
          <p:cNvGrpSpPr>
            <a:grpSpLocks/>
          </p:cNvGrpSpPr>
          <p:nvPr/>
        </p:nvGrpSpPr>
        <p:grpSpPr bwMode="auto">
          <a:xfrm>
            <a:off x="12000" y="1248664"/>
            <a:ext cx="12168000" cy="0"/>
            <a:chOff x="0" y="119"/>
            <a:chExt cx="5804" cy="726"/>
          </a:xfrm>
        </p:grpSpPr>
        <p:pic>
          <p:nvPicPr>
            <p:cNvPr id="22" name="Picture 6" descr="nklogo">
              <a:extLst>
                <a:ext uri="{FF2B5EF4-FFF2-40B4-BE49-F238E27FC236}">
                  <a16:creationId xmlns:a16="http://schemas.microsoft.com/office/drawing/2014/main" id="{1BDE4EC9-E545-4F56-900F-88EDC19CE78F}"/>
                </a:ext>
              </a:extLst>
            </p:cNvPr>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Line 7">
              <a:extLst>
                <a:ext uri="{FF2B5EF4-FFF2-40B4-BE49-F238E27FC236}">
                  <a16:creationId xmlns:a16="http://schemas.microsoft.com/office/drawing/2014/main" id="{37C918FA-DE29-4AA4-9C65-056D1E0668AC}"/>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26100"/>
                                        </p:tgtEl>
                                        <p:attrNameLst>
                                          <p:attrName>style.visibility</p:attrName>
                                        </p:attrNameLst>
                                      </p:cBhvr>
                                      <p:to>
                                        <p:strVal val="visible"/>
                                      </p:to>
                                    </p:set>
                                    <p:animEffect transition="in" filter="wipe(left)">
                                      <p:cBhvr>
                                        <p:cTn id="7" dur="500"/>
                                        <p:tgtEl>
                                          <p:spTgt spid="13261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26082"/>
                                        </p:tgtEl>
                                        <p:attrNameLst>
                                          <p:attrName>style.visibility</p:attrName>
                                        </p:attrNameLst>
                                      </p:cBhvr>
                                      <p:to>
                                        <p:strVal val="visible"/>
                                      </p:to>
                                    </p:set>
                                    <p:animEffect transition="in" filter="wipe(left)">
                                      <p:cBhvr>
                                        <p:cTn id="12" dur="500"/>
                                        <p:tgtEl>
                                          <p:spTgt spid="13260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26091"/>
                                        </p:tgtEl>
                                        <p:attrNameLst>
                                          <p:attrName>style.visibility</p:attrName>
                                        </p:attrNameLst>
                                      </p:cBhvr>
                                      <p:to>
                                        <p:strVal val="visible"/>
                                      </p:to>
                                    </p:set>
                                    <p:animEffect transition="in" filter="wipe(left)">
                                      <p:cBhvr>
                                        <p:cTn id="17" dur="500"/>
                                        <p:tgtEl>
                                          <p:spTgt spid="1326091"/>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1326092"/>
                                        </p:tgtEl>
                                        <p:attrNameLst>
                                          <p:attrName>style.visibility</p:attrName>
                                        </p:attrNameLst>
                                      </p:cBhvr>
                                      <p:to>
                                        <p:strVal val="visible"/>
                                      </p:to>
                                    </p:set>
                                    <p:animEffect transition="in" filter="wipe(left)">
                                      <p:cBhvr>
                                        <p:cTn id="21" dur="500"/>
                                        <p:tgtEl>
                                          <p:spTgt spid="1326092"/>
                                        </p:tgtEl>
                                      </p:cBhvr>
                                    </p:animEffect>
                                  </p:childTnLst>
                                </p:cTn>
                              </p:par>
                            </p:childTnLst>
                          </p:cTn>
                        </p:par>
                        <p:par>
                          <p:cTn id="22" fill="hold" nodeType="afterGroup">
                            <p:stCondLst>
                              <p:cond delay="1000"/>
                            </p:stCondLst>
                            <p:childTnLst>
                              <p:par>
                                <p:cTn id="23" presetID="22" presetClass="entr" presetSubtype="8" fill="hold" nodeType="afterEffect">
                                  <p:stCondLst>
                                    <p:cond delay="0"/>
                                  </p:stCondLst>
                                  <p:childTnLst>
                                    <p:set>
                                      <p:cBhvr>
                                        <p:cTn id="24" dur="1" fill="hold">
                                          <p:stCondLst>
                                            <p:cond delay="0"/>
                                          </p:stCondLst>
                                        </p:cTn>
                                        <p:tgtEl>
                                          <p:spTgt spid="1326093"/>
                                        </p:tgtEl>
                                        <p:attrNameLst>
                                          <p:attrName>style.visibility</p:attrName>
                                        </p:attrNameLst>
                                      </p:cBhvr>
                                      <p:to>
                                        <p:strVal val="visible"/>
                                      </p:to>
                                    </p:set>
                                    <p:animEffect transition="in" filter="wipe(left)">
                                      <p:cBhvr>
                                        <p:cTn id="25" dur="500"/>
                                        <p:tgtEl>
                                          <p:spTgt spid="132609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6100" grpId="0" autoUpdateAnimBg="0"/>
      <p:bldP spid="28" grpId="0" autoUpdateAnimBg="0"/>
      <p:bldP spid="2" grpId="0"/>
      <p:bldP spid="5"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106" name="Rectangle 2">
            <a:extLst>
              <a:ext uri="{FF2B5EF4-FFF2-40B4-BE49-F238E27FC236}">
                <a16:creationId xmlns:a16="http://schemas.microsoft.com/office/drawing/2014/main" id="{1445A2BD-7097-4293-8DA9-E126B5017ABC}"/>
              </a:ext>
            </a:extLst>
          </p:cNvPr>
          <p:cNvSpPr>
            <a:spLocks noChangeArrowheads="1"/>
          </p:cNvSpPr>
          <p:nvPr/>
        </p:nvSpPr>
        <p:spPr bwMode="auto">
          <a:xfrm>
            <a:off x="3276600" y="417363"/>
            <a:ext cx="5638800" cy="719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lnSpc>
                <a:spcPct val="125000"/>
              </a:lnSpc>
              <a:spcBef>
                <a:spcPct val="50000"/>
              </a:spcBef>
              <a:defRPr/>
            </a:pPr>
            <a:r>
              <a:rPr kumimoji="1" lang="en-US" altLang="zh-CN" sz="3600" dirty="0">
                <a:latin typeface="Times New Roman" panose="02020603050405020304" pitchFamily="18" charset="0"/>
                <a:cs typeface="Times New Roman" panose="02020603050405020304" pitchFamily="18" charset="0"/>
              </a:rPr>
              <a:t>Threshold condition</a:t>
            </a:r>
            <a:endParaRPr kumimoji="1" lang="zh-CN" altLang="en-US" sz="3600" dirty="0">
              <a:latin typeface="Times New Roman" panose="02020603050405020304" pitchFamily="18" charset="0"/>
              <a:cs typeface="Times New Roman" panose="02020603050405020304" pitchFamily="18" charset="0"/>
            </a:endParaRPr>
          </a:p>
        </p:txBody>
      </p:sp>
      <p:sp>
        <p:nvSpPr>
          <p:cNvPr id="1327107" name="Text Box 3">
            <a:extLst>
              <a:ext uri="{FF2B5EF4-FFF2-40B4-BE49-F238E27FC236}">
                <a16:creationId xmlns:a16="http://schemas.microsoft.com/office/drawing/2014/main" id="{B1985F72-BC46-4780-A1A8-0A27F2259AF9}"/>
              </a:ext>
            </a:extLst>
          </p:cNvPr>
          <p:cNvSpPr txBox="1">
            <a:spLocks noChangeArrowheads="1"/>
          </p:cNvSpPr>
          <p:nvPr/>
        </p:nvSpPr>
        <p:spPr bwMode="auto">
          <a:xfrm>
            <a:off x="1890097" y="1450339"/>
            <a:ext cx="8564208" cy="2196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Laser medium gains the stimulated emission. On the other hands, there is also loss in the cavity. Consider an ideal case that there is no scattering, no heat distortion and we just consider the reflection loss at the two cavity mirrors.</a:t>
            </a:r>
          </a:p>
        </p:txBody>
      </p:sp>
      <p:grpSp>
        <p:nvGrpSpPr>
          <p:cNvPr id="8" name="组合 7">
            <a:extLst>
              <a:ext uri="{FF2B5EF4-FFF2-40B4-BE49-F238E27FC236}">
                <a16:creationId xmlns:a16="http://schemas.microsoft.com/office/drawing/2014/main" id="{F487118E-3791-4136-AB5D-94BDA113188A}"/>
              </a:ext>
            </a:extLst>
          </p:cNvPr>
          <p:cNvGrpSpPr/>
          <p:nvPr/>
        </p:nvGrpSpPr>
        <p:grpSpPr>
          <a:xfrm>
            <a:off x="2712244" y="4035600"/>
            <a:ext cx="6919913" cy="1924110"/>
            <a:chOff x="2743201" y="4337050"/>
            <a:chExt cx="6919913" cy="1924110"/>
          </a:xfrm>
        </p:grpSpPr>
        <p:grpSp>
          <p:nvGrpSpPr>
            <p:cNvPr id="1327111" name="Group 7">
              <a:extLst>
                <a:ext uri="{FF2B5EF4-FFF2-40B4-BE49-F238E27FC236}">
                  <a16:creationId xmlns:a16="http://schemas.microsoft.com/office/drawing/2014/main" id="{48E88417-094F-4AE8-8AD0-928ABA98C6E1}"/>
                </a:ext>
              </a:extLst>
            </p:cNvPr>
            <p:cNvGrpSpPr>
              <a:grpSpLocks/>
            </p:cNvGrpSpPr>
            <p:nvPr/>
          </p:nvGrpSpPr>
          <p:grpSpPr bwMode="auto">
            <a:xfrm>
              <a:off x="2743201" y="4413250"/>
              <a:ext cx="6919913" cy="1828800"/>
              <a:chOff x="768" y="2780"/>
              <a:chExt cx="4359" cy="1152"/>
            </a:xfrm>
          </p:grpSpPr>
          <p:sp>
            <p:nvSpPr>
              <p:cNvPr id="99343" name="Rectangle 8">
                <a:extLst>
                  <a:ext uri="{FF2B5EF4-FFF2-40B4-BE49-F238E27FC236}">
                    <a16:creationId xmlns:a16="http://schemas.microsoft.com/office/drawing/2014/main" id="{8827322C-B188-4AA8-818D-FDA81D858D86}"/>
                  </a:ext>
                </a:extLst>
              </p:cNvPr>
              <p:cNvSpPr>
                <a:spLocks noChangeArrowheads="1"/>
              </p:cNvSpPr>
              <p:nvPr/>
            </p:nvSpPr>
            <p:spPr bwMode="auto">
              <a:xfrm>
                <a:off x="1056" y="2780"/>
                <a:ext cx="3744" cy="816"/>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cs typeface="Times New Roman" panose="02020603050405020304" pitchFamily="18" charset="0"/>
                </a:endParaRPr>
              </a:p>
            </p:txBody>
          </p:sp>
          <p:sp>
            <p:nvSpPr>
              <p:cNvPr id="99344" name="Line 9">
                <a:extLst>
                  <a:ext uri="{FF2B5EF4-FFF2-40B4-BE49-F238E27FC236}">
                    <a16:creationId xmlns:a16="http://schemas.microsoft.com/office/drawing/2014/main" id="{A6FC5D14-20F5-4B94-BC28-8789CA889D5B}"/>
                  </a:ext>
                </a:extLst>
              </p:cNvPr>
              <p:cNvSpPr>
                <a:spLocks noChangeShapeType="1"/>
              </p:cNvSpPr>
              <p:nvPr/>
            </p:nvSpPr>
            <p:spPr bwMode="auto">
              <a:xfrm>
                <a:off x="1056" y="2780"/>
                <a:ext cx="0" cy="816"/>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45" name="Line 10">
                <a:extLst>
                  <a:ext uri="{FF2B5EF4-FFF2-40B4-BE49-F238E27FC236}">
                    <a16:creationId xmlns:a16="http://schemas.microsoft.com/office/drawing/2014/main" id="{5EDC2CB9-0835-465C-8955-FC838871B08E}"/>
                  </a:ext>
                </a:extLst>
              </p:cNvPr>
              <p:cNvSpPr>
                <a:spLocks noChangeShapeType="1"/>
              </p:cNvSpPr>
              <p:nvPr/>
            </p:nvSpPr>
            <p:spPr bwMode="auto">
              <a:xfrm>
                <a:off x="4800" y="2780"/>
                <a:ext cx="0" cy="816"/>
              </a:xfrm>
              <a:prstGeom prst="line">
                <a:avLst/>
              </a:prstGeom>
              <a:noFill/>
              <a:ln w="57150">
                <a:pattFill prst="pct75">
                  <a:fgClr>
                    <a:srgbClr val="0066FF"/>
                  </a:fgClr>
                  <a:bgClr>
                    <a:srgbClr val="FFFFFF"/>
                  </a:bgClr>
                </a:patt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46" name="Line 11">
                <a:extLst>
                  <a:ext uri="{FF2B5EF4-FFF2-40B4-BE49-F238E27FC236}">
                    <a16:creationId xmlns:a16="http://schemas.microsoft.com/office/drawing/2014/main" id="{DC0F996C-12A4-49F2-8A07-F8A2160BC566}"/>
                  </a:ext>
                </a:extLst>
              </p:cNvPr>
              <p:cNvSpPr>
                <a:spLocks noChangeShapeType="1"/>
              </p:cNvSpPr>
              <p:nvPr/>
            </p:nvSpPr>
            <p:spPr bwMode="auto">
              <a:xfrm>
                <a:off x="1056" y="3644"/>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47" name="Line 12">
                <a:extLst>
                  <a:ext uri="{FF2B5EF4-FFF2-40B4-BE49-F238E27FC236}">
                    <a16:creationId xmlns:a16="http://schemas.microsoft.com/office/drawing/2014/main" id="{E8D22AB1-07A6-4F4C-9495-675A0DBA2F69}"/>
                  </a:ext>
                </a:extLst>
              </p:cNvPr>
              <p:cNvSpPr>
                <a:spLocks noChangeShapeType="1"/>
              </p:cNvSpPr>
              <p:nvPr/>
            </p:nvSpPr>
            <p:spPr bwMode="auto">
              <a:xfrm>
                <a:off x="4800" y="3692"/>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48" name="Line 13">
                <a:extLst>
                  <a:ext uri="{FF2B5EF4-FFF2-40B4-BE49-F238E27FC236}">
                    <a16:creationId xmlns:a16="http://schemas.microsoft.com/office/drawing/2014/main" id="{4A623E8C-6BD7-4703-94D0-07DE8F3E02AC}"/>
                  </a:ext>
                </a:extLst>
              </p:cNvPr>
              <p:cNvSpPr>
                <a:spLocks noChangeShapeType="1"/>
              </p:cNvSpPr>
              <p:nvPr/>
            </p:nvSpPr>
            <p:spPr bwMode="auto">
              <a:xfrm flipV="1">
                <a:off x="3312" y="3788"/>
                <a:ext cx="14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49" name="Line 14">
                <a:extLst>
                  <a:ext uri="{FF2B5EF4-FFF2-40B4-BE49-F238E27FC236}">
                    <a16:creationId xmlns:a16="http://schemas.microsoft.com/office/drawing/2014/main" id="{0281B00C-DE5E-4435-B88C-635B6D7EF020}"/>
                  </a:ext>
                </a:extLst>
              </p:cNvPr>
              <p:cNvSpPr>
                <a:spLocks noChangeShapeType="1"/>
              </p:cNvSpPr>
              <p:nvPr/>
            </p:nvSpPr>
            <p:spPr bwMode="auto">
              <a:xfrm flipH="1">
                <a:off x="1056" y="3788"/>
                <a:ext cx="124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xmlns:a14="http://schemas.microsoft.com/office/drawing/2010/main">
            <mc:Choice Requires="a14">
              <p:graphicFrame>
                <p:nvGraphicFramePr>
                  <p:cNvPr id="99351" name="Object 16">
                    <a:extLst>
                      <a:ext uri="{FF2B5EF4-FFF2-40B4-BE49-F238E27FC236}">
                        <a16:creationId xmlns:a16="http://schemas.microsoft.com/office/drawing/2014/main" id="{4E12C731-13C7-4111-80DF-B47785F559DF}"/>
                      </a:ext>
                    </a:extLst>
                  </p:cNvPr>
                  <p:cNvGraphicFramePr>
                    <a:graphicFrameLocks noChangeAspect="1"/>
                  </p:cNvGraphicFramePr>
                  <p:nvPr/>
                </p:nvGraphicFramePr>
                <p:xfrm>
                  <a:off x="768" y="3116"/>
                  <a:ext cx="312" cy="293"/>
                </p:xfrm>
                <a:graphic>
                  <a:graphicData uri="http://schemas.openxmlformats.org/presentationml/2006/ole">
                    <mc:AlternateContent>
                      <mc:Choice xmlns:v="urn:schemas-microsoft-com:vml" Requires="v">
                        <p:oleObj name="公式" r:id="rId2" imgW="228501" imgH="215806" progId="Equation.3">
                          <p:embed/>
                        </p:oleObj>
                      </mc:Choice>
                      <mc:Fallback>
                        <p:oleObj name="公式" r:id="rId2" imgW="228501" imgH="215806" progId="Equation.3">
                          <p:embed/>
                          <p:pic>
                            <p:nvPicPr>
                              <p:cNvPr id="99351" name="Object 16">
                                <a:extLst>
                                  <a:ext uri="{FF2B5EF4-FFF2-40B4-BE49-F238E27FC236}">
                                    <a16:creationId xmlns:a16="http://schemas.microsoft.com/office/drawing/2014/main" id="{4E12C731-13C7-4111-80DF-B47785F559DF}"/>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768" y="3116"/>
                                <a:ext cx="312" cy="293"/>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99351" name="Object 16">
                    <a:extLst>
                      <a:ext uri="{FF2B5EF4-FFF2-40B4-BE49-F238E27FC236}">
                        <a16:creationId xmlns:a16="http://schemas.microsoft.com/office/drawing/2014/main" id="{4E12C731-13C7-4111-80DF-B47785F559DF}"/>
                      </a:ext>
                    </a:extLst>
                  </p:cNvPr>
                  <p:cNvGraphicFramePr>
                    <a:graphicFrameLocks noChangeAspect="1"/>
                  </p:cNvGraphicFramePr>
                  <p:nvPr/>
                </p:nvGraphicFramePr>
                <p:xfrm>
                  <a:off x="768" y="3116"/>
                  <a:ext cx="312" cy="293"/>
                </p:xfrm>
                <a:graphic>
                  <a:graphicData uri="http://schemas.openxmlformats.org/presentationml/2006/ole">
                    <mc:AlternateContent>
                      <mc:Choice xmlns:v="urn:schemas-microsoft-com:vml" Requires="v">
                        <p:oleObj spid="_x0000_s48260" name="公式" r:id="rId6" imgW="228501" imgH="215806" progId="Equation.3">
                          <p:embed/>
                        </p:oleObj>
                      </mc:Choice>
                      <mc:Fallback>
                        <p:oleObj name="公式" r:id="rId6" imgW="228501" imgH="215806" progId="Equation.3">
                          <p:embed/>
                          <p:pic>
                            <p:nvPicPr>
                              <p:cNvPr id="99351" name="Object 16">
                                <a:extLst>
                                  <a:ext uri="{FF2B5EF4-FFF2-40B4-BE49-F238E27FC236}">
                                    <a16:creationId xmlns:a16="http://schemas.microsoft.com/office/drawing/2014/main" id="{4E12C731-13C7-4111-80DF-B47785F559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 y="3116"/>
                                <a:ext cx="312"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99352" name="Object 17">
                    <a:extLst>
                      <a:ext uri="{FF2B5EF4-FFF2-40B4-BE49-F238E27FC236}">
                        <a16:creationId xmlns:a16="http://schemas.microsoft.com/office/drawing/2014/main" id="{D08D29B4-3912-4C7A-A4ED-8B0D6E9ECB48}"/>
                      </a:ext>
                    </a:extLst>
                  </p:cNvPr>
                  <p:cNvGraphicFramePr>
                    <a:graphicFrameLocks noChangeAspect="1"/>
                  </p:cNvGraphicFramePr>
                  <p:nvPr/>
                </p:nvGraphicFramePr>
                <p:xfrm>
                  <a:off x="4800" y="3164"/>
                  <a:ext cx="327" cy="293"/>
                </p:xfrm>
                <a:graphic>
                  <a:graphicData uri="http://schemas.openxmlformats.org/presentationml/2006/ole">
                    <mc:AlternateContent>
                      <mc:Choice xmlns:v="urn:schemas-microsoft-com:vml" Requires="v">
                        <p:oleObj name="公式" r:id="rId8" imgW="241091" imgH="215713" progId="Equation.3">
                          <p:embed/>
                        </p:oleObj>
                      </mc:Choice>
                      <mc:Fallback>
                        <p:oleObj name="公式" r:id="rId8" imgW="241091" imgH="215713" progId="Equation.3">
                          <p:embed/>
                          <p:pic>
                            <p:nvPicPr>
                              <p:cNvPr id="99352" name="Object 17">
                                <a:extLst>
                                  <a:ext uri="{FF2B5EF4-FFF2-40B4-BE49-F238E27FC236}">
                                    <a16:creationId xmlns:a16="http://schemas.microsoft.com/office/drawing/2014/main" id="{D08D29B4-3912-4C7A-A4ED-8B0D6E9ECB48}"/>
                                  </a:ext>
                                </a:extLst>
                              </p:cNvPr>
                              <p:cNvPicPr>
                                <a:picLocks noChangeAspect="1" noChangeArrowheads="1"/>
                              </p:cNvPicPr>
                              <p:nvPr/>
                            </p:nvPicPr>
                            <p:blipFill>
                              <a:blip r:embed="rId9">
                                <a:extLst>
                                  <a:ext uri="{28A0092B-C50C-407E-A947-70E740481C1C}">
                                    <a14:useLocalDpi val="0"/>
                                  </a:ext>
                                </a:extLst>
                              </a:blip>
                              <a:srcRect/>
                              <a:stretch>
                                <a:fillRect/>
                              </a:stretch>
                            </p:blipFill>
                            <p:spPr bwMode="auto">
                              <a:xfrm>
                                <a:off x="4800" y="3164"/>
                                <a:ext cx="327" cy="293"/>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99352" name="Object 17">
                    <a:extLst>
                      <a:ext uri="{FF2B5EF4-FFF2-40B4-BE49-F238E27FC236}">
                        <a16:creationId xmlns:a16="http://schemas.microsoft.com/office/drawing/2014/main" id="{D08D29B4-3912-4C7A-A4ED-8B0D6E9ECB48}"/>
                      </a:ext>
                    </a:extLst>
                  </p:cNvPr>
                  <p:cNvGraphicFramePr>
                    <a:graphicFrameLocks noChangeAspect="1"/>
                  </p:cNvGraphicFramePr>
                  <p:nvPr/>
                </p:nvGraphicFramePr>
                <p:xfrm>
                  <a:off x="4800" y="3164"/>
                  <a:ext cx="327" cy="293"/>
                </p:xfrm>
                <a:graphic>
                  <a:graphicData uri="http://schemas.openxmlformats.org/presentationml/2006/ole">
                    <mc:AlternateContent>
                      <mc:Choice xmlns:v="urn:schemas-microsoft-com:vml" Requires="v">
                        <p:oleObj spid="_x0000_s48261" name="公式" r:id="rId10" imgW="241091" imgH="215713" progId="Equation.3">
                          <p:embed/>
                        </p:oleObj>
                      </mc:Choice>
                      <mc:Fallback>
                        <p:oleObj name="公式" r:id="rId10" imgW="241091" imgH="215713" progId="Equation.3">
                          <p:embed/>
                          <p:pic>
                            <p:nvPicPr>
                              <p:cNvPr id="99352" name="Object 17">
                                <a:extLst>
                                  <a:ext uri="{FF2B5EF4-FFF2-40B4-BE49-F238E27FC236}">
                                    <a16:creationId xmlns:a16="http://schemas.microsoft.com/office/drawing/2014/main" id="{D08D29B4-3912-4C7A-A4ED-8B0D6E9ECB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0" y="3164"/>
                                <a:ext cx="327"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sp>
          <p:nvSpPr>
            <p:cNvPr id="99340" name="Line 19">
              <a:extLst>
                <a:ext uri="{FF2B5EF4-FFF2-40B4-BE49-F238E27FC236}">
                  <a16:creationId xmlns:a16="http://schemas.microsoft.com/office/drawing/2014/main" id="{C28C27E5-62C0-4BAF-9098-2E11540B3113}"/>
                </a:ext>
              </a:extLst>
            </p:cNvPr>
            <p:cNvSpPr>
              <a:spLocks noChangeShapeType="1"/>
            </p:cNvSpPr>
            <p:nvPr/>
          </p:nvSpPr>
          <p:spPr bwMode="auto">
            <a:xfrm>
              <a:off x="3200400" y="4641851"/>
              <a:ext cx="5867400" cy="228600"/>
            </a:xfrm>
            <a:prstGeom prst="line">
              <a:avLst/>
            </a:prstGeom>
            <a:noFill/>
            <a:ln w="1905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38" name="Line 23">
              <a:extLst>
                <a:ext uri="{FF2B5EF4-FFF2-40B4-BE49-F238E27FC236}">
                  <a16:creationId xmlns:a16="http://schemas.microsoft.com/office/drawing/2014/main" id="{AF984341-A6C9-493B-AD07-4899A2717876}"/>
                </a:ext>
              </a:extLst>
            </p:cNvPr>
            <p:cNvSpPr>
              <a:spLocks noChangeShapeType="1"/>
            </p:cNvSpPr>
            <p:nvPr/>
          </p:nvSpPr>
          <p:spPr bwMode="auto">
            <a:xfrm flipV="1">
              <a:off x="3200400" y="4946650"/>
              <a:ext cx="5867400" cy="228600"/>
            </a:xfrm>
            <a:prstGeom prst="line">
              <a:avLst/>
            </a:prstGeom>
            <a:noFill/>
            <a:ln w="19050">
              <a:solidFill>
                <a:srgbClr val="CC33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7130" name="Line 26">
              <a:extLst>
                <a:ext uri="{FF2B5EF4-FFF2-40B4-BE49-F238E27FC236}">
                  <a16:creationId xmlns:a16="http://schemas.microsoft.com/office/drawing/2014/main" id="{BB207498-0AA1-4529-9E6E-51CAC488941C}"/>
                </a:ext>
              </a:extLst>
            </p:cNvPr>
            <p:cNvSpPr>
              <a:spLocks noChangeShapeType="1"/>
            </p:cNvSpPr>
            <p:nvPr/>
          </p:nvSpPr>
          <p:spPr bwMode="auto">
            <a:xfrm>
              <a:off x="3200400" y="5251450"/>
              <a:ext cx="5867400" cy="228600"/>
            </a:xfrm>
            <a:prstGeom prst="line">
              <a:avLst/>
            </a:prstGeom>
            <a:noFill/>
            <a:ln w="1905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46B2F615-BBF2-4D27-870A-F7E5EF96DE4B}"/>
                    </a:ext>
                  </a:extLst>
                </p:cNvPr>
                <p:cNvSpPr/>
                <p:nvPr/>
              </p:nvSpPr>
              <p:spPr>
                <a:xfrm>
                  <a:off x="5758741" y="5861050"/>
                  <a:ext cx="39671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𝐿</m:t>
                        </m:r>
                      </m:oMath>
                    </m:oMathPara>
                  </a14:m>
                  <a:endParaRPr lang="zh-CN" altLang="en-US" sz="2000" dirty="0"/>
                </a:p>
              </p:txBody>
            </p:sp>
          </mc:Choice>
          <mc:Fallback xmlns="">
            <p:sp>
              <p:nvSpPr>
                <p:cNvPr id="2" name="矩形 1">
                  <a:extLst>
                    <a:ext uri="{FF2B5EF4-FFF2-40B4-BE49-F238E27FC236}">
                      <a16:creationId xmlns:a16="http://schemas.microsoft.com/office/drawing/2014/main" id="{46B2F615-BBF2-4D27-870A-F7E5EF96DE4B}"/>
                    </a:ext>
                  </a:extLst>
                </p:cNvPr>
                <p:cNvSpPr>
                  <a:spLocks noRot="1" noChangeAspect="1" noMove="1" noResize="1" noEditPoints="1" noAdjustHandles="1" noChangeArrowheads="1" noChangeShapeType="1" noTextEdit="1"/>
                </p:cNvSpPr>
                <p:nvPr/>
              </p:nvSpPr>
              <p:spPr>
                <a:xfrm>
                  <a:off x="5758741" y="5861050"/>
                  <a:ext cx="396711" cy="40011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CC4A83C3-F6C5-439D-B8E9-8224E7E62088}"/>
                    </a:ext>
                  </a:extLst>
                </p:cNvPr>
                <p:cNvSpPr/>
                <p:nvPr/>
              </p:nvSpPr>
              <p:spPr>
                <a:xfrm>
                  <a:off x="3263332" y="5279482"/>
                  <a:ext cx="1498744" cy="4011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𝑅</m:t>
                            </m:r>
                          </m:e>
                          <m:sub>
                            <m:r>
                              <a:rPr lang="zh-CN" altLang="en-US" sz="2000" i="0">
                                <a:latin typeface="Cambria Math" panose="02040503050406030204" pitchFamily="18" charset="0"/>
                              </a:rPr>
                              <m:t>1</m:t>
                            </m:r>
                          </m:sub>
                        </m:sSub>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𝑅</m:t>
                            </m:r>
                          </m:e>
                          <m:sub>
                            <m:r>
                              <a:rPr lang="zh-CN" altLang="en-US" sz="2000" i="0">
                                <a:latin typeface="Cambria Math" panose="02040503050406030204" pitchFamily="18" charset="0"/>
                              </a:rPr>
                              <m:t>2</m:t>
                            </m:r>
                          </m:sub>
                        </m:sSub>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𝐼</m:t>
                            </m:r>
                          </m:e>
                          <m:sub>
                            <m:r>
                              <a:rPr lang="zh-CN" altLang="en-US" sz="2000" i="0">
                                <a:latin typeface="Cambria Math" panose="02040503050406030204" pitchFamily="18" charset="0"/>
                              </a:rPr>
                              <m:t>0</m:t>
                            </m:r>
                          </m:sub>
                        </m:sSub>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𝑒</m:t>
                            </m:r>
                          </m:e>
                          <m:sup>
                            <m:r>
                              <a:rPr lang="zh-CN" altLang="en-US" sz="2000" i="0">
                                <a:latin typeface="Cambria Math" panose="02040503050406030204" pitchFamily="18" charset="0"/>
                              </a:rPr>
                              <m:t>2</m:t>
                            </m:r>
                            <m:r>
                              <a:rPr lang="zh-CN" altLang="en-US" sz="2000" i="1">
                                <a:latin typeface="Cambria Math" panose="02040503050406030204" pitchFamily="18" charset="0"/>
                              </a:rPr>
                              <m:t>𝐺𝐿</m:t>
                            </m:r>
                          </m:sup>
                        </m:sSup>
                      </m:oMath>
                    </m:oMathPara>
                  </a14:m>
                  <a:endParaRPr lang="zh-CN" altLang="en-US" sz="2000" dirty="0"/>
                </a:p>
              </p:txBody>
            </p:sp>
          </mc:Choice>
          <mc:Fallback xmlns="">
            <p:sp>
              <p:nvSpPr>
                <p:cNvPr id="3" name="矩形 2">
                  <a:extLst>
                    <a:ext uri="{FF2B5EF4-FFF2-40B4-BE49-F238E27FC236}">
                      <a16:creationId xmlns:a16="http://schemas.microsoft.com/office/drawing/2014/main" id="{CC4A83C3-F6C5-439D-B8E9-8224E7E62088}"/>
                    </a:ext>
                  </a:extLst>
                </p:cNvPr>
                <p:cNvSpPr>
                  <a:spLocks noRot="1" noChangeAspect="1" noMove="1" noResize="1" noEditPoints="1" noAdjustHandles="1" noChangeArrowheads="1" noChangeShapeType="1" noTextEdit="1"/>
                </p:cNvSpPr>
                <p:nvPr/>
              </p:nvSpPr>
              <p:spPr>
                <a:xfrm>
                  <a:off x="3263332" y="5279482"/>
                  <a:ext cx="1498744" cy="40113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20BD6DC-343B-4C80-8090-AB0D0EFF8931}"/>
                    </a:ext>
                  </a:extLst>
                </p:cNvPr>
                <p:cNvSpPr/>
                <p:nvPr/>
              </p:nvSpPr>
              <p:spPr>
                <a:xfrm>
                  <a:off x="3276603" y="4794617"/>
                  <a:ext cx="1225913" cy="4011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𝑅</m:t>
                            </m:r>
                          </m:e>
                          <m:sub>
                            <m:r>
                              <a:rPr lang="zh-CN" altLang="en-US" sz="2000" i="0">
                                <a:latin typeface="Cambria Math" panose="02040503050406030204" pitchFamily="18" charset="0"/>
                              </a:rPr>
                              <m:t>2</m:t>
                            </m:r>
                          </m:sub>
                        </m:sSub>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𝐼</m:t>
                            </m:r>
                          </m:e>
                          <m:sub>
                            <m:r>
                              <a:rPr lang="zh-CN" altLang="en-US" sz="2000" i="0">
                                <a:latin typeface="Cambria Math" panose="02040503050406030204" pitchFamily="18" charset="0"/>
                              </a:rPr>
                              <m:t>0</m:t>
                            </m:r>
                          </m:sub>
                        </m:sSub>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𝑒</m:t>
                            </m:r>
                          </m:e>
                          <m:sup>
                            <m:r>
                              <a:rPr lang="zh-CN" altLang="en-US" sz="2000" i="0">
                                <a:latin typeface="Cambria Math" panose="02040503050406030204" pitchFamily="18" charset="0"/>
                              </a:rPr>
                              <m:t>2</m:t>
                            </m:r>
                            <m:r>
                              <a:rPr lang="zh-CN" altLang="en-US" sz="2000" i="1">
                                <a:latin typeface="Cambria Math" panose="02040503050406030204" pitchFamily="18" charset="0"/>
                              </a:rPr>
                              <m:t>𝐺𝐿</m:t>
                            </m:r>
                          </m:sup>
                        </m:sSup>
                      </m:oMath>
                    </m:oMathPara>
                  </a14:m>
                  <a:endParaRPr lang="zh-CN" altLang="en-US" sz="2000" dirty="0"/>
                </a:p>
              </p:txBody>
            </p:sp>
          </mc:Choice>
          <mc:Fallback xmlns="">
            <p:sp>
              <p:nvSpPr>
                <p:cNvPr id="4" name="矩形 3">
                  <a:extLst>
                    <a:ext uri="{FF2B5EF4-FFF2-40B4-BE49-F238E27FC236}">
                      <a16:creationId xmlns:a16="http://schemas.microsoft.com/office/drawing/2014/main" id="{620BD6DC-343B-4C80-8090-AB0D0EFF8931}"/>
                    </a:ext>
                  </a:extLst>
                </p:cNvPr>
                <p:cNvSpPr>
                  <a:spLocks noRot="1" noChangeAspect="1" noMove="1" noResize="1" noEditPoints="1" noAdjustHandles="1" noChangeArrowheads="1" noChangeShapeType="1" noTextEdit="1"/>
                </p:cNvSpPr>
                <p:nvPr/>
              </p:nvSpPr>
              <p:spPr>
                <a:xfrm>
                  <a:off x="3276603" y="4794617"/>
                  <a:ext cx="1225913" cy="401135"/>
                </a:xfrm>
                <a:prstGeom prst="rect">
                  <a:avLst/>
                </a:prstGeom>
                <a:blipFill>
                  <a:blip r:embed="rId14"/>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A4A5922-7115-4E0B-BA61-FFA941044674}"/>
                    </a:ext>
                  </a:extLst>
                </p:cNvPr>
                <p:cNvSpPr/>
                <p:nvPr/>
              </p:nvSpPr>
              <p:spPr>
                <a:xfrm>
                  <a:off x="3694348" y="4337050"/>
                  <a:ext cx="45762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𝐼</m:t>
                            </m:r>
                          </m:e>
                          <m:sub>
                            <m:r>
                              <a:rPr lang="zh-CN" altLang="en-US" sz="2000" i="0">
                                <a:latin typeface="Cambria Math" panose="02040503050406030204" pitchFamily="18" charset="0"/>
                              </a:rPr>
                              <m:t>0</m:t>
                            </m:r>
                          </m:sub>
                        </m:sSub>
                      </m:oMath>
                    </m:oMathPara>
                  </a14:m>
                  <a:endParaRPr lang="zh-CN" altLang="en-US" sz="2000" dirty="0"/>
                </a:p>
              </p:txBody>
            </p:sp>
          </mc:Choice>
          <mc:Fallback xmlns="">
            <p:sp>
              <p:nvSpPr>
                <p:cNvPr id="5" name="矩形 4">
                  <a:extLst>
                    <a:ext uri="{FF2B5EF4-FFF2-40B4-BE49-F238E27FC236}">
                      <a16:creationId xmlns:a16="http://schemas.microsoft.com/office/drawing/2014/main" id="{1A4A5922-7115-4E0B-BA61-FFA941044674}"/>
                    </a:ext>
                  </a:extLst>
                </p:cNvPr>
                <p:cNvSpPr>
                  <a:spLocks noRot="1" noChangeAspect="1" noMove="1" noResize="1" noEditPoints="1" noAdjustHandles="1" noChangeArrowheads="1" noChangeShapeType="1" noTextEdit="1"/>
                </p:cNvSpPr>
                <p:nvPr/>
              </p:nvSpPr>
              <p:spPr>
                <a:xfrm>
                  <a:off x="3694348" y="4337050"/>
                  <a:ext cx="457625" cy="40011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FD93677C-BA35-44FC-A9A1-28B5A3336900}"/>
                    </a:ext>
                  </a:extLst>
                </p:cNvPr>
                <p:cNvSpPr/>
                <p:nvPr/>
              </p:nvSpPr>
              <p:spPr>
                <a:xfrm>
                  <a:off x="7984870" y="4916448"/>
                  <a:ext cx="1116909" cy="4011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𝑅</m:t>
                            </m:r>
                          </m:e>
                          <m:sub>
                            <m:r>
                              <a:rPr lang="zh-CN" altLang="en-US" sz="2000" i="0">
                                <a:latin typeface="Cambria Math" panose="02040503050406030204" pitchFamily="18" charset="0"/>
                              </a:rPr>
                              <m:t>2</m:t>
                            </m:r>
                          </m:sub>
                        </m:sSub>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𝐼</m:t>
                            </m:r>
                          </m:e>
                          <m:sub>
                            <m:r>
                              <a:rPr lang="zh-CN" altLang="en-US" sz="2000" i="0">
                                <a:latin typeface="Cambria Math" panose="02040503050406030204" pitchFamily="18" charset="0"/>
                              </a:rPr>
                              <m:t>0</m:t>
                            </m:r>
                          </m:sub>
                        </m:sSub>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𝑒</m:t>
                            </m:r>
                          </m:e>
                          <m:sup>
                            <m:r>
                              <a:rPr lang="zh-CN" altLang="en-US" sz="2000" i="1">
                                <a:latin typeface="Cambria Math" panose="02040503050406030204" pitchFamily="18" charset="0"/>
                              </a:rPr>
                              <m:t>𝐺𝐿</m:t>
                            </m:r>
                          </m:sup>
                        </m:sSup>
                      </m:oMath>
                    </m:oMathPara>
                  </a14:m>
                  <a:endParaRPr lang="zh-CN" altLang="en-US" sz="2000" dirty="0"/>
                </a:p>
              </p:txBody>
            </p:sp>
          </mc:Choice>
          <mc:Fallback xmlns="">
            <p:sp>
              <p:nvSpPr>
                <p:cNvPr id="6" name="矩形 5">
                  <a:extLst>
                    <a:ext uri="{FF2B5EF4-FFF2-40B4-BE49-F238E27FC236}">
                      <a16:creationId xmlns:a16="http://schemas.microsoft.com/office/drawing/2014/main" id="{FD93677C-BA35-44FC-A9A1-28B5A3336900}"/>
                    </a:ext>
                  </a:extLst>
                </p:cNvPr>
                <p:cNvSpPr>
                  <a:spLocks noRot="1" noChangeAspect="1" noMove="1" noResize="1" noEditPoints="1" noAdjustHandles="1" noChangeArrowheads="1" noChangeShapeType="1" noTextEdit="1"/>
                </p:cNvSpPr>
                <p:nvPr/>
              </p:nvSpPr>
              <p:spPr>
                <a:xfrm>
                  <a:off x="7984870" y="4916448"/>
                  <a:ext cx="1116909" cy="401135"/>
                </a:xfrm>
                <a:prstGeom prst="rect">
                  <a:avLst/>
                </a:prstGeom>
                <a:blipFill>
                  <a:blip r:embed="rId16"/>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0CBB8F4B-9D65-4AFC-977E-3450F6149F75}"/>
                    </a:ext>
                  </a:extLst>
                </p:cNvPr>
                <p:cNvSpPr/>
                <p:nvPr/>
              </p:nvSpPr>
              <p:spPr>
                <a:xfrm>
                  <a:off x="8097644" y="4454232"/>
                  <a:ext cx="838114" cy="4011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𝐼</m:t>
                            </m:r>
                          </m:e>
                          <m:sub>
                            <m:r>
                              <a:rPr lang="zh-CN" altLang="en-US" sz="2000" i="0">
                                <a:latin typeface="Cambria Math" panose="02040503050406030204" pitchFamily="18" charset="0"/>
                              </a:rPr>
                              <m:t>0</m:t>
                            </m:r>
                          </m:sub>
                        </m:sSub>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𝑒</m:t>
                            </m:r>
                          </m:e>
                          <m:sup>
                            <m:r>
                              <a:rPr lang="zh-CN" altLang="en-US" sz="2000" i="1">
                                <a:latin typeface="Cambria Math" panose="02040503050406030204" pitchFamily="18" charset="0"/>
                              </a:rPr>
                              <m:t>𝐺𝐿</m:t>
                            </m:r>
                          </m:sup>
                        </m:sSup>
                      </m:oMath>
                    </m:oMathPara>
                  </a14:m>
                  <a:endParaRPr lang="zh-CN" altLang="en-US" sz="2000" dirty="0"/>
                </a:p>
              </p:txBody>
            </p:sp>
          </mc:Choice>
          <mc:Fallback xmlns="">
            <p:sp>
              <p:nvSpPr>
                <p:cNvPr id="7" name="矩形 6">
                  <a:extLst>
                    <a:ext uri="{FF2B5EF4-FFF2-40B4-BE49-F238E27FC236}">
                      <a16:creationId xmlns:a16="http://schemas.microsoft.com/office/drawing/2014/main" id="{0CBB8F4B-9D65-4AFC-977E-3450F6149F75}"/>
                    </a:ext>
                  </a:extLst>
                </p:cNvPr>
                <p:cNvSpPr>
                  <a:spLocks noRot="1" noChangeAspect="1" noMove="1" noResize="1" noEditPoints="1" noAdjustHandles="1" noChangeArrowheads="1" noChangeShapeType="1" noTextEdit="1"/>
                </p:cNvSpPr>
                <p:nvPr/>
              </p:nvSpPr>
              <p:spPr>
                <a:xfrm>
                  <a:off x="8097644" y="4454232"/>
                  <a:ext cx="838114" cy="401135"/>
                </a:xfrm>
                <a:prstGeom prst="rect">
                  <a:avLst/>
                </a:prstGeom>
                <a:blipFill>
                  <a:blip r:embed="rId17"/>
                  <a:stretch>
                    <a:fillRect b="-1538"/>
                  </a:stretch>
                </a:blipFill>
              </p:spPr>
              <p:txBody>
                <a:bodyPr/>
                <a:lstStyle/>
                <a:p>
                  <a:r>
                    <a:rPr lang="zh-CN" altLang="en-US">
                      <a:noFill/>
                    </a:rPr>
                    <a:t> </a:t>
                  </a:r>
                </a:p>
              </p:txBody>
            </p:sp>
          </mc:Fallback>
        </mc:AlternateContent>
      </p:grpSp>
      <p:pic>
        <p:nvPicPr>
          <p:cNvPr id="24" name="图片 8">
            <a:extLst>
              <a:ext uri="{FF2B5EF4-FFF2-40B4-BE49-F238E27FC236}">
                <a16:creationId xmlns:a16="http://schemas.microsoft.com/office/drawing/2014/main" id="{4EC94DCD-3B1D-4E54-8EC3-71C31EE307A7}"/>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0932327" y="158671"/>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5">
            <a:extLst>
              <a:ext uri="{FF2B5EF4-FFF2-40B4-BE49-F238E27FC236}">
                <a16:creationId xmlns:a16="http://schemas.microsoft.com/office/drawing/2014/main" id="{398BFB2C-CF8B-4F99-A83E-AE28AC8E1811}"/>
              </a:ext>
            </a:extLst>
          </p:cNvPr>
          <p:cNvGrpSpPr>
            <a:grpSpLocks/>
          </p:cNvGrpSpPr>
          <p:nvPr/>
        </p:nvGrpSpPr>
        <p:grpSpPr bwMode="auto">
          <a:xfrm>
            <a:off x="12000" y="1248664"/>
            <a:ext cx="12168000" cy="0"/>
            <a:chOff x="0" y="119"/>
            <a:chExt cx="5804" cy="726"/>
          </a:xfrm>
        </p:grpSpPr>
        <p:pic>
          <p:nvPicPr>
            <p:cNvPr id="26" name="Picture 6" descr="nklogo">
              <a:extLst>
                <a:ext uri="{FF2B5EF4-FFF2-40B4-BE49-F238E27FC236}">
                  <a16:creationId xmlns:a16="http://schemas.microsoft.com/office/drawing/2014/main" id="{B0DB7881-12D5-4532-8259-68677E0EC882}"/>
                </a:ext>
              </a:extLst>
            </p:cNvPr>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Line 7">
              <a:extLst>
                <a:ext uri="{FF2B5EF4-FFF2-40B4-BE49-F238E27FC236}">
                  <a16:creationId xmlns:a16="http://schemas.microsoft.com/office/drawing/2014/main" id="{F34C213C-BCA2-4938-AC2A-98B8F47EFE5D}"/>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327107"/>
                                        </p:tgtEl>
                                        <p:attrNameLst>
                                          <p:attrName>style.visibility</p:attrName>
                                        </p:attrNameLst>
                                      </p:cBhvr>
                                      <p:to>
                                        <p:strVal val="visible"/>
                                      </p:to>
                                    </p:set>
                                    <p:anim calcmode="lin" valueType="num">
                                      <p:cBhvr>
                                        <p:cTn id="7" dur="500" fill="hold"/>
                                        <p:tgtEl>
                                          <p:spTgt spid="1327107"/>
                                        </p:tgtEl>
                                        <p:attrNameLst>
                                          <p:attrName>ppt_w</p:attrName>
                                        </p:attrNameLst>
                                      </p:cBhvr>
                                      <p:tavLst>
                                        <p:tav tm="0">
                                          <p:val>
                                            <p:fltVal val="0"/>
                                          </p:val>
                                        </p:tav>
                                        <p:tav tm="100000">
                                          <p:val>
                                            <p:strVal val="#ppt_w"/>
                                          </p:val>
                                        </p:tav>
                                      </p:tavLst>
                                    </p:anim>
                                    <p:anim calcmode="lin" valueType="num">
                                      <p:cBhvr>
                                        <p:cTn id="8" dur="500" fill="hold"/>
                                        <p:tgtEl>
                                          <p:spTgt spid="132710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7107"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30" name="Text Box 22">
            <a:extLst>
              <a:ext uri="{FF2B5EF4-FFF2-40B4-BE49-F238E27FC236}">
                <a16:creationId xmlns:a16="http://schemas.microsoft.com/office/drawing/2014/main" id="{673855E8-CD76-433E-BB7F-E0047B11E11E}"/>
              </a:ext>
            </a:extLst>
          </p:cNvPr>
          <p:cNvSpPr txBox="1">
            <a:spLocks noChangeArrowheads="1"/>
          </p:cNvSpPr>
          <p:nvPr/>
        </p:nvSpPr>
        <p:spPr bwMode="auto">
          <a:xfrm>
            <a:off x="1170879" y="1862563"/>
            <a:ext cx="6278137" cy="402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5000"/>
              </a:lnSpc>
              <a:spcBef>
                <a:spcPct val="50000"/>
              </a:spcBef>
              <a:defRPr/>
            </a:pPr>
            <a:r>
              <a:rPr kumimoji="1" lang="en-US" altLang="zh-CN" sz="2800" dirty="0">
                <a:latin typeface="Times New Roman" pitchFamily="18" charset="0"/>
                <a:sym typeface="Symbol" pitchFamily="18" charset="2"/>
              </a:rPr>
              <a:t>The commonest radiation sources in our daily life are thermal radiation. </a:t>
            </a:r>
          </a:p>
          <a:p>
            <a:pPr>
              <a:lnSpc>
                <a:spcPct val="125000"/>
              </a:lnSpc>
              <a:spcBef>
                <a:spcPct val="50000"/>
              </a:spcBef>
              <a:defRPr/>
            </a:pPr>
            <a:r>
              <a:rPr kumimoji="1" lang="en-US" altLang="zh-CN" sz="2800" dirty="0">
                <a:latin typeface="Times New Roman" pitchFamily="18" charset="0"/>
              </a:rPr>
              <a:t>Atoms or molecules are always in thermal motion as long as their temperature is not 0K. The thermal motion of atoms or molecules causes light radiate, </a:t>
            </a:r>
            <a:r>
              <a:rPr kumimoji="1" lang="en-US" altLang="zh-CN" sz="2800" dirty="0">
                <a:latin typeface="Times New Roman" pitchFamily="18" charset="0"/>
                <a:sym typeface="Symbol" pitchFamily="18" charset="2"/>
              </a:rPr>
              <a:t>called as thermal radiation. </a:t>
            </a:r>
          </a:p>
        </p:txBody>
      </p:sp>
      <p:sp>
        <p:nvSpPr>
          <p:cNvPr id="196636" name="Text Box 28">
            <a:extLst>
              <a:ext uri="{FF2B5EF4-FFF2-40B4-BE49-F238E27FC236}">
                <a16:creationId xmlns:a16="http://schemas.microsoft.com/office/drawing/2014/main" id="{AEAD2978-0F7B-483A-BC96-B5DE8E6BB724}"/>
              </a:ext>
            </a:extLst>
          </p:cNvPr>
          <p:cNvSpPr txBox="1">
            <a:spLocks noChangeArrowheads="1"/>
          </p:cNvSpPr>
          <p:nvPr/>
        </p:nvSpPr>
        <p:spPr bwMode="auto">
          <a:xfrm>
            <a:off x="3505200" y="304800"/>
            <a:ext cx="5181600" cy="769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4400" b="1" dirty="0">
                <a:latin typeface="Arial" charset="0"/>
              </a:rPr>
              <a:t>Thermal Radiation</a:t>
            </a:r>
          </a:p>
        </p:txBody>
      </p:sp>
      <p:pic>
        <p:nvPicPr>
          <p:cNvPr id="20486" name="图片 1">
            <a:extLst>
              <a:ext uri="{FF2B5EF4-FFF2-40B4-BE49-F238E27FC236}">
                <a16:creationId xmlns:a16="http://schemas.microsoft.com/office/drawing/2014/main" id="{0AA047E4-A4C7-4D4F-927C-38AA9A7607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6703" y="1711944"/>
            <a:ext cx="3975100"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图片 2">
            <a:extLst>
              <a:ext uri="{FF2B5EF4-FFF2-40B4-BE49-F238E27FC236}">
                <a16:creationId xmlns:a16="http://schemas.microsoft.com/office/drawing/2014/main" id="{967B9E33-3BA4-4F2A-8E93-EB8CA095301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61428" y="4224338"/>
            <a:ext cx="2025650"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8">
            <a:extLst>
              <a:ext uri="{FF2B5EF4-FFF2-40B4-BE49-F238E27FC236}">
                <a16:creationId xmlns:a16="http://schemas.microsoft.com/office/drawing/2014/main" id="{2B996CE7-9720-467B-BE6C-98E26CB4AFA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9214BB8A-4783-445A-B3C5-D1FABE4FABA0}"/>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AA3F2869-D9E2-4DDD-B3D4-B96D513DE3F8}"/>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a:extLst>
                <a:ext uri="{FF2B5EF4-FFF2-40B4-BE49-F238E27FC236}">
                  <a16:creationId xmlns:a16="http://schemas.microsoft.com/office/drawing/2014/main" id="{B60948DF-CE23-4231-8ABC-0C69D1E23F6A}"/>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3" name="灯片编号占位符 2">
            <a:extLst>
              <a:ext uri="{FF2B5EF4-FFF2-40B4-BE49-F238E27FC236}">
                <a16:creationId xmlns:a16="http://schemas.microsoft.com/office/drawing/2014/main" id="{DB0F16EC-C390-421A-ABCF-D541B745C527}"/>
              </a:ext>
            </a:extLst>
          </p:cNvPr>
          <p:cNvSpPr>
            <a:spLocks noGrp="1"/>
          </p:cNvSpPr>
          <p:nvPr>
            <p:ph type="sldNum" sz="quarter" idx="12"/>
          </p:nvPr>
        </p:nvSpPr>
        <p:spPr/>
        <p:txBody>
          <a:bodyPr/>
          <a:lstStyle/>
          <a:p>
            <a:fld id="{89E84724-87FB-44E2-81F4-BC8FAFBE8676}" type="slidenum">
              <a:rPr lang="zh-CN" altLang="en-US" smtClean="0"/>
              <a:t>13</a:t>
            </a:fld>
            <a:endParaRPr lang="zh-CN"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3" name="Text Box 5">
            <a:extLst>
              <a:ext uri="{FF2B5EF4-FFF2-40B4-BE49-F238E27FC236}">
                <a16:creationId xmlns:a16="http://schemas.microsoft.com/office/drawing/2014/main" id="{BCDE06DA-1889-47EC-BB86-E403DF35F02C}"/>
              </a:ext>
            </a:extLst>
          </p:cNvPr>
          <p:cNvSpPr txBox="1">
            <a:spLocks noChangeArrowheads="1"/>
          </p:cNvSpPr>
          <p:nvPr/>
        </p:nvSpPr>
        <p:spPr bwMode="auto">
          <a:xfrm>
            <a:off x="5882775" y="3733801"/>
            <a:ext cx="25463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800" dirty="0">
                <a:latin typeface="Times New Roman" panose="02020603050405020304" pitchFamily="18" charset="0"/>
                <a:cs typeface="Times New Roman" panose="02020603050405020304" pitchFamily="18" charset="0"/>
              </a:rPr>
              <a:t>&gt;1, gain</a:t>
            </a:r>
            <a:endParaRPr kumimoji="1" lang="zh-CN" altLang="en-US" sz="2800" dirty="0">
              <a:latin typeface="Times New Roman" panose="02020603050405020304" pitchFamily="18" charset="0"/>
              <a:cs typeface="Times New Roman" panose="02020603050405020304" pitchFamily="18" charset="0"/>
            </a:endParaRPr>
          </a:p>
        </p:txBody>
      </p:sp>
      <p:sp>
        <p:nvSpPr>
          <p:cNvPr id="1328134" name="Text Box 6">
            <a:extLst>
              <a:ext uri="{FF2B5EF4-FFF2-40B4-BE49-F238E27FC236}">
                <a16:creationId xmlns:a16="http://schemas.microsoft.com/office/drawing/2014/main" id="{326102A3-0E99-48F7-96E0-FCB3DC1C676D}"/>
              </a:ext>
            </a:extLst>
          </p:cNvPr>
          <p:cNvSpPr txBox="1">
            <a:spLocks noChangeArrowheads="1"/>
          </p:cNvSpPr>
          <p:nvPr/>
        </p:nvSpPr>
        <p:spPr bwMode="auto">
          <a:xfrm>
            <a:off x="5853114" y="4191001"/>
            <a:ext cx="34432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800">
                <a:latin typeface="Times New Roman" panose="02020603050405020304" pitchFamily="18" charset="0"/>
                <a:cs typeface="Times New Roman" panose="02020603050405020304" pitchFamily="18" charset="0"/>
              </a:rPr>
              <a:t>&lt;1, degeneration</a:t>
            </a:r>
            <a:endParaRPr kumimoji="1" lang="zh-CN" altLang="en-US" sz="2800">
              <a:latin typeface="Times New Roman" panose="02020603050405020304" pitchFamily="18" charset="0"/>
              <a:cs typeface="Times New Roman" panose="02020603050405020304" pitchFamily="18" charset="0"/>
            </a:endParaRPr>
          </a:p>
        </p:txBody>
      </p:sp>
      <p:sp>
        <p:nvSpPr>
          <p:cNvPr id="1328135" name="Text Box 7">
            <a:extLst>
              <a:ext uri="{FF2B5EF4-FFF2-40B4-BE49-F238E27FC236}">
                <a16:creationId xmlns:a16="http://schemas.microsoft.com/office/drawing/2014/main" id="{90A92A53-8409-4C56-AE87-FCE856EA2429}"/>
              </a:ext>
            </a:extLst>
          </p:cNvPr>
          <p:cNvSpPr txBox="1">
            <a:spLocks noChangeArrowheads="1"/>
          </p:cNvSpPr>
          <p:nvPr/>
        </p:nvSpPr>
        <p:spPr bwMode="auto">
          <a:xfrm>
            <a:off x="5853113" y="4633914"/>
            <a:ext cx="43434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a:latin typeface="Times New Roman" panose="02020603050405020304" pitchFamily="18" charset="0"/>
                <a:cs typeface="Times New Roman" panose="02020603050405020304" pitchFamily="18" charset="0"/>
              </a:rPr>
              <a:t>=1,</a:t>
            </a:r>
            <a:r>
              <a:rPr kumimoji="1" lang="zh-CN" altLang="en-US" sz="2800">
                <a:latin typeface="Times New Roman" panose="02020603050405020304" pitchFamily="18" charset="0"/>
                <a:cs typeface="Times New Roman" panose="02020603050405020304" pitchFamily="18" charset="0"/>
              </a:rPr>
              <a:t> </a:t>
            </a:r>
            <a:r>
              <a:rPr kumimoji="1" lang="en-US" altLang="zh-CN" sz="2800">
                <a:latin typeface="Times New Roman" panose="02020603050405020304" pitchFamily="18" charset="0"/>
                <a:cs typeface="Times New Roman" panose="02020603050405020304" pitchFamily="18" charset="0"/>
              </a:rPr>
              <a:t>stable intensity</a:t>
            </a:r>
            <a:endParaRPr kumimoji="1" lang="zh-CN" altLang="en-US" sz="2800">
              <a:latin typeface="Times New Roman" panose="02020603050405020304" pitchFamily="18" charset="0"/>
              <a:ea typeface="仿宋_GB2312"/>
              <a:cs typeface="Times New Roman" panose="02020603050405020304" pitchFamily="18" charset="0"/>
            </a:endParaRPr>
          </a:p>
        </p:txBody>
      </p:sp>
      <p:sp>
        <p:nvSpPr>
          <p:cNvPr id="11" name="Text Box 20">
            <a:extLst>
              <a:ext uri="{FF2B5EF4-FFF2-40B4-BE49-F238E27FC236}">
                <a16:creationId xmlns:a16="http://schemas.microsoft.com/office/drawing/2014/main" id="{E9A50BA9-CC22-4E19-8705-1ABA26416E0E}"/>
              </a:ext>
            </a:extLst>
          </p:cNvPr>
          <p:cNvSpPr txBox="1">
            <a:spLocks noChangeArrowheads="1"/>
          </p:cNvSpPr>
          <p:nvPr/>
        </p:nvSpPr>
        <p:spPr bwMode="auto">
          <a:xfrm>
            <a:off x="1992313" y="496889"/>
            <a:ext cx="7632700" cy="522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Tx/>
              <a:buSzTx/>
              <a:buFontTx/>
              <a:buNone/>
            </a:pPr>
            <a:r>
              <a:rPr kumimoji="1" lang="en-US" altLang="zh-CN" sz="2800" dirty="0">
                <a:latin typeface="Times New Roman" panose="02020603050405020304" pitchFamily="18" charset="0"/>
                <a:cs typeface="Times New Roman" panose="02020603050405020304" pitchFamily="18" charset="0"/>
              </a:rPr>
              <a:t>The intensity after one cycle in the cavity is:</a:t>
            </a:r>
          </a:p>
        </p:txBody>
      </p:sp>
      <p:sp>
        <p:nvSpPr>
          <p:cNvPr id="10" name="Text Box 20">
            <a:extLst>
              <a:ext uri="{FF2B5EF4-FFF2-40B4-BE49-F238E27FC236}">
                <a16:creationId xmlns:a16="http://schemas.microsoft.com/office/drawing/2014/main" id="{92D09654-9C41-4977-9F9D-52A30005A775}"/>
              </a:ext>
            </a:extLst>
          </p:cNvPr>
          <p:cNvSpPr txBox="1">
            <a:spLocks noChangeArrowheads="1"/>
          </p:cNvSpPr>
          <p:nvPr/>
        </p:nvSpPr>
        <p:spPr bwMode="auto">
          <a:xfrm>
            <a:off x="1992313" y="2617789"/>
            <a:ext cx="76327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Tx/>
              <a:buSzTx/>
              <a:buFontTx/>
              <a:buNone/>
            </a:pPr>
            <a:r>
              <a:rPr kumimoji="1" lang="en-US" altLang="zh-CN" sz="2800" i="1" dirty="0">
                <a:latin typeface="Times New Roman" panose="02020603050405020304" pitchFamily="18" charset="0"/>
                <a:cs typeface="Times New Roman" panose="02020603050405020304" pitchFamily="18" charset="0"/>
              </a:rPr>
              <a:t>I</a:t>
            </a:r>
            <a:r>
              <a:rPr kumimoji="1" lang="en-US" altLang="zh-CN" sz="2800" i="1" baseline="-25000" dirty="0">
                <a:latin typeface="Times New Roman" panose="02020603050405020304" pitchFamily="18" charset="0"/>
                <a:cs typeface="Times New Roman" panose="02020603050405020304" pitchFamily="18" charset="0"/>
              </a:rPr>
              <a:t>5</a:t>
            </a:r>
            <a:r>
              <a:rPr kumimoji="1" lang="en-US" altLang="zh-CN" sz="2800" dirty="0">
                <a:latin typeface="Times New Roman" panose="02020603050405020304" pitchFamily="18" charset="0"/>
                <a:cs typeface="Times New Roman" panose="02020603050405020304" pitchFamily="18" charset="0"/>
              </a:rPr>
              <a:t> may be less than </a:t>
            </a:r>
            <a:r>
              <a:rPr kumimoji="1" lang="en-US" altLang="zh-CN" sz="2800" i="1" dirty="0">
                <a:latin typeface="Times New Roman" panose="02020603050405020304" pitchFamily="18" charset="0"/>
                <a:cs typeface="Times New Roman" panose="02020603050405020304" pitchFamily="18" charset="0"/>
              </a:rPr>
              <a:t>I</a:t>
            </a:r>
            <a:r>
              <a:rPr kumimoji="1" lang="en-US" altLang="zh-CN" sz="2800" i="1" baseline="-25000" dirty="0">
                <a:latin typeface="Times New Roman" panose="02020603050405020304" pitchFamily="18" charset="0"/>
                <a:cs typeface="Times New Roman" panose="02020603050405020304" pitchFamily="18" charset="0"/>
              </a:rPr>
              <a:t>0</a:t>
            </a:r>
            <a:r>
              <a:rPr kumimoji="1" lang="en-US" altLang="zh-CN" sz="2800"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826559CE-A054-4659-9A20-E07C85A61622}"/>
                  </a:ext>
                </a:extLst>
              </p:cNvPr>
              <p:cNvSpPr/>
              <p:nvPr/>
            </p:nvSpPr>
            <p:spPr>
              <a:xfrm>
                <a:off x="4413297" y="1395414"/>
                <a:ext cx="2772297" cy="5246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𝐼</m:t>
                          </m:r>
                        </m:e>
                        <m:sub>
                          <m:r>
                            <a:rPr lang="zh-CN" altLang="en-US" sz="2800" i="0">
                              <a:latin typeface="Cambria Math" panose="02040503050406030204" pitchFamily="18" charset="0"/>
                            </a:rPr>
                            <m:t>5</m:t>
                          </m:r>
                        </m:sub>
                      </m:sSub>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𝑅</m:t>
                          </m:r>
                        </m:e>
                        <m:sub>
                          <m:r>
                            <a:rPr lang="zh-CN" altLang="en-US" sz="2800" i="0">
                              <a:latin typeface="Cambria Math" panose="02040503050406030204" pitchFamily="18" charset="0"/>
                            </a:rPr>
                            <m:t>1</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𝑅</m:t>
                          </m:r>
                        </m:e>
                        <m:sub>
                          <m:r>
                            <a:rPr lang="zh-CN" altLang="en-US" sz="2800" i="0">
                              <a:latin typeface="Cambria Math" panose="02040503050406030204" pitchFamily="18" charset="0"/>
                            </a:rPr>
                            <m:t>2</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𝐼</m:t>
                          </m:r>
                        </m:e>
                        <m:sub>
                          <m:r>
                            <a:rPr lang="zh-CN" altLang="en-US" sz="2800" i="0">
                              <a:latin typeface="Cambria Math" panose="02040503050406030204" pitchFamily="18" charset="0"/>
                            </a:rPr>
                            <m:t>0</m:t>
                          </m:r>
                        </m:sub>
                      </m:sSub>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zh-CN" altLang="en-US" sz="2800" i="0">
                              <a:latin typeface="Cambria Math" panose="02040503050406030204" pitchFamily="18" charset="0"/>
                            </a:rPr>
                            <m:t>2</m:t>
                          </m:r>
                          <m:r>
                            <a:rPr lang="zh-CN" altLang="en-US" sz="2800" i="1">
                              <a:latin typeface="Cambria Math" panose="02040503050406030204" pitchFamily="18" charset="0"/>
                            </a:rPr>
                            <m:t>𝐺𝐿</m:t>
                          </m:r>
                        </m:sup>
                      </m:sSup>
                    </m:oMath>
                  </m:oMathPara>
                </a14:m>
                <a:endParaRPr lang="zh-CN" altLang="en-US" sz="2800" dirty="0"/>
              </a:p>
            </p:txBody>
          </p:sp>
        </mc:Choice>
        <mc:Fallback xmlns="">
          <p:sp>
            <p:nvSpPr>
              <p:cNvPr id="2" name="矩形 1">
                <a:extLst>
                  <a:ext uri="{FF2B5EF4-FFF2-40B4-BE49-F238E27FC236}">
                    <a16:creationId xmlns:a16="http://schemas.microsoft.com/office/drawing/2014/main" id="{826559CE-A054-4659-9A20-E07C85A61622}"/>
                  </a:ext>
                </a:extLst>
              </p:cNvPr>
              <p:cNvSpPr>
                <a:spLocks noRot="1" noChangeAspect="1" noMove="1" noResize="1" noEditPoints="1" noAdjustHandles="1" noChangeArrowheads="1" noChangeShapeType="1" noTextEdit="1"/>
              </p:cNvSpPr>
              <p:nvPr/>
            </p:nvSpPr>
            <p:spPr>
              <a:xfrm>
                <a:off x="4413297" y="1395414"/>
                <a:ext cx="2772297" cy="52463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A712C3A1-3B83-474C-BD8C-85D597A63B8D}"/>
                  </a:ext>
                </a:extLst>
              </p:cNvPr>
              <p:cNvSpPr/>
              <p:nvPr/>
            </p:nvSpPr>
            <p:spPr>
              <a:xfrm>
                <a:off x="3043473" y="4159434"/>
                <a:ext cx="2489912"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800" i="1">
                              <a:latin typeface="Cambria Math" panose="02040503050406030204" pitchFamily="18" charset="0"/>
                            </a:rPr>
                          </m:ctrlPr>
                        </m:fPr>
                        <m:num>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𝐼</m:t>
                              </m:r>
                            </m:e>
                            <m:sub>
                              <m:r>
                                <a:rPr lang="zh-CN" altLang="en-US" sz="2800" i="0">
                                  <a:latin typeface="Cambria Math" panose="02040503050406030204" pitchFamily="18" charset="0"/>
                                </a:rPr>
                                <m:t>5</m:t>
                              </m:r>
                            </m:sub>
                          </m:sSub>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𝐼</m:t>
                              </m:r>
                            </m:e>
                            <m:sub>
                              <m:r>
                                <a:rPr lang="zh-CN" altLang="en-US" sz="2800" i="0">
                                  <a:latin typeface="Cambria Math" panose="02040503050406030204" pitchFamily="18" charset="0"/>
                                </a:rPr>
                                <m:t>1</m:t>
                              </m:r>
                            </m:sub>
                          </m:sSub>
                        </m:den>
                      </m:f>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𝑅</m:t>
                          </m:r>
                        </m:e>
                        <m:sub>
                          <m:r>
                            <a:rPr lang="zh-CN" altLang="en-US" sz="2800" i="0">
                              <a:latin typeface="Cambria Math" panose="02040503050406030204" pitchFamily="18" charset="0"/>
                            </a:rPr>
                            <m:t>1</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𝑅</m:t>
                          </m:r>
                        </m:e>
                        <m:sub>
                          <m:r>
                            <a:rPr lang="zh-CN" altLang="en-US" sz="2800" i="0">
                              <a:latin typeface="Cambria Math" panose="02040503050406030204" pitchFamily="18" charset="0"/>
                            </a:rPr>
                            <m:t>2</m:t>
                          </m:r>
                        </m:sub>
                      </m:sSub>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zh-CN" altLang="en-US" sz="2800" i="0">
                              <a:latin typeface="Cambria Math" panose="02040503050406030204" pitchFamily="18" charset="0"/>
                            </a:rPr>
                            <m:t>2</m:t>
                          </m:r>
                          <m:r>
                            <a:rPr lang="zh-CN" altLang="en-US" sz="2800" i="1">
                              <a:latin typeface="Cambria Math" panose="02040503050406030204" pitchFamily="18" charset="0"/>
                            </a:rPr>
                            <m:t>𝐺𝐿</m:t>
                          </m:r>
                        </m:sup>
                      </m:sSup>
                    </m:oMath>
                  </m:oMathPara>
                </a14:m>
                <a:endParaRPr lang="zh-CN" altLang="en-US" sz="2800" dirty="0"/>
              </a:p>
            </p:txBody>
          </p:sp>
        </mc:Choice>
        <mc:Fallback xmlns="">
          <p:sp>
            <p:nvSpPr>
              <p:cNvPr id="3" name="矩形 2">
                <a:extLst>
                  <a:ext uri="{FF2B5EF4-FFF2-40B4-BE49-F238E27FC236}">
                    <a16:creationId xmlns:a16="http://schemas.microsoft.com/office/drawing/2014/main" id="{A712C3A1-3B83-474C-BD8C-85D597A63B8D}"/>
                  </a:ext>
                </a:extLst>
              </p:cNvPr>
              <p:cNvSpPr>
                <a:spLocks noRot="1" noChangeAspect="1" noMove="1" noResize="1" noEditPoints="1" noAdjustHandles="1" noChangeArrowheads="1" noChangeShapeType="1" noTextEdit="1"/>
              </p:cNvSpPr>
              <p:nvPr/>
            </p:nvSpPr>
            <p:spPr>
              <a:xfrm>
                <a:off x="3043473" y="4159434"/>
                <a:ext cx="2489912" cy="969433"/>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nodeType="after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7" presetClass="entr" presetSubtype="8" fill="hold" grpId="0" nodeType="clickEffect">
                                  <p:stCondLst>
                                    <p:cond delay="0"/>
                                  </p:stCondLst>
                                  <p:childTnLst>
                                    <p:set>
                                      <p:cBhvr>
                                        <p:cTn id="24" dur="1" fill="hold">
                                          <p:stCondLst>
                                            <p:cond delay="0"/>
                                          </p:stCondLst>
                                        </p:cTn>
                                        <p:tgtEl>
                                          <p:spTgt spid="1328133"/>
                                        </p:tgtEl>
                                        <p:attrNameLst>
                                          <p:attrName>style.visibility</p:attrName>
                                        </p:attrNameLst>
                                      </p:cBhvr>
                                      <p:to>
                                        <p:strVal val="visible"/>
                                      </p:to>
                                    </p:set>
                                    <p:anim calcmode="lin" valueType="num">
                                      <p:cBhvr>
                                        <p:cTn id="25" dur="500" fill="hold"/>
                                        <p:tgtEl>
                                          <p:spTgt spid="1328133"/>
                                        </p:tgtEl>
                                        <p:attrNameLst>
                                          <p:attrName>ppt_x</p:attrName>
                                        </p:attrNameLst>
                                      </p:cBhvr>
                                      <p:tavLst>
                                        <p:tav tm="0">
                                          <p:val>
                                            <p:strVal val="#ppt_x-#ppt_w/2"/>
                                          </p:val>
                                        </p:tav>
                                        <p:tav tm="100000">
                                          <p:val>
                                            <p:strVal val="#ppt_x"/>
                                          </p:val>
                                        </p:tav>
                                      </p:tavLst>
                                    </p:anim>
                                    <p:anim calcmode="lin" valueType="num">
                                      <p:cBhvr>
                                        <p:cTn id="26" dur="500" fill="hold"/>
                                        <p:tgtEl>
                                          <p:spTgt spid="1328133"/>
                                        </p:tgtEl>
                                        <p:attrNameLst>
                                          <p:attrName>ppt_y</p:attrName>
                                        </p:attrNameLst>
                                      </p:cBhvr>
                                      <p:tavLst>
                                        <p:tav tm="0">
                                          <p:val>
                                            <p:strVal val="#ppt_y"/>
                                          </p:val>
                                        </p:tav>
                                        <p:tav tm="100000">
                                          <p:val>
                                            <p:strVal val="#ppt_y"/>
                                          </p:val>
                                        </p:tav>
                                      </p:tavLst>
                                    </p:anim>
                                    <p:anim calcmode="lin" valueType="num">
                                      <p:cBhvr>
                                        <p:cTn id="27" dur="500" fill="hold"/>
                                        <p:tgtEl>
                                          <p:spTgt spid="1328133"/>
                                        </p:tgtEl>
                                        <p:attrNameLst>
                                          <p:attrName>ppt_w</p:attrName>
                                        </p:attrNameLst>
                                      </p:cBhvr>
                                      <p:tavLst>
                                        <p:tav tm="0">
                                          <p:val>
                                            <p:fltVal val="0"/>
                                          </p:val>
                                        </p:tav>
                                        <p:tav tm="100000">
                                          <p:val>
                                            <p:strVal val="#ppt_w"/>
                                          </p:val>
                                        </p:tav>
                                      </p:tavLst>
                                    </p:anim>
                                    <p:anim calcmode="lin" valueType="num">
                                      <p:cBhvr>
                                        <p:cTn id="28" dur="500" fill="hold"/>
                                        <p:tgtEl>
                                          <p:spTgt spid="1328133"/>
                                        </p:tgtEl>
                                        <p:attrNameLst>
                                          <p:attrName>ppt_h</p:attrName>
                                        </p:attrNameLst>
                                      </p:cBhvr>
                                      <p:tavLst>
                                        <p:tav tm="0">
                                          <p:val>
                                            <p:strVal val="#ppt_h"/>
                                          </p:val>
                                        </p:tav>
                                        <p:tav tm="100000">
                                          <p:val>
                                            <p:strVal val="#ppt_h"/>
                                          </p:val>
                                        </p:tav>
                                      </p:tavLst>
                                    </p:anim>
                                  </p:childTnLst>
                                </p:cTn>
                              </p:par>
                            </p:childTnLst>
                          </p:cTn>
                        </p:par>
                        <p:par>
                          <p:cTn id="29" fill="hold" nodeType="afterGroup">
                            <p:stCondLst>
                              <p:cond delay="500"/>
                            </p:stCondLst>
                            <p:childTnLst>
                              <p:par>
                                <p:cTn id="30" presetID="17" presetClass="entr" presetSubtype="8" fill="hold" grpId="0" nodeType="afterEffect">
                                  <p:stCondLst>
                                    <p:cond delay="0"/>
                                  </p:stCondLst>
                                  <p:childTnLst>
                                    <p:set>
                                      <p:cBhvr>
                                        <p:cTn id="31" dur="1" fill="hold">
                                          <p:stCondLst>
                                            <p:cond delay="0"/>
                                          </p:stCondLst>
                                        </p:cTn>
                                        <p:tgtEl>
                                          <p:spTgt spid="1328134"/>
                                        </p:tgtEl>
                                        <p:attrNameLst>
                                          <p:attrName>style.visibility</p:attrName>
                                        </p:attrNameLst>
                                      </p:cBhvr>
                                      <p:to>
                                        <p:strVal val="visible"/>
                                      </p:to>
                                    </p:set>
                                    <p:anim calcmode="lin" valueType="num">
                                      <p:cBhvr>
                                        <p:cTn id="32" dur="500" fill="hold"/>
                                        <p:tgtEl>
                                          <p:spTgt spid="1328134"/>
                                        </p:tgtEl>
                                        <p:attrNameLst>
                                          <p:attrName>ppt_x</p:attrName>
                                        </p:attrNameLst>
                                      </p:cBhvr>
                                      <p:tavLst>
                                        <p:tav tm="0">
                                          <p:val>
                                            <p:strVal val="#ppt_x-#ppt_w/2"/>
                                          </p:val>
                                        </p:tav>
                                        <p:tav tm="100000">
                                          <p:val>
                                            <p:strVal val="#ppt_x"/>
                                          </p:val>
                                        </p:tav>
                                      </p:tavLst>
                                    </p:anim>
                                    <p:anim calcmode="lin" valueType="num">
                                      <p:cBhvr>
                                        <p:cTn id="33" dur="500" fill="hold"/>
                                        <p:tgtEl>
                                          <p:spTgt spid="1328134"/>
                                        </p:tgtEl>
                                        <p:attrNameLst>
                                          <p:attrName>ppt_y</p:attrName>
                                        </p:attrNameLst>
                                      </p:cBhvr>
                                      <p:tavLst>
                                        <p:tav tm="0">
                                          <p:val>
                                            <p:strVal val="#ppt_y"/>
                                          </p:val>
                                        </p:tav>
                                        <p:tav tm="100000">
                                          <p:val>
                                            <p:strVal val="#ppt_y"/>
                                          </p:val>
                                        </p:tav>
                                      </p:tavLst>
                                    </p:anim>
                                    <p:anim calcmode="lin" valueType="num">
                                      <p:cBhvr>
                                        <p:cTn id="34" dur="500" fill="hold"/>
                                        <p:tgtEl>
                                          <p:spTgt spid="1328134"/>
                                        </p:tgtEl>
                                        <p:attrNameLst>
                                          <p:attrName>ppt_w</p:attrName>
                                        </p:attrNameLst>
                                      </p:cBhvr>
                                      <p:tavLst>
                                        <p:tav tm="0">
                                          <p:val>
                                            <p:fltVal val="0"/>
                                          </p:val>
                                        </p:tav>
                                        <p:tav tm="100000">
                                          <p:val>
                                            <p:strVal val="#ppt_w"/>
                                          </p:val>
                                        </p:tav>
                                      </p:tavLst>
                                    </p:anim>
                                    <p:anim calcmode="lin" valueType="num">
                                      <p:cBhvr>
                                        <p:cTn id="35" dur="500" fill="hold"/>
                                        <p:tgtEl>
                                          <p:spTgt spid="1328134"/>
                                        </p:tgtEl>
                                        <p:attrNameLst>
                                          <p:attrName>ppt_h</p:attrName>
                                        </p:attrNameLst>
                                      </p:cBhvr>
                                      <p:tavLst>
                                        <p:tav tm="0">
                                          <p:val>
                                            <p:strVal val="#ppt_h"/>
                                          </p:val>
                                        </p:tav>
                                        <p:tav tm="100000">
                                          <p:val>
                                            <p:strVal val="#ppt_h"/>
                                          </p:val>
                                        </p:tav>
                                      </p:tavLst>
                                    </p:anim>
                                  </p:childTnLst>
                                </p:cTn>
                              </p:par>
                            </p:childTnLst>
                          </p:cTn>
                        </p:par>
                        <p:par>
                          <p:cTn id="36" fill="hold" nodeType="afterGroup">
                            <p:stCondLst>
                              <p:cond delay="1000"/>
                            </p:stCondLst>
                            <p:childTnLst>
                              <p:par>
                                <p:cTn id="37" presetID="17" presetClass="entr" presetSubtype="8" fill="hold" grpId="0" nodeType="afterEffect">
                                  <p:stCondLst>
                                    <p:cond delay="0"/>
                                  </p:stCondLst>
                                  <p:childTnLst>
                                    <p:set>
                                      <p:cBhvr>
                                        <p:cTn id="38" dur="1" fill="hold">
                                          <p:stCondLst>
                                            <p:cond delay="0"/>
                                          </p:stCondLst>
                                        </p:cTn>
                                        <p:tgtEl>
                                          <p:spTgt spid="1328135"/>
                                        </p:tgtEl>
                                        <p:attrNameLst>
                                          <p:attrName>style.visibility</p:attrName>
                                        </p:attrNameLst>
                                      </p:cBhvr>
                                      <p:to>
                                        <p:strVal val="visible"/>
                                      </p:to>
                                    </p:set>
                                    <p:anim calcmode="lin" valueType="num">
                                      <p:cBhvr>
                                        <p:cTn id="39" dur="500" fill="hold"/>
                                        <p:tgtEl>
                                          <p:spTgt spid="1328135"/>
                                        </p:tgtEl>
                                        <p:attrNameLst>
                                          <p:attrName>ppt_x</p:attrName>
                                        </p:attrNameLst>
                                      </p:cBhvr>
                                      <p:tavLst>
                                        <p:tav tm="0">
                                          <p:val>
                                            <p:strVal val="#ppt_x-#ppt_w/2"/>
                                          </p:val>
                                        </p:tav>
                                        <p:tav tm="100000">
                                          <p:val>
                                            <p:strVal val="#ppt_x"/>
                                          </p:val>
                                        </p:tav>
                                      </p:tavLst>
                                    </p:anim>
                                    <p:anim calcmode="lin" valueType="num">
                                      <p:cBhvr>
                                        <p:cTn id="40" dur="500" fill="hold"/>
                                        <p:tgtEl>
                                          <p:spTgt spid="1328135"/>
                                        </p:tgtEl>
                                        <p:attrNameLst>
                                          <p:attrName>ppt_y</p:attrName>
                                        </p:attrNameLst>
                                      </p:cBhvr>
                                      <p:tavLst>
                                        <p:tav tm="0">
                                          <p:val>
                                            <p:strVal val="#ppt_y"/>
                                          </p:val>
                                        </p:tav>
                                        <p:tav tm="100000">
                                          <p:val>
                                            <p:strVal val="#ppt_y"/>
                                          </p:val>
                                        </p:tav>
                                      </p:tavLst>
                                    </p:anim>
                                    <p:anim calcmode="lin" valueType="num">
                                      <p:cBhvr>
                                        <p:cTn id="41" dur="500" fill="hold"/>
                                        <p:tgtEl>
                                          <p:spTgt spid="1328135"/>
                                        </p:tgtEl>
                                        <p:attrNameLst>
                                          <p:attrName>ppt_w</p:attrName>
                                        </p:attrNameLst>
                                      </p:cBhvr>
                                      <p:tavLst>
                                        <p:tav tm="0">
                                          <p:val>
                                            <p:fltVal val="0"/>
                                          </p:val>
                                        </p:tav>
                                        <p:tav tm="100000">
                                          <p:val>
                                            <p:strVal val="#ppt_w"/>
                                          </p:val>
                                        </p:tav>
                                      </p:tavLst>
                                    </p:anim>
                                    <p:anim calcmode="lin" valueType="num">
                                      <p:cBhvr>
                                        <p:cTn id="42" dur="500" fill="hold"/>
                                        <p:tgtEl>
                                          <p:spTgt spid="132813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8133" grpId="0" autoUpdateAnimBg="0"/>
      <p:bldP spid="1328134" grpId="0" autoUpdateAnimBg="0"/>
      <p:bldP spid="1328135" grpId="0" autoUpdateAnimBg="0"/>
      <p:bldP spid="11" grpId="0" autoUpdateAnimBg="0"/>
      <p:bldP spid="10" grpId="0" autoUpdateAnimBg="0"/>
      <p:bldP spid="2" grpId="0"/>
      <p:bldP spid="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20">
            <a:extLst>
              <a:ext uri="{FF2B5EF4-FFF2-40B4-BE49-F238E27FC236}">
                <a16:creationId xmlns:a16="http://schemas.microsoft.com/office/drawing/2014/main" id="{5353F7FC-232F-4DC2-8120-449FDC5C0B9B}"/>
              </a:ext>
            </a:extLst>
          </p:cNvPr>
          <p:cNvSpPr txBox="1">
            <a:spLocks noChangeArrowheads="1"/>
          </p:cNvSpPr>
          <p:nvPr/>
        </p:nvSpPr>
        <p:spPr bwMode="auto">
          <a:xfrm>
            <a:off x="2063751" y="692151"/>
            <a:ext cx="6481763"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Tx/>
              <a:buSzTx/>
              <a:buFontTx/>
              <a:buNone/>
            </a:pPr>
            <a:r>
              <a:rPr kumimoji="1" lang="en-US" altLang="zh-CN" sz="2800" dirty="0">
                <a:latin typeface="Times New Roman" panose="02020603050405020304" pitchFamily="18" charset="0"/>
                <a:cs typeface="Times New Roman" panose="02020603050405020304" pitchFamily="18" charset="0"/>
              </a:rPr>
              <a:t>In order to get net output</a:t>
            </a:r>
          </a:p>
        </p:txBody>
      </p:sp>
      <p:sp>
        <p:nvSpPr>
          <p:cNvPr id="13" name="Text Box 20">
            <a:extLst>
              <a:ext uri="{FF2B5EF4-FFF2-40B4-BE49-F238E27FC236}">
                <a16:creationId xmlns:a16="http://schemas.microsoft.com/office/drawing/2014/main" id="{8C820361-4126-468A-9F67-EC6EFD5BAFEB}"/>
              </a:ext>
            </a:extLst>
          </p:cNvPr>
          <p:cNvSpPr txBox="1">
            <a:spLocks noChangeArrowheads="1"/>
          </p:cNvSpPr>
          <p:nvPr/>
        </p:nvSpPr>
        <p:spPr bwMode="auto">
          <a:xfrm>
            <a:off x="1434320" y="2738500"/>
            <a:ext cx="9902283" cy="3427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spcBef>
                <a:spcPts val="600"/>
              </a:spcBef>
              <a:buClrTx/>
              <a:buSzTx/>
              <a:buFontTx/>
              <a:buNone/>
            </a:pPr>
            <a:r>
              <a:rPr kumimoji="1" lang="en-US" altLang="zh-CN" sz="2800" dirty="0">
                <a:latin typeface="Times New Roman" panose="02020603050405020304" pitchFamily="18" charset="0"/>
                <a:cs typeface="Times New Roman" panose="02020603050405020304" pitchFamily="18" charset="0"/>
              </a:rPr>
              <a:t>is called threshold condition. It means the gain of the laser medium compared with the loss of the laser system must be large enough. </a:t>
            </a:r>
          </a:p>
          <a:p>
            <a:pPr algn="just" eaLnBrk="1" hangingPunct="1">
              <a:lnSpc>
                <a:spcPct val="125000"/>
              </a:lnSpc>
              <a:spcBef>
                <a:spcPts val="600"/>
              </a:spcBef>
              <a:buClrTx/>
              <a:buSzTx/>
              <a:buFontTx/>
              <a:buNone/>
            </a:pPr>
            <a:r>
              <a:rPr kumimoji="1" lang="en-US" altLang="zh-CN" sz="2800" i="1" dirty="0">
                <a:latin typeface="Times New Roman" panose="02020603050405020304" pitchFamily="18" charset="0"/>
                <a:cs typeface="Times New Roman" panose="02020603050405020304" pitchFamily="18" charset="0"/>
              </a:rPr>
              <a:t>Stimulated emission always exist in natural light. But its flux compared to the total one is extremely small. </a:t>
            </a:r>
          </a:p>
          <a:p>
            <a:pPr algn="just" eaLnBrk="1" hangingPunct="1">
              <a:lnSpc>
                <a:spcPct val="125000"/>
              </a:lnSpc>
              <a:spcBef>
                <a:spcPts val="600"/>
              </a:spcBef>
              <a:buClrTx/>
              <a:buSzTx/>
              <a:buFontTx/>
              <a:buNone/>
            </a:pPr>
            <a:r>
              <a:rPr kumimoji="1" lang="en-US" altLang="zh-CN" sz="2800" i="1" dirty="0">
                <a:latin typeface="Times New Roman" panose="02020603050405020304" pitchFamily="18" charset="0"/>
                <a:cs typeface="Times New Roman" panose="02020603050405020304" pitchFamily="18" charset="0"/>
              </a:rPr>
              <a:t>Photons from spontaneous emission are the seeds for stimulated emission.</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31E36E41-6A45-4B4A-BA06-B4739B04556E}"/>
                  </a:ext>
                </a:extLst>
              </p:cNvPr>
              <p:cNvSpPr/>
              <p:nvPr/>
            </p:nvSpPr>
            <p:spPr>
              <a:xfrm>
                <a:off x="3368130" y="1632200"/>
                <a:ext cx="6034665" cy="972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𝑅</m:t>
                          </m:r>
                        </m:e>
                        <m:sub>
                          <m:r>
                            <a:rPr lang="zh-CN" altLang="en-US" sz="2800" i="0">
                              <a:latin typeface="Cambria Math" panose="02040503050406030204" pitchFamily="18" charset="0"/>
                            </a:rPr>
                            <m:t>1</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𝑅</m:t>
                          </m:r>
                        </m:e>
                        <m:sub>
                          <m:r>
                            <a:rPr lang="zh-CN" altLang="en-US" sz="2800" i="0">
                              <a:latin typeface="Cambria Math" panose="02040503050406030204" pitchFamily="18" charset="0"/>
                            </a:rPr>
                            <m:t>2</m:t>
                          </m:r>
                        </m:sub>
                      </m:sSub>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zh-CN" altLang="en-US" sz="2800" i="0">
                              <a:latin typeface="Cambria Math" panose="02040503050406030204" pitchFamily="18" charset="0"/>
                            </a:rPr>
                            <m:t>2</m:t>
                          </m:r>
                          <m:r>
                            <a:rPr lang="zh-CN" altLang="en-US" sz="2800" i="1">
                              <a:latin typeface="Cambria Math" panose="02040503050406030204" pitchFamily="18" charset="0"/>
                            </a:rPr>
                            <m:t>𝐺𝐿</m:t>
                          </m:r>
                        </m:sup>
                      </m:sSup>
                      <m:r>
                        <a:rPr lang="zh-CN" altLang="en-US" sz="2800" i="0">
                          <a:latin typeface="Cambria Math" panose="02040503050406030204" pitchFamily="18" charset="0"/>
                        </a:rPr>
                        <m:t>=1</m:t>
                      </m:r>
                      <m:r>
                        <m:rPr>
                          <m:nor/>
                        </m:rPr>
                        <a:rPr lang="zh-CN" altLang="en-US" sz="2800" i="1">
                          <a:latin typeface="Cambria Math" panose="02040503050406030204" pitchFamily="18" charset="0"/>
                        </a:rPr>
                        <m:t>    </m:t>
                      </m:r>
                      <m:r>
                        <m:rPr>
                          <m:nor/>
                        </m:rPr>
                        <a:rPr lang="zh-CN" altLang="en-US" sz="2800" i="1">
                          <a:latin typeface="Cambria Math" panose="02040503050406030204" pitchFamily="18" charset="0"/>
                        </a:rPr>
                        <m:t>or</m:t>
                      </m:r>
                      <m:r>
                        <m:rPr>
                          <m:nor/>
                        </m:rPr>
                        <a:rPr lang="zh-CN" altLang="en-US" sz="2800" i="1">
                          <a:latin typeface="Cambria Math" panose="02040503050406030204" pitchFamily="18" charset="0"/>
                        </a:rPr>
                        <m:t>    </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𝐺</m:t>
                          </m:r>
                        </m:e>
                        <m:sub>
                          <m:r>
                            <a:rPr lang="zh-CN" altLang="en-US" sz="2800" i="1">
                              <a:latin typeface="Cambria Math" panose="02040503050406030204" pitchFamily="18" charset="0"/>
                            </a:rPr>
                            <m:t>𝑀</m:t>
                          </m:r>
                        </m:sub>
                      </m:sSub>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r>
                            <a:rPr lang="zh-CN" altLang="en-US" sz="2800" i="0">
                              <a:latin typeface="Cambria Math" panose="02040503050406030204" pitchFamily="18" charset="0"/>
                            </a:rPr>
                            <m:t>2</m:t>
                          </m:r>
                          <m:r>
                            <a:rPr lang="zh-CN" altLang="en-US" sz="2800" i="1">
                              <a:latin typeface="Cambria Math" panose="02040503050406030204" pitchFamily="18" charset="0"/>
                            </a:rPr>
                            <m:t>𝐿</m:t>
                          </m:r>
                        </m:den>
                      </m:f>
                      <m:r>
                        <m:rPr>
                          <m:sty m:val="p"/>
                        </m:rPr>
                        <a:rPr lang="zh-CN" altLang="en-US" sz="2800" i="0">
                          <a:latin typeface="Cambria Math" panose="02040503050406030204" pitchFamily="18" charset="0"/>
                        </a:rPr>
                        <m:t>ln</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𝑅</m:t>
                              </m:r>
                            </m:e>
                            <m:sub>
                              <m:r>
                                <a:rPr lang="zh-CN" altLang="en-US" sz="2800" i="0">
                                  <a:latin typeface="Cambria Math" panose="02040503050406030204" pitchFamily="18" charset="0"/>
                                </a:rPr>
                                <m:t>1</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𝑅</m:t>
                              </m:r>
                            </m:e>
                            <m:sub>
                              <m:r>
                                <a:rPr lang="zh-CN" altLang="en-US" sz="2800" i="0">
                                  <a:latin typeface="Cambria Math" panose="02040503050406030204" pitchFamily="18" charset="0"/>
                                </a:rPr>
                                <m:t>2</m:t>
                              </m:r>
                            </m:sub>
                          </m:sSub>
                        </m:den>
                      </m:f>
                      <m:r>
                        <m:rPr>
                          <m:nor/>
                        </m:rPr>
                        <a:rPr lang="zh-CN" altLang="en-US" sz="2800" i="1">
                          <a:latin typeface="Cambria Math" panose="02040503050406030204" pitchFamily="18" charset="0"/>
                        </a:rPr>
                        <m:t> </m:t>
                      </m:r>
                    </m:oMath>
                  </m:oMathPara>
                </a14:m>
                <a:endParaRPr lang="zh-CN" altLang="en-US" sz="2800" dirty="0"/>
              </a:p>
            </p:txBody>
          </p:sp>
        </mc:Choice>
        <mc:Fallback xmlns="">
          <p:sp>
            <p:nvSpPr>
              <p:cNvPr id="2" name="矩形 1">
                <a:extLst>
                  <a:ext uri="{FF2B5EF4-FFF2-40B4-BE49-F238E27FC236}">
                    <a16:creationId xmlns:a16="http://schemas.microsoft.com/office/drawing/2014/main" id="{31E36E41-6A45-4B4A-BA06-B4739B04556E}"/>
                  </a:ext>
                </a:extLst>
              </p:cNvPr>
              <p:cNvSpPr>
                <a:spLocks noRot="1" noChangeAspect="1" noMove="1" noResize="1" noEditPoints="1" noAdjustHandles="1" noChangeArrowheads="1" noChangeShapeType="1" noTextEdit="1"/>
              </p:cNvSpPr>
              <p:nvPr/>
            </p:nvSpPr>
            <p:spPr>
              <a:xfrm>
                <a:off x="3368130" y="1632200"/>
                <a:ext cx="6034665" cy="972254"/>
              </a:xfrm>
              <a:prstGeom prst="rect">
                <a:avLst/>
              </a:prstGeom>
              <a:blipFill>
                <a:blip r:embed="rId2"/>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3" grpId="0" autoUpdateAnimBg="0"/>
      <p:bldP spid="2"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A270E7E5-7DB4-4A03-8CB5-A6D01EA799F2}"/>
              </a:ext>
            </a:extLst>
          </p:cNvPr>
          <p:cNvSpPr txBox="1">
            <a:spLocks noChangeArrowheads="1"/>
          </p:cNvSpPr>
          <p:nvPr/>
        </p:nvSpPr>
        <p:spPr bwMode="auto">
          <a:xfrm>
            <a:off x="2928265" y="420582"/>
            <a:ext cx="54864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33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None/>
            </a:pPr>
            <a:r>
              <a:rPr lang="en-US" altLang="zh-CN" sz="3600" b="1" dirty="0">
                <a:latin typeface="Times New Roman" panose="02020603050405020304" pitchFamily="18" charset="0"/>
                <a:cs typeface="Times New Roman" panose="02020603050405020304" pitchFamily="18" charset="0"/>
              </a:rPr>
              <a:t>Properties of Lasers</a:t>
            </a:r>
            <a:endParaRPr kumimoji="1" lang="zh-CN" altLang="en-US" sz="3600" b="1" dirty="0">
              <a:latin typeface="Times New Roman" panose="02020603050405020304" pitchFamily="18" charset="0"/>
              <a:cs typeface="Times New Roman" panose="02020603050405020304" pitchFamily="18" charset="0"/>
            </a:endParaRPr>
          </a:p>
        </p:txBody>
      </p:sp>
      <p:pic>
        <p:nvPicPr>
          <p:cNvPr id="3" name="图片 8">
            <a:extLst>
              <a:ext uri="{FF2B5EF4-FFF2-40B4-BE49-F238E27FC236}">
                <a16:creationId xmlns:a16="http://schemas.microsoft.com/office/drawing/2014/main" id="{621C5937-999F-497F-A7DC-587FDD066C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5">
            <a:extLst>
              <a:ext uri="{FF2B5EF4-FFF2-40B4-BE49-F238E27FC236}">
                <a16:creationId xmlns:a16="http://schemas.microsoft.com/office/drawing/2014/main" id="{F99176FB-EB8A-4363-AAA1-F7E7052BD59D}"/>
              </a:ext>
            </a:extLst>
          </p:cNvPr>
          <p:cNvGrpSpPr>
            <a:grpSpLocks/>
          </p:cNvGrpSpPr>
          <p:nvPr/>
        </p:nvGrpSpPr>
        <p:grpSpPr bwMode="auto">
          <a:xfrm>
            <a:off x="12000" y="1268760"/>
            <a:ext cx="12168000" cy="0"/>
            <a:chOff x="0" y="119"/>
            <a:chExt cx="5804" cy="726"/>
          </a:xfrm>
        </p:grpSpPr>
        <p:pic>
          <p:nvPicPr>
            <p:cNvPr id="5" name="Picture 6" descr="nklogo">
              <a:extLst>
                <a:ext uri="{FF2B5EF4-FFF2-40B4-BE49-F238E27FC236}">
                  <a16:creationId xmlns:a16="http://schemas.microsoft.com/office/drawing/2014/main" id="{07632FED-03BD-489B-AAC5-D0732D2F968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7">
              <a:extLst>
                <a:ext uri="{FF2B5EF4-FFF2-40B4-BE49-F238E27FC236}">
                  <a16:creationId xmlns:a16="http://schemas.microsoft.com/office/drawing/2014/main" id="{A806F241-C2B1-4D53-B514-59776B527724}"/>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7" name="Text Box 20">
            <a:extLst>
              <a:ext uri="{FF2B5EF4-FFF2-40B4-BE49-F238E27FC236}">
                <a16:creationId xmlns:a16="http://schemas.microsoft.com/office/drawing/2014/main" id="{D94EE399-99EE-4D68-B50C-280EEBC35FC6}"/>
              </a:ext>
            </a:extLst>
          </p:cNvPr>
          <p:cNvSpPr txBox="1">
            <a:spLocks noChangeArrowheads="1"/>
          </p:cNvSpPr>
          <p:nvPr/>
        </p:nvSpPr>
        <p:spPr bwMode="auto">
          <a:xfrm>
            <a:off x="2052603" y="2049810"/>
            <a:ext cx="7632700" cy="3539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457200" indent="-457200" algn="just">
              <a:spcBef>
                <a:spcPct val="50000"/>
              </a:spcBef>
              <a:buClrTx/>
              <a:buSzTx/>
              <a:buFont typeface="Wingdings" panose="05000000000000000000" pitchFamily="2" charset="2"/>
              <a:buChar char="ü"/>
            </a:pPr>
            <a:r>
              <a:rPr kumimoji="1" lang="en-US" altLang="zh-CN" sz="2800" dirty="0">
                <a:latin typeface="Times New Roman" panose="02020603050405020304" pitchFamily="18" charset="0"/>
                <a:cs typeface="Times New Roman" panose="02020603050405020304" pitchFamily="18" charset="0"/>
              </a:rPr>
              <a:t>Directionality - collimated </a:t>
            </a:r>
          </a:p>
          <a:p>
            <a:pPr marL="457200" indent="-457200" algn="just">
              <a:spcBef>
                <a:spcPct val="50000"/>
              </a:spcBef>
              <a:buClrTx/>
              <a:buSzTx/>
              <a:buFont typeface="Wingdings" panose="05000000000000000000" pitchFamily="2" charset="2"/>
              <a:buChar char="ü"/>
            </a:pPr>
            <a:r>
              <a:rPr kumimoji="1" lang="en-US" altLang="zh-CN" sz="2800" dirty="0">
                <a:latin typeface="Times New Roman" panose="02020603050405020304" pitchFamily="18" charset="0"/>
                <a:cs typeface="Times New Roman" panose="02020603050405020304" pitchFamily="18" charset="0"/>
              </a:rPr>
              <a:t>Monochromatic (Spectral Purity)</a:t>
            </a:r>
            <a:r>
              <a:rPr lang="en-US" altLang="zh-CN" sz="2800" b="1" dirty="0">
                <a:solidFill>
                  <a:srgbClr val="00B0F0"/>
                </a:solidFill>
                <a:effectLst>
                  <a:outerShdw blurRad="38100" dist="38100" dir="2700000" algn="tl">
                    <a:srgbClr val="FFFFFF"/>
                  </a:outerShdw>
                </a:effectLst>
              </a:rPr>
              <a:t> </a:t>
            </a:r>
            <a:r>
              <a:rPr kumimoji="1" lang="en-US" altLang="zh-CN" sz="2800" dirty="0">
                <a:latin typeface="Times New Roman" panose="02020603050405020304" pitchFamily="18" charset="0"/>
                <a:cs typeface="Times New Roman" panose="02020603050405020304" pitchFamily="18" charset="0"/>
              </a:rPr>
              <a:t>- high time coherence</a:t>
            </a:r>
          </a:p>
          <a:p>
            <a:pPr marL="457200" indent="-457200" algn="just">
              <a:spcBef>
                <a:spcPct val="50000"/>
              </a:spcBef>
              <a:buClrTx/>
              <a:buSzTx/>
              <a:buFont typeface="Wingdings" panose="05000000000000000000" pitchFamily="2" charset="2"/>
              <a:buChar char="ü"/>
            </a:pPr>
            <a:r>
              <a:rPr kumimoji="1" lang="en-US" altLang="zh-CN" sz="2800" dirty="0">
                <a:latin typeface="Times New Roman" panose="02020603050405020304" pitchFamily="18" charset="0"/>
                <a:cs typeface="Times New Roman" panose="02020603050405020304" pitchFamily="18" charset="0"/>
              </a:rPr>
              <a:t>Coherence – high spatial coherence </a:t>
            </a:r>
          </a:p>
          <a:p>
            <a:pPr marL="457200" indent="-457200" algn="just">
              <a:spcBef>
                <a:spcPct val="50000"/>
              </a:spcBef>
              <a:buClrTx/>
              <a:buSzTx/>
              <a:buFont typeface="Wingdings" panose="05000000000000000000" pitchFamily="2" charset="2"/>
              <a:buChar char="ü"/>
            </a:pPr>
            <a:r>
              <a:rPr kumimoji="1" lang="en-US" altLang="zh-CN" sz="2800" dirty="0">
                <a:latin typeface="Times New Roman" panose="02020603050405020304" pitchFamily="18" charset="0"/>
                <a:cs typeface="Times New Roman" panose="02020603050405020304" pitchFamily="18" charset="0"/>
              </a:rPr>
              <a:t>High power</a:t>
            </a:r>
          </a:p>
          <a:p>
            <a:pPr marL="457200" indent="-457200" algn="just">
              <a:spcBef>
                <a:spcPct val="50000"/>
              </a:spcBef>
              <a:buClrTx/>
              <a:buSzTx/>
              <a:buFont typeface="Wingdings" panose="05000000000000000000" pitchFamily="2" charset="2"/>
              <a:buChar char="ü"/>
            </a:pPr>
            <a:r>
              <a:rPr kumimoji="1" lang="en-US" altLang="zh-CN" sz="2800" dirty="0">
                <a:latin typeface="Times New Roman" panose="02020603050405020304" pitchFamily="18" charset="0"/>
                <a:cs typeface="Times New Roman" panose="02020603050405020304" pitchFamily="18" charset="0"/>
              </a:rPr>
              <a:t>Tight Focusing</a:t>
            </a:r>
          </a:p>
        </p:txBody>
      </p:sp>
    </p:spTree>
    <p:extLst>
      <p:ext uri="{BB962C8B-B14F-4D97-AF65-F5344CB8AC3E}">
        <p14:creationId xmlns:p14="http://schemas.microsoft.com/office/powerpoint/2010/main" val="190194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A270E7E5-7DB4-4A03-8CB5-A6D01EA799F2}"/>
              </a:ext>
            </a:extLst>
          </p:cNvPr>
          <p:cNvSpPr txBox="1">
            <a:spLocks noChangeArrowheads="1"/>
          </p:cNvSpPr>
          <p:nvPr/>
        </p:nvSpPr>
        <p:spPr bwMode="auto">
          <a:xfrm>
            <a:off x="2928265" y="420582"/>
            <a:ext cx="54864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33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None/>
            </a:pPr>
            <a:r>
              <a:rPr lang="en-US" altLang="zh-CN" sz="3600" b="1" dirty="0">
                <a:latin typeface="Times New Roman" panose="02020603050405020304" pitchFamily="18" charset="0"/>
                <a:cs typeface="Times New Roman" panose="02020603050405020304" pitchFamily="18" charset="0"/>
              </a:rPr>
              <a:t>Applications of Lasers</a:t>
            </a:r>
            <a:endParaRPr kumimoji="1" lang="zh-CN" altLang="en-US" sz="3600" b="1" dirty="0">
              <a:latin typeface="Times New Roman" panose="02020603050405020304" pitchFamily="18" charset="0"/>
              <a:cs typeface="Times New Roman" panose="02020603050405020304" pitchFamily="18" charset="0"/>
            </a:endParaRPr>
          </a:p>
        </p:txBody>
      </p:sp>
      <p:pic>
        <p:nvPicPr>
          <p:cNvPr id="3" name="图片 8">
            <a:extLst>
              <a:ext uri="{FF2B5EF4-FFF2-40B4-BE49-F238E27FC236}">
                <a16:creationId xmlns:a16="http://schemas.microsoft.com/office/drawing/2014/main" id="{621C5937-999F-497F-A7DC-587FDD066C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5">
            <a:extLst>
              <a:ext uri="{FF2B5EF4-FFF2-40B4-BE49-F238E27FC236}">
                <a16:creationId xmlns:a16="http://schemas.microsoft.com/office/drawing/2014/main" id="{F99176FB-EB8A-4363-AAA1-F7E7052BD59D}"/>
              </a:ext>
            </a:extLst>
          </p:cNvPr>
          <p:cNvGrpSpPr>
            <a:grpSpLocks/>
          </p:cNvGrpSpPr>
          <p:nvPr/>
        </p:nvGrpSpPr>
        <p:grpSpPr bwMode="auto">
          <a:xfrm>
            <a:off x="12000" y="1268760"/>
            <a:ext cx="12168000" cy="0"/>
            <a:chOff x="0" y="119"/>
            <a:chExt cx="5804" cy="726"/>
          </a:xfrm>
        </p:grpSpPr>
        <p:pic>
          <p:nvPicPr>
            <p:cNvPr id="5" name="Picture 6" descr="nklogo">
              <a:extLst>
                <a:ext uri="{FF2B5EF4-FFF2-40B4-BE49-F238E27FC236}">
                  <a16:creationId xmlns:a16="http://schemas.microsoft.com/office/drawing/2014/main" id="{07632FED-03BD-489B-AAC5-D0732D2F968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7">
              <a:extLst>
                <a:ext uri="{FF2B5EF4-FFF2-40B4-BE49-F238E27FC236}">
                  <a16:creationId xmlns:a16="http://schemas.microsoft.com/office/drawing/2014/main" id="{A806F241-C2B1-4D53-B514-59776B527724}"/>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7" name="Text Box 7">
            <a:hlinkClick r:id="" action="ppaction://noaction"/>
            <a:extLst>
              <a:ext uri="{FF2B5EF4-FFF2-40B4-BE49-F238E27FC236}">
                <a16:creationId xmlns:a16="http://schemas.microsoft.com/office/drawing/2014/main" id="{CB1C2AC5-88FE-48D2-8F73-A493BCC4C1A3}"/>
              </a:ext>
            </a:extLst>
          </p:cNvPr>
          <p:cNvSpPr txBox="1">
            <a:spLocks noChangeArrowheads="1"/>
          </p:cNvSpPr>
          <p:nvPr/>
        </p:nvSpPr>
        <p:spPr bwMode="auto">
          <a:xfrm>
            <a:off x="2201357" y="1663140"/>
            <a:ext cx="8730970" cy="434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marL="457200" indent="-457200">
              <a:lnSpc>
                <a:spcPct val="125000"/>
              </a:lnSpc>
              <a:spcBef>
                <a:spcPts val="0"/>
              </a:spcBef>
              <a:buFont typeface="Wingdings" panose="05000000000000000000" pitchFamily="2" charset="2"/>
              <a:buChar char="ü"/>
            </a:pPr>
            <a:r>
              <a:rPr kumimoji="1" lang="en-US" altLang="ja-JP" sz="2800" b="0" dirty="0">
                <a:ea typeface="MS PGothic" pitchFamily="34" charset="-128"/>
              </a:rPr>
              <a:t> Optical </a:t>
            </a:r>
            <a:r>
              <a:rPr kumimoji="1" lang="en-US" altLang="zh-CN" sz="2800" b="0" dirty="0"/>
              <a:t>Communications</a:t>
            </a:r>
          </a:p>
          <a:p>
            <a:pPr marL="457200" indent="-457200">
              <a:lnSpc>
                <a:spcPct val="125000"/>
              </a:lnSpc>
              <a:spcBef>
                <a:spcPts val="0"/>
              </a:spcBef>
              <a:buFont typeface="Wingdings" panose="05000000000000000000" pitchFamily="2" charset="2"/>
              <a:buChar char="ü"/>
            </a:pPr>
            <a:r>
              <a:rPr lang="en-US" altLang="zh-CN" sz="2800" b="0" dirty="0"/>
              <a:t> Machining, </a:t>
            </a:r>
            <a:r>
              <a:rPr lang="en-GB" altLang="zh-CN" sz="2800" b="0" dirty="0"/>
              <a:t>cutting, welding – materials processing</a:t>
            </a:r>
          </a:p>
          <a:p>
            <a:pPr marL="457200" indent="-457200">
              <a:lnSpc>
                <a:spcPct val="125000"/>
              </a:lnSpc>
              <a:spcBef>
                <a:spcPts val="0"/>
              </a:spcBef>
              <a:buFont typeface="Wingdings" panose="05000000000000000000" pitchFamily="2" charset="2"/>
              <a:buChar char="ü"/>
            </a:pPr>
            <a:r>
              <a:rPr kumimoji="1" lang="en-US" altLang="zh-CN" sz="2800" b="0" dirty="0"/>
              <a:t> Laser</a:t>
            </a:r>
            <a:r>
              <a:rPr kumimoji="1" lang="en-US" altLang="ja-JP" sz="2800" b="0" dirty="0">
                <a:ea typeface="MS PGothic" pitchFamily="34" charset="-128"/>
              </a:rPr>
              <a:t> S</a:t>
            </a:r>
            <a:r>
              <a:rPr kumimoji="1" lang="en-US" altLang="zh-CN" sz="2800" b="0" dirty="0"/>
              <a:t>cience</a:t>
            </a:r>
          </a:p>
          <a:p>
            <a:pPr marL="457200" indent="-457200">
              <a:lnSpc>
                <a:spcPct val="125000"/>
              </a:lnSpc>
              <a:spcBef>
                <a:spcPts val="0"/>
              </a:spcBef>
              <a:buFont typeface="Wingdings" panose="05000000000000000000" pitchFamily="2" charset="2"/>
              <a:buChar char="ü"/>
            </a:pPr>
            <a:r>
              <a:rPr kumimoji="1" lang="en-US" altLang="ja-JP" sz="2800" b="0" dirty="0">
                <a:ea typeface="MS PGothic" pitchFamily="34" charset="-128"/>
              </a:rPr>
              <a:t> Optical Storages</a:t>
            </a:r>
          </a:p>
          <a:p>
            <a:pPr marL="457200" indent="-457200">
              <a:lnSpc>
                <a:spcPct val="125000"/>
              </a:lnSpc>
              <a:spcBef>
                <a:spcPts val="0"/>
              </a:spcBef>
              <a:buFont typeface="Wingdings" panose="05000000000000000000" pitchFamily="2" charset="2"/>
              <a:buChar char="ü"/>
            </a:pPr>
            <a:r>
              <a:rPr kumimoji="1" lang="en-US" altLang="zh-CN" sz="2800" b="0" dirty="0">
                <a:ea typeface="MS PGothic" pitchFamily="34" charset="-128"/>
              </a:rPr>
              <a:t> </a:t>
            </a:r>
            <a:r>
              <a:rPr lang="en-US" altLang="zh-CN" sz="2800" b="0" dirty="0"/>
              <a:t>Medical Treatments</a:t>
            </a:r>
          </a:p>
          <a:p>
            <a:pPr marL="457200" indent="-457200">
              <a:lnSpc>
                <a:spcPct val="125000"/>
              </a:lnSpc>
              <a:spcBef>
                <a:spcPts val="0"/>
              </a:spcBef>
              <a:buFont typeface="Wingdings" panose="05000000000000000000" pitchFamily="2" charset="2"/>
              <a:buChar char="ü"/>
            </a:pPr>
            <a:r>
              <a:rPr lang="en-US" altLang="zh-CN" sz="2800" b="0" dirty="0"/>
              <a:t> Military</a:t>
            </a:r>
          </a:p>
          <a:p>
            <a:pPr marL="457200" indent="-457200">
              <a:lnSpc>
                <a:spcPct val="125000"/>
              </a:lnSpc>
              <a:spcBef>
                <a:spcPts val="0"/>
              </a:spcBef>
              <a:buFont typeface="Wingdings" panose="05000000000000000000" pitchFamily="2" charset="2"/>
              <a:buChar char="ü"/>
            </a:pPr>
            <a:r>
              <a:rPr kumimoji="1" lang="en-US" altLang="ja-JP" sz="2800" b="0" dirty="0">
                <a:ea typeface="MS PGothic" pitchFamily="34" charset="-128"/>
              </a:rPr>
              <a:t> Laser Printers</a:t>
            </a:r>
          </a:p>
          <a:p>
            <a:pPr marL="457200" indent="-457200">
              <a:lnSpc>
                <a:spcPct val="125000"/>
              </a:lnSpc>
              <a:spcBef>
                <a:spcPts val="0"/>
              </a:spcBef>
              <a:buFont typeface="Wingdings" panose="05000000000000000000" pitchFamily="2" charset="2"/>
              <a:buChar char="ü"/>
            </a:pPr>
            <a:r>
              <a:rPr lang="en-US" altLang="zh-CN" sz="2800" b="0" dirty="0"/>
              <a:t> Entertainment, Display</a:t>
            </a:r>
          </a:p>
        </p:txBody>
      </p:sp>
    </p:spTree>
    <p:extLst>
      <p:ext uri="{BB962C8B-B14F-4D97-AF65-F5344CB8AC3E}">
        <p14:creationId xmlns:p14="http://schemas.microsoft.com/office/powerpoint/2010/main" val="3673586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27" name="Text Box 19">
            <a:extLst>
              <a:ext uri="{FF2B5EF4-FFF2-40B4-BE49-F238E27FC236}">
                <a16:creationId xmlns:a16="http://schemas.microsoft.com/office/drawing/2014/main" id="{31F495BE-84A2-427B-B351-D52F9D02888E}"/>
              </a:ext>
            </a:extLst>
          </p:cNvPr>
          <p:cNvSpPr txBox="1">
            <a:spLocks noChangeArrowheads="1"/>
          </p:cNvSpPr>
          <p:nvPr/>
        </p:nvSpPr>
        <p:spPr bwMode="auto">
          <a:xfrm>
            <a:off x="1724684" y="1741965"/>
            <a:ext cx="5472112"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800" dirty="0">
                <a:latin typeface="Times New Roman" panose="02020603050405020304" pitchFamily="18" charset="0"/>
                <a:cs typeface="Times New Roman" panose="02020603050405020304" pitchFamily="18" charset="0"/>
              </a:rPr>
              <a:t> </a:t>
            </a:r>
            <a:r>
              <a:rPr kumimoji="1" lang="en-US" altLang="zh-CN" sz="2800" i="1" u="sng" dirty="0">
                <a:latin typeface="Times New Roman" panose="02020603050405020304" pitchFamily="18" charset="0"/>
                <a:cs typeface="Times New Roman" panose="02020603050405020304" pitchFamily="18" charset="0"/>
              </a:rPr>
              <a:t>Emission coefficient</a:t>
            </a:r>
            <a:r>
              <a:rPr kumimoji="1" lang="zh-CN" altLang="en-US" sz="2800" i="1" u="sng" dirty="0">
                <a:latin typeface="Times New Roman" panose="02020603050405020304" pitchFamily="18" charset="0"/>
                <a:cs typeface="Times New Roman" panose="02020603050405020304" pitchFamily="18" charset="0"/>
              </a:rPr>
              <a:t> </a:t>
            </a:r>
            <a:r>
              <a:rPr kumimoji="1" lang="en-US" altLang="zh-CN" sz="2800" i="1" u="sng" dirty="0">
                <a:latin typeface="Times New Roman" panose="02020603050405020304" pitchFamily="18" charset="0"/>
                <a:cs typeface="Times New Roman" panose="02020603050405020304" pitchFamily="18" charset="0"/>
              </a:rPr>
              <a:t>r(</a:t>
            </a:r>
            <a:r>
              <a:rPr kumimoji="1" lang="en-US" altLang="zh-CN" sz="2800" i="1" u="sng" dirty="0">
                <a:latin typeface="Times New Roman" panose="02020603050405020304" pitchFamily="18" charset="0"/>
                <a:cs typeface="Times New Roman" panose="02020603050405020304" pitchFamily="18" charset="0"/>
                <a:sym typeface="Symbol" pitchFamily="18" charset="2"/>
              </a:rPr>
              <a:t>,T</a:t>
            </a:r>
            <a:r>
              <a:rPr kumimoji="1" lang="en-US" altLang="zh-CN" sz="2800" i="1" u="sng" dirty="0">
                <a:latin typeface="Times New Roman" panose="02020603050405020304" pitchFamily="18" charset="0"/>
                <a:cs typeface="Times New Roman" panose="02020603050405020304" pitchFamily="18" charset="0"/>
              </a:rPr>
              <a:t>)</a:t>
            </a:r>
          </a:p>
        </p:txBody>
      </p:sp>
      <p:sp>
        <p:nvSpPr>
          <p:cNvPr id="196629" name="Text Box 21">
            <a:extLst>
              <a:ext uri="{FF2B5EF4-FFF2-40B4-BE49-F238E27FC236}">
                <a16:creationId xmlns:a16="http://schemas.microsoft.com/office/drawing/2014/main" id="{5B444C99-10E4-4D73-AA4C-15BCBBB639DD}"/>
              </a:ext>
            </a:extLst>
          </p:cNvPr>
          <p:cNvSpPr txBox="1">
            <a:spLocks noChangeArrowheads="1"/>
          </p:cNvSpPr>
          <p:nvPr/>
        </p:nvSpPr>
        <p:spPr bwMode="auto">
          <a:xfrm>
            <a:off x="1724684" y="2998023"/>
            <a:ext cx="4876800" cy="2733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just"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Energy per unit area per unit time emitted in tiny wavelength rang around from a thermal light source at T into the spatial angle of 2</a:t>
            </a:r>
            <a:r>
              <a:rPr kumimoji="1" lang="zh-CN" altLang="zh-CN" sz="2800" dirty="0">
                <a:latin typeface="Times New Roman" panose="02020603050405020304" pitchFamily="18" charset="0"/>
                <a:cs typeface="Times New Roman" panose="02020603050405020304" pitchFamily="18" charset="0"/>
                <a:sym typeface="Symbol" pitchFamily="18" charset="2"/>
              </a:rPr>
              <a:t></a:t>
            </a:r>
            <a:endParaRPr kumimoji="1" lang="en-US" altLang="zh-CN" sz="2800" dirty="0">
              <a:latin typeface="Times New Roman" panose="02020603050405020304" pitchFamily="18" charset="0"/>
              <a:cs typeface="Times New Roman" panose="02020603050405020304" pitchFamily="18" charset="0"/>
            </a:endParaRPr>
          </a:p>
        </p:txBody>
      </p:sp>
      <p:sp>
        <p:nvSpPr>
          <p:cNvPr id="196636" name="Text Box 28">
            <a:extLst>
              <a:ext uri="{FF2B5EF4-FFF2-40B4-BE49-F238E27FC236}">
                <a16:creationId xmlns:a16="http://schemas.microsoft.com/office/drawing/2014/main" id="{20999D0F-81D7-4D16-9A2B-A78D3BB2C2C6}"/>
              </a:ext>
            </a:extLst>
          </p:cNvPr>
          <p:cNvSpPr txBox="1">
            <a:spLocks noChangeArrowheads="1"/>
          </p:cNvSpPr>
          <p:nvPr/>
        </p:nvSpPr>
        <p:spPr bwMode="auto">
          <a:xfrm>
            <a:off x="3003551" y="376586"/>
            <a:ext cx="51816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Thermal Radiation</a:t>
            </a:r>
          </a:p>
        </p:txBody>
      </p:sp>
      <p:pic>
        <p:nvPicPr>
          <p:cNvPr id="18" name="图片 8">
            <a:extLst>
              <a:ext uri="{FF2B5EF4-FFF2-40B4-BE49-F238E27FC236}">
                <a16:creationId xmlns:a16="http://schemas.microsoft.com/office/drawing/2014/main" id="{9DAFFCF7-C4A6-4A07-B1F9-780DB8DDFD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5">
            <a:extLst>
              <a:ext uri="{FF2B5EF4-FFF2-40B4-BE49-F238E27FC236}">
                <a16:creationId xmlns:a16="http://schemas.microsoft.com/office/drawing/2014/main" id="{1AE25C6E-850D-4054-87C2-AF32583862F7}"/>
              </a:ext>
            </a:extLst>
          </p:cNvPr>
          <p:cNvGrpSpPr>
            <a:grpSpLocks/>
          </p:cNvGrpSpPr>
          <p:nvPr/>
        </p:nvGrpSpPr>
        <p:grpSpPr bwMode="auto">
          <a:xfrm>
            <a:off x="12000" y="1268760"/>
            <a:ext cx="12168000" cy="0"/>
            <a:chOff x="0" y="119"/>
            <a:chExt cx="5804" cy="726"/>
          </a:xfrm>
        </p:grpSpPr>
        <p:pic>
          <p:nvPicPr>
            <p:cNvPr id="20" name="Picture 6" descr="nklogo">
              <a:extLst>
                <a:ext uri="{FF2B5EF4-FFF2-40B4-BE49-F238E27FC236}">
                  <a16:creationId xmlns:a16="http://schemas.microsoft.com/office/drawing/2014/main" id="{44901B5F-D454-44F3-BA91-42F0D9CB916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Line 7">
              <a:extLst>
                <a:ext uri="{FF2B5EF4-FFF2-40B4-BE49-F238E27FC236}">
                  <a16:creationId xmlns:a16="http://schemas.microsoft.com/office/drawing/2014/main" id="{539FC196-F738-4E86-B5C4-6C2FAABA35E2}"/>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grpSp>
        <p:nvGrpSpPr>
          <p:cNvPr id="4" name="组合 3">
            <a:extLst>
              <a:ext uri="{FF2B5EF4-FFF2-40B4-BE49-F238E27FC236}">
                <a16:creationId xmlns:a16="http://schemas.microsoft.com/office/drawing/2014/main" id="{30A19A88-AE87-4204-AFC2-642E4A6C4759}"/>
              </a:ext>
            </a:extLst>
          </p:cNvPr>
          <p:cNvGrpSpPr/>
          <p:nvPr/>
        </p:nvGrpSpPr>
        <p:grpSpPr>
          <a:xfrm>
            <a:off x="7464425" y="2834926"/>
            <a:ext cx="2307898" cy="2761012"/>
            <a:chOff x="2393951" y="3198167"/>
            <a:chExt cx="2307898" cy="2761012"/>
          </a:xfrm>
        </p:grpSpPr>
        <p:grpSp>
          <p:nvGrpSpPr>
            <p:cNvPr id="22532" name="Group 27">
              <a:extLst>
                <a:ext uri="{FF2B5EF4-FFF2-40B4-BE49-F238E27FC236}">
                  <a16:creationId xmlns:a16="http://schemas.microsoft.com/office/drawing/2014/main" id="{B20B0FFD-3194-4E01-BD97-C1CE1E57D896}"/>
                </a:ext>
              </a:extLst>
            </p:cNvPr>
            <p:cNvGrpSpPr>
              <a:grpSpLocks/>
            </p:cNvGrpSpPr>
            <p:nvPr/>
          </p:nvGrpSpPr>
          <p:grpSpPr bwMode="auto">
            <a:xfrm>
              <a:off x="2393951" y="3668714"/>
              <a:ext cx="1828800" cy="1714500"/>
              <a:chOff x="480" y="3088"/>
              <a:chExt cx="1152" cy="1080"/>
            </a:xfrm>
          </p:grpSpPr>
          <p:sp>
            <p:nvSpPr>
              <p:cNvPr id="22536" name="Freeform 5">
                <a:extLst>
                  <a:ext uri="{FF2B5EF4-FFF2-40B4-BE49-F238E27FC236}">
                    <a16:creationId xmlns:a16="http://schemas.microsoft.com/office/drawing/2014/main" id="{1012CAEC-47C9-47F8-9F88-1DCAA05090F4}"/>
                  </a:ext>
                </a:extLst>
              </p:cNvPr>
              <p:cNvSpPr>
                <a:spLocks/>
              </p:cNvSpPr>
              <p:nvPr/>
            </p:nvSpPr>
            <p:spPr bwMode="auto">
              <a:xfrm>
                <a:off x="480" y="3568"/>
                <a:ext cx="816" cy="384"/>
              </a:xfrm>
              <a:custGeom>
                <a:avLst/>
                <a:gdLst>
                  <a:gd name="T0" fmla="*/ 0 w 816"/>
                  <a:gd name="T1" fmla="*/ 384 h 384"/>
                  <a:gd name="T2" fmla="*/ 192 w 816"/>
                  <a:gd name="T3" fmla="*/ 0 h 384"/>
                  <a:gd name="T4" fmla="*/ 816 w 816"/>
                  <a:gd name="T5" fmla="*/ 0 h 384"/>
                  <a:gd name="T6" fmla="*/ 624 w 816"/>
                  <a:gd name="T7" fmla="*/ 384 h 384"/>
                  <a:gd name="T8" fmla="*/ 0 w 816"/>
                  <a:gd name="T9" fmla="*/ 384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6" h="384">
                    <a:moveTo>
                      <a:pt x="0" y="384"/>
                    </a:moveTo>
                    <a:lnTo>
                      <a:pt x="192" y="0"/>
                    </a:lnTo>
                    <a:lnTo>
                      <a:pt x="816" y="0"/>
                    </a:lnTo>
                    <a:lnTo>
                      <a:pt x="624" y="384"/>
                    </a:lnTo>
                    <a:lnTo>
                      <a:pt x="0" y="384"/>
                    </a:lnTo>
                    <a:close/>
                  </a:path>
                </a:pathLst>
              </a:custGeom>
              <a:solidFill>
                <a:schemeClr val="accent1"/>
              </a:solidFill>
              <a:ln w="9525">
                <a:solidFill>
                  <a:schemeClr val="accent1"/>
                </a:solidFill>
                <a:round/>
                <a:headEnd/>
                <a:tailEnd/>
              </a:ln>
            </p:spPr>
            <p:txBody>
              <a:bodyPr wrap="none" anchor="ctr"/>
              <a:lstStyle/>
              <a:p>
                <a:endParaRPr lang="zh-CN" altLang="en-US"/>
              </a:p>
            </p:txBody>
          </p:sp>
          <p:sp>
            <p:nvSpPr>
              <p:cNvPr id="22537" name="Line 7">
                <a:extLst>
                  <a:ext uri="{FF2B5EF4-FFF2-40B4-BE49-F238E27FC236}">
                    <a16:creationId xmlns:a16="http://schemas.microsoft.com/office/drawing/2014/main" id="{187C4F64-3FD6-4C71-8254-776D8F262E8C}"/>
                  </a:ext>
                </a:extLst>
              </p:cNvPr>
              <p:cNvSpPr>
                <a:spLocks noChangeShapeType="1"/>
              </p:cNvSpPr>
              <p:nvPr/>
            </p:nvSpPr>
            <p:spPr bwMode="auto">
              <a:xfrm flipH="1" flipV="1">
                <a:off x="1008" y="3880"/>
                <a:ext cx="288" cy="28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2539" name="Group 9">
                <a:extLst>
                  <a:ext uri="{FF2B5EF4-FFF2-40B4-BE49-F238E27FC236}">
                    <a16:creationId xmlns:a16="http://schemas.microsoft.com/office/drawing/2014/main" id="{B802466B-1F07-4E8D-B1FC-10DAB965EDC3}"/>
                  </a:ext>
                </a:extLst>
              </p:cNvPr>
              <p:cNvGrpSpPr>
                <a:grpSpLocks/>
              </p:cNvGrpSpPr>
              <p:nvPr/>
            </p:nvGrpSpPr>
            <p:grpSpPr bwMode="auto">
              <a:xfrm>
                <a:off x="528" y="3088"/>
                <a:ext cx="1104" cy="720"/>
                <a:chOff x="968" y="3005"/>
                <a:chExt cx="1104" cy="720"/>
              </a:xfrm>
            </p:grpSpPr>
            <p:sp>
              <p:nvSpPr>
                <p:cNvPr id="22541" name="Line 10">
                  <a:extLst>
                    <a:ext uri="{FF2B5EF4-FFF2-40B4-BE49-F238E27FC236}">
                      <a16:creationId xmlns:a16="http://schemas.microsoft.com/office/drawing/2014/main" id="{05517BA5-305F-42A3-A338-55E6FB575810}"/>
                    </a:ext>
                  </a:extLst>
                </p:cNvPr>
                <p:cNvSpPr>
                  <a:spLocks noChangeShapeType="1"/>
                </p:cNvSpPr>
                <p:nvPr/>
              </p:nvSpPr>
              <p:spPr bwMode="auto">
                <a:xfrm flipV="1">
                  <a:off x="1400" y="3005"/>
                  <a:ext cx="0" cy="6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2" name="Line 11">
                  <a:extLst>
                    <a:ext uri="{FF2B5EF4-FFF2-40B4-BE49-F238E27FC236}">
                      <a16:creationId xmlns:a16="http://schemas.microsoft.com/office/drawing/2014/main" id="{1EE3C2D8-8030-4EA9-8C06-B98B82FAD222}"/>
                    </a:ext>
                  </a:extLst>
                </p:cNvPr>
                <p:cNvSpPr>
                  <a:spLocks noChangeShapeType="1"/>
                </p:cNvSpPr>
                <p:nvPr/>
              </p:nvSpPr>
              <p:spPr bwMode="auto">
                <a:xfrm flipV="1">
                  <a:off x="1448" y="3197"/>
                  <a:ext cx="384" cy="48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3" name="Line 12">
                  <a:extLst>
                    <a:ext uri="{FF2B5EF4-FFF2-40B4-BE49-F238E27FC236}">
                      <a16:creationId xmlns:a16="http://schemas.microsoft.com/office/drawing/2014/main" id="{5A95CF9D-3068-4DB5-A76F-64F4FCB13A91}"/>
                    </a:ext>
                  </a:extLst>
                </p:cNvPr>
                <p:cNvSpPr>
                  <a:spLocks noChangeShapeType="1"/>
                </p:cNvSpPr>
                <p:nvPr/>
              </p:nvSpPr>
              <p:spPr bwMode="auto">
                <a:xfrm flipH="1" flipV="1">
                  <a:off x="1064" y="3245"/>
                  <a:ext cx="240" cy="43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4" name="Line 13">
                  <a:extLst>
                    <a:ext uri="{FF2B5EF4-FFF2-40B4-BE49-F238E27FC236}">
                      <a16:creationId xmlns:a16="http://schemas.microsoft.com/office/drawing/2014/main" id="{8764B29A-1A9F-448E-B43E-7C0EDC13B919}"/>
                    </a:ext>
                  </a:extLst>
                </p:cNvPr>
                <p:cNvSpPr>
                  <a:spLocks noChangeShapeType="1"/>
                </p:cNvSpPr>
                <p:nvPr/>
              </p:nvSpPr>
              <p:spPr bwMode="auto">
                <a:xfrm flipH="1" flipV="1">
                  <a:off x="968" y="3485"/>
                  <a:ext cx="240"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5" name="Line 14">
                  <a:extLst>
                    <a:ext uri="{FF2B5EF4-FFF2-40B4-BE49-F238E27FC236}">
                      <a16:creationId xmlns:a16="http://schemas.microsoft.com/office/drawing/2014/main" id="{176270A5-7F8E-48A1-8EBB-42BC444C18E9}"/>
                    </a:ext>
                  </a:extLst>
                </p:cNvPr>
                <p:cNvSpPr>
                  <a:spLocks noChangeShapeType="1"/>
                </p:cNvSpPr>
                <p:nvPr/>
              </p:nvSpPr>
              <p:spPr bwMode="auto">
                <a:xfrm flipV="1">
                  <a:off x="1544" y="3533"/>
                  <a:ext cx="528"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393B7EE8-26F2-44D2-9C0A-B8FE95D62071}"/>
                    </a:ext>
                  </a:extLst>
                </p:cNvPr>
                <p:cNvSpPr/>
                <p:nvPr/>
              </p:nvSpPr>
              <p:spPr>
                <a:xfrm>
                  <a:off x="2456368" y="3198167"/>
                  <a:ext cx="152509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𝜆</m:t>
                        </m:r>
                        <m:r>
                          <a:rPr lang="zh-CN" altLang="en-US" sz="2400" i="0">
                            <a:latin typeface="Cambria Math" panose="02040503050406030204" pitchFamily="18" charset="0"/>
                          </a:rPr>
                          <m:t>~</m:t>
                        </m:r>
                        <m:r>
                          <a:rPr lang="zh-CN" altLang="en-US" sz="2400" i="1">
                            <a:latin typeface="Cambria Math" panose="02040503050406030204" pitchFamily="18" charset="0"/>
                          </a:rPr>
                          <m:t>𝜆</m:t>
                        </m:r>
                        <m:r>
                          <a:rPr lang="zh-CN" altLang="en-US" sz="2400" i="0">
                            <a:latin typeface="Cambria Math" panose="02040503050406030204" pitchFamily="18" charset="0"/>
                          </a:rPr>
                          <m:t>+</m:t>
                        </m:r>
                        <m:r>
                          <a:rPr lang="zh-CN" altLang="en-US" sz="2400" i="1">
                            <a:latin typeface="Cambria Math" panose="02040503050406030204" pitchFamily="18" charset="0"/>
                          </a:rPr>
                          <m:t>𝑑</m:t>
                        </m:r>
                        <m:r>
                          <a:rPr lang="zh-CN" altLang="en-US" sz="2400" i="1">
                            <a:latin typeface="Cambria Math" panose="02040503050406030204" pitchFamily="18" charset="0"/>
                          </a:rPr>
                          <m:t>𝜆</m:t>
                        </m:r>
                      </m:oMath>
                    </m:oMathPara>
                  </a14:m>
                  <a:endParaRPr lang="zh-CN" altLang="en-US" sz="2400" dirty="0"/>
                </a:p>
              </p:txBody>
            </p:sp>
          </mc:Choice>
          <mc:Fallback xmlns="">
            <p:sp>
              <p:nvSpPr>
                <p:cNvPr id="2" name="矩形 1">
                  <a:extLst>
                    <a:ext uri="{FF2B5EF4-FFF2-40B4-BE49-F238E27FC236}">
                      <a16:creationId xmlns:a16="http://schemas.microsoft.com/office/drawing/2014/main" id="{393B7EE8-26F2-44D2-9C0A-B8FE95D62071}"/>
                    </a:ext>
                  </a:extLst>
                </p:cNvPr>
                <p:cNvSpPr>
                  <a:spLocks noRot="1" noChangeAspect="1" noMove="1" noResize="1" noEditPoints="1" noAdjustHandles="1" noChangeArrowheads="1" noChangeShapeType="1" noTextEdit="1"/>
                </p:cNvSpPr>
                <p:nvPr/>
              </p:nvSpPr>
              <p:spPr>
                <a:xfrm>
                  <a:off x="2456368" y="3198167"/>
                  <a:ext cx="1525097"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3AC4A0E-EEB5-4733-B6C1-7A9D85C9344B}"/>
                    </a:ext>
                  </a:extLst>
                </p:cNvPr>
                <p:cNvSpPr/>
                <p:nvPr/>
              </p:nvSpPr>
              <p:spPr>
                <a:xfrm>
                  <a:off x="3535248" y="5497514"/>
                  <a:ext cx="11666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𝑑𝑠</m:t>
                        </m:r>
                        <m:r>
                          <a:rPr lang="zh-CN" altLang="en-US" sz="2400" i="0">
                            <a:latin typeface="Cambria Math" panose="02040503050406030204" pitchFamily="18" charset="0"/>
                          </a:rPr>
                          <m:t>=1</m:t>
                        </m:r>
                      </m:oMath>
                    </m:oMathPara>
                  </a14:m>
                  <a:endParaRPr lang="zh-CN" altLang="en-US" sz="2400" dirty="0"/>
                </a:p>
              </p:txBody>
            </p:sp>
          </mc:Choice>
          <mc:Fallback xmlns="">
            <p:sp>
              <p:nvSpPr>
                <p:cNvPr id="3" name="矩形 2">
                  <a:extLst>
                    <a:ext uri="{FF2B5EF4-FFF2-40B4-BE49-F238E27FC236}">
                      <a16:creationId xmlns:a16="http://schemas.microsoft.com/office/drawing/2014/main" id="{93AC4A0E-EEB5-4733-B6C1-7A9D85C9344B}"/>
                    </a:ext>
                  </a:extLst>
                </p:cNvPr>
                <p:cNvSpPr>
                  <a:spLocks noRot="1" noChangeAspect="1" noMove="1" noResize="1" noEditPoints="1" noAdjustHandles="1" noChangeArrowheads="1" noChangeShapeType="1" noTextEdit="1"/>
                </p:cNvSpPr>
                <p:nvPr/>
              </p:nvSpPr>
              <p:spPr>
                <a:xfrm>
                  <a:off x="3535248" y="5497514"/>
                  <a:ext cx="1166601" cy="461665"/>
                </a:xfrm>
                <a:prstGeom prst="rect">
                  <a:avLst/>
                </a:prstGeom>
                <a:blipFill>
                  <a:blip r:embed="rId6"/>
                  <a:stretch>
                    <a:fillRect/>
                  </a:stretch>
                </a:blipFill>
              </p:spPr>
              <p:txBody>
                <a:bodyPr/>
                <a:lstStyle/>
                <a:p>
                  <a:r>
                    <a:rPr lang="zh-CN" altLang="en-US">
                      <a:noFill/>
                    </a:rPr>
                    <a:t> </a:t>
                  </a:r>
                </a:p>
              </p:txBody>
            </p:sp>
          </mc:Fallback>
        </mc:AlternateContent>
      </p:grpSp>
      <p:sp>
        <p:nvSpPr>
          <p:cNvPr id="6" name="灯片编号占位符 5">
            <a:extLst>
              <a:ext uri="{FF2B5EF4-FFF2-40B4-BE49-F238E27FC236}">
                <a16:creationId xmlns:a16="http://schemas.microsoft.com/office/drawing/2014/main" id="{CB63D6DF-7C9C-4E76-91E0-B780F52C52F6}"/>
              </a:ext>
            </a:extLst>
          </p:cNvPr>
          <p:cNvSpPr>
            <a:spLocks noGrp="1"/>
          </p:cNvSpPr>
          <p:nvPr>
            <p:ph type="sldNum" sz="quarter" idx="12"/>
          </p:nvPr>
        </p:nvSpPr>
        <p:spPr/>
        <p:txBody>
          <a:bodyPr/>
          <a:lstStyle/>
          <a:p>
            <a:fld id="{89E84724-87FB-44E2-81F4-BC8FAFBE8676}" type="slidenum">
              <a:rPr lang="zh-CN" altLang="en-US" smtClean="0"/>
              <a:t>14</a:t>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8" name="Text Box 4">
            <a:extLst>
              <a:ext uri="{FF2B5EF4-FFF2-40B4-BE49-F238E27FC236}">
                <a16:creationId xmlns:a16="http://schemas.microsoft.com/office/drawing/2014/main" id="{C226A55D-DFE6-4792-8064-939EAB2184CF}"/>
              </a:ext>
            </a:extLst>
          </p:cNvPr>
          <p:cNvSpPr txBox="1">
            <a:spLocks noChangeArrowheads="1"/>
          </p:cNvSpPr>
          <p:nvPr/>
        </p:nvSpPr>
        <p:spPr bwMode="auto">
          <a:xfrm>
            <a:off x="2057400" y="1470026"/>
            <a:ext cx="732155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800" i="1" u="sng" dirty="0">
                <a:latin typeface="Times New Roman" panose="02020603050405020304" pitchFamily="18" charset="0"/>
                <a:cs typeface="Times New Roman" panose="02020603050405020304" pitchFamily="18" charset="0"/>
              </a:rPr>
              <a:t>Absorption coefficient </a:t>
            </a:r>
            <a:r>
              <a:rPr kumimoji="1" lang="zh-CN" altLang="en-US" sz="2800" i="1" u="sng" dirty="0">
                <a:latin typeface="Times New Roman" panose="02020603050405020304" pitchFamily="18" charset="0"/>
                <a:cs typeface="Times New Roman" panose="02020603050405020304" pitchFamily="18" charset="0"/>
                <a:sym typeface="Symbol" pitchFamily="18" charset="2"/>
              </a:rPr>
              <a:t></a:t>
            </a:r>
            <a:r>
              <a:rPr kumimoji="1" lang="en-US" altLang="zh-CN" sz="2800" i="1" u="sng" dirty="0">
                <a:latin typeface="Times New Roman" panose="02020603050405020304" pitchFamily="18" charset="0"/>
                <a:cs typeface="Times New Roman" panose="02020603050405020304" pitchFamily="18" charset="0"/>
                <a:sym typeface="Symbol" pitchFamily="18" charset="2"/>
              </a:rPr>
              <a:t>(,T)</a:t>
            </a:r>
            <a:endParaRPr kumimoji="1" lang="en-US" altLang="zh-CN" sz="2800" i="1" u="sng" dirty="0">
              <a:latin typeface="Times New Roman" panose="02020603050405020304" pitchFamily="18" charset="0"/>
              <a:cs typeface="Times New Roman" panose="02020603050405020304" pitchFamily="18" charset="0"/>
            </a:endParaRPr>
          </a:p>
        </p:txBody>
      </p:sp>
      <p:sp>
        <p:nvSpPr>
          <p:cNvPr id="200709" name="Text Box 5">
            <a:extLst>
              <a:ext uri="{FF2B5EF4-FFF2-40B4-BE49-F238E27FC236}">
                <a16:creationId xmlns:a16="http://schemas.microsoft.com/office/drawing/2014/main" id="{39411534-5318-446F-9278-D7E24E486859}"/>
              </a:ext>
            </a:extLst>
          </p:cNvPr>
          <p:cNvSpPr txBox="1">
            <a:spLocks noChangeArrowheads="1"/>
          </p:cNvSpPr>
          <p:nvPr/>
        </p:nvSpPr>
        <p:spPr bwMode="auto">
          <a:xfrm>
            <a:off x="2057400" y="2379663"/>
            <a:ext cx="9004610" cy="1119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The fraction of the incident radiant energy absorber per unit area per unit time in that wavelength range</a:t>
            </a:r>
          </a:p>
        </p:txBody>
      </p:sp>
      <p:sp>
        <p:nvSpPr>
          <p:cNvPr id="200712" name="AutoShape 8">
            <a:extLst>
              <a:ext uri="{FF2B5EF4-FFF2-40B4-BE49-F238E27FC236}">
                <a16:creationId xmlns:a16="http://schemas.microsoft.com/office/drawing/2014/main" id="{114DA2D0-D3DA-4CDA-B984-F35B3FD5FEF4}"/>
              </a:ext>
            </a:extLst>
          </p:cNvPr>
          <p:cNvSpPr>
            <a:spLocks noChangeArrowheads="1"/>
          </p:cNvSpPr>
          <p:nvPr/>
        </p:nvSpPr>
        <p:spPr bwMode="auto">
          <a:xfrm>
            <a:off x="7331076" y="3617749"/>
            <a:ext cx="1708150" cy="533400"/>
          </a:xfrm>
          <a:prstGeom prst="wedgeEllipseCallout">
            <a:avLst>
              <a:gd name="adj1" fmla="val -75185"/>
              <a:gd name="adj2" fmla="val 113986"/>
            </a:avLst>
          </a:prstGeom>
          <a:solidFill>
            <a:schemeClr val="accent1"/>
          </a:solidFill>
          <a:ln w="9525">
            <a:solidFill>
              <a:schemeClr val="accent1"/>
            </a:solidFill>
            <a:miter lim="800000"/>
            <a:headEnd/>
            <a:tailEnd/>
          </a:ln>
        </p:spPr>
        <p:txBody>
          <a:bodyPr wrap="none" anchor="ctr"/>
          <a:lstStyle/>
          <a:p>
            <a:pPr algn="ctr" eaLnBrk="1" hangingPunct="1">
              <a:defRPr/>
            </a:pPr>
            <a:r>
              <a:rPr kumimoji="1" lang="en-US" altLang="zh-CN" sz="2400" dirty="0">
                <a:solidFill>
                  <a:srgbClr val="FFFF00"/>
                </a:solidFill>
                <a:latin typeface="Times New Roman" panose="02020603050405020304" pitchFamily="18" charset="0"/>
                <a:cs typeface="Times New Roman" panose="02020603050405020304" pitchFamily="18" charset="0"/>
              </a:rPr>
              <a:t>absorbed</a:t>
            </a:r>
            <a:endParaRPr kumimoji="1" lang="zh-CN" altLang="en-US" sz="2400" dirty="0">
              <a:solidFill>
                <a:srgbClr val="FFFF00"/>
              </a:solidFill>
              <a:latin typeface="Times New Roman" panose="02020603050405020304" pitchFamily="18" charset="0"/>
              <a:cs typeface="Times New Roman" panose="02020603050405020304" pitchFamily="18" charset="0"/>
            </a:endParaRPr>
          </a:p>
        </p:txBody>
      </p:sp>
      <p:sp>
        <p:nvSpPr>
          <p:cNvPr id="200716" name="AutoShape 12">
            <a:extLst>
              <a:ext uri="{FF2B5EF4-FFF2-40B4-BE49-F238E27FC236}">
                <a16:creationId xmlns:a16="http://schemas.microsoft.com/office/drawing/2014/main" id="{C4C7E8FD-381B-4D56-A334-DF61C2EB8D1D}"/>
              </a:ext>
            </a:extLst>
          </p:cNvPr>
          <p:cNvSpPr>
            <a:spLocks noChangeArrowheads="1"/>
          </p:cNvSpPr>
          <p:nvPr/>
        </p:nvSpPr>
        <p:spPr bwMode="auto">
          <a:xfrm flipV="1">
            <a:off x="7412038" y="5006974"/>
            <a:ext cx="1627188" cy="762000"/>
          </a:xfrm>
          <a:prstGeom prst="wedgeEllipseCallout">
            <a:avLst>
              <a:gd name="adj1" fmla="val -86296"/>
              <a:gd name="adj2" fmla="val 5833"/>
            </a:avLst>
          </a:prstGeom>
          <a:solidFill>
            <a:schemeClr val="accent1"/>
          </a:solidFill>
          <a:ln w="9525">
            <a:solidFill>
              <a:schemeClr val="accent1"/>
            </a:solidFill>
            <a:miter lim="800000"/>
            <a:headEnd/>
            <a:tailEnd/>
          </a:ln>
        </p:spPr>
        <p:txBody>
          <a:bodyPr rot="10800000" wrap="none" anchor="ctr"/>
          <a:lstStyle/>
          <a:p>
            <a:pPr algn="ctr" eaLnBrk="1" hangingPunct="1">
              <a:defRPr/>
            </a:pPr>
            <a:r>
              <a:rPr kumimoji="1" lang="en-US" altLang="zh-CN" sz="2400" dirty="0">
                <a:solidFill>
                  <a:srgbClr val="FFFF00"/>
                </a:solidFill>
                <a:latin typeface="Times New Roman" panose="02020603050405020304" pitchFamily="18" charset="0"/>
                <a:cs typeface="Times New Roman" panose="02020603050405020304" pitchFamily="18" charset="0"/>
              </a:rPr>
              <a:t>incident</a:t>
            </a:r>
            <a:endParaRPr kumimoji="1" lang="zh-CN" altLang="en-US" sz="2400" dirty="0">
              <a:solidFill>
                <a:srgbClr val="FFFF00"/>
              </a:solidFill>
              <a:latin typeface="Times New Roman" panose="02020603050405020304" pitchFamily="18" charset="0"/>
              <a:cs typeface="Times New Roman" panose="02020603050405020304" pitchFamily="18" charset="0"/>
            </a:endParaRPr>
          </a:p>
        </p:txBody>
      </p:sp>
      <p:pic>
        <p:nvPicPr>
          <p:cNvPr id="10" name="图片 8">
            <a:extLst>
              <a:ext uri="{FF2B5EF4-FFF2-40B4-BE49-F238E27FC236}">
                <a16:creationId xmlns:a16="http://schemas.microsoft.com/office/drawing/2014/main" id="{4392194A-F4E5-4919-A461-FD51056510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5">
            <a:extLst>
              <a:ext uri="{FF2B5EF4-FFF2-40B4-BE49-F238E27FC236}">
                <a16:creationId xmlns:a16="http://schemas.microsoft.com/office/drawing/2014/main" id="{73E3E061-4D03-47AE-9C1B-BD9EF8140C5D}"/>
              </a:ext>
            </a:extLst>
          </p:cNvPr>
          <p:cNvGrpSpPr>
            <a:grpSpLocks/>
          </p:cNvGrpSpPr>
          <p:nvPr/>
        </p:nvGrpSpPr>
        <p:grpSpPr bwMode="auto">
          <a:xfrm>
            <a:off x="12000" y="1268760"/>
            <a:ext cx="12168000" cy="0"/>
            <a:chOff x="0" y="119"/>
            <a:chExt cx="5804" cy="726"/>
          </a:xfrm>
        </p:grpSpPr>
        <p:pic>
          <p:nvPicPr>
            <p:cNvPr id="12" name="Picture 6" descr="nklogo">
              <a:extLst>
                <a:ext uri="{FF2B5EF4-FFF2-40B4-BE49-F238E27FC236}">
                  <a16:creationId xmlns:a16="http://schemas.microsoft.com/office/drawing/2014/main" id="{599EE49F-BB64-4A09-A348-E7AAD710BB8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7">
              <a:extLst>
                <a:ext uri="{FF2B5EF4-FFF2-40B4-BE49-F238E27FC236}">
                  <a16:creationId xmlns:a16="http://schemas.microsoft.com/office/drawing/2014/main" id="{19AF795B-C7ED-4EDD-85D1-BCE61CBA0DCE}"/>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14" name="Text Box 28">
            <a:extLst>
              <a:ext uri="{FF2B5EF4-FFF2-40B4-BE49-F238E27FC236}">
                <a16:creationId xmlns:a16="http://schemas.microsoft.com/office/drawing/2014/main" id="{0C69744E-6C65-4AC9-924F-23F1321EA727}"/>
              </a:ext>
            </a:extLst>
          </p:cNvPr>
          <p:cNvSpPr txBox="1">
            <a:spLocks noChangeArrowheads="1"/>
          </p:cNvSpPr>
          <p:nvPr/>
        </p:nvSpPr>
        <p:spPr bwMode="auto">
          <a:xfrm>
            <a:off x="3003551" y="376586"/>
            <a:ext cx="51816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Thermal Radiation</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80DE845-5F44-46FD-8C43-26648DDDE06E}"/>
                  </a:ext>
                </a:extLst>
              </p:cNvPr>
              <p:cNvSpPr/>
              <p:nvPr/>
            </p:nvSpPr>
            <p:spPr>
              <a:xfrm>
                <a:off x="3632406" y="4252599"/>
                <a:ext cx="3363037" cy="1135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3200" i="1">
                          <a:latin typeface="Cambria Math" panose="02040503050406030204" pitchFamily="18" charset="0"/>
                        </a:rPr>
                        <m:t>𝛼</m:t>
                      </m:r>
                      <m:r>
                        <a:rPr lang="zh-CN" altLang="en-US" sz="3200" i="0">
                          <a:latin typeface="Cambria Math" panose="02040503050406030204" pitchFamily="18" charset="0"/>
                        </a:rPr>
                        <m:t>(</m:t>
                      </m:r>
                      <m:r>
                        <a:rPr lang="zh-CN" altLang="en-US" sz="3200" i="1">
                          <a:latin typeface="Cambria Math" panose="02040503050406030204" pitchFamily="18" charset="0"/>
                        </a:rPr>
                        <m:t>𝜆</m:t>
                      </m:r>
                      <m:r>
                        <a:rPr lang="zh-CN" altLang="en-US" sz="3200" i="0">
                          <a:latin typeface="Cambria Math" panose="02040503050406030204" pitchFamily="18" charset="0"/>
                        </a:rPr>
                        <m:t>,</m:t>
                      </m:r>
                      <m:r>
                        <a:rPr lang="zh-CN" altLang="en-US" sz="3200" i="1">
                          <a:latin typeface="Cambria Math" panose="02040503050406030204" pitchFamily="18" charset="0"/>
                        </a:rPr>
                        <m:t>𝑇</m:t>
                      </m:r>
                      <m:r>
                        <a:rPr lang="zh-CN" altLang="en-US" sz="3200" i="0">
                          <a:latin typeface="Cambria Math" panose="02040503050406030204" pitchFamily="18" charset="0"/>
                        </a:rPr>
                        <m:t>)=</m:t>
                      </m:r>
                      <m:f>
                        <m:fPr>
                          <m:ctrlPr>
                            <a:rPr lang="zh-CN" altLang="en-US" sz="3200" i="1">
                              <a:latin typeface="Cambria Math" panose="02040503050406030204" pitchFamily="18" charset="0"/>
                            </a:rPr>
                          </m:ctrlPr>
                        </m:fPr>
                        <m:num>
                          <m:d>
                            <m:dPr>
                              <m:begChr m:val=""/>
                              <m:ctrlPr>
                                <a:rPr lang="zh-CN" altLang="en-US" sz="3200" i="1">
                                  <a:latin typeface="Cambria Math" panose="02040503050406030204" pitchFamily="18" charset="0"/>
                                </a:rPr>
                              </m:ctrlPr>
                            </m:dPr>
                            <m:e>
                              <m:sSup>
                                <m:sSupPr>
                                  <m:ctrlPr>
                                    <a:rPr lang="zh-CN" altLang="en-US" sz="3200" i="1">
                                      <a:latin typeface="Cambria Math" panose="02040503050406030204" pitchFamily="18" charset="0"/>
                                    </a:rPr>
                                  </m:ctrlPr>
                                </m:sSupPr>
                                <m:e>
                                  <m:r>
                                    <a:rPr lang="zh-CN" altLang="en-US" sz="3200" i="1">
                                      <a:latin typeface="Cambria Math" panose="02040503050406030204" pitchFamily="18" charset="0"/>
                                    </a:rPr>
                                    <m:t>𝑟</m:t>
                                  </m:r>
                                </m:e>
                                <m:sup>
                                  <m:r>
                                    <a:rPr lang="zh-CN" altLang="en-US" sz="3200" i="0">
                                      <a:latin typeface="Cambria Math" panose="02040503050406030204" pitchFamily="18" charset="0"/>
                                    </a:rPr>
                                    <m:t>′</m:t>
                                  </m:r>
                                </m:sup>
                              </m:sSup>
                              <m:r>
                                <a:rPr lang="zh-CN" altLang="en-US" sz="3200" i="0">
                                  <a:latin typeface="Cambria Math" panose="02040503050406030204" pitchFamily="18" charset="0"/>
                                </a:rPr>
                                <m:t>(</m:t>
                              </m:r>
                              <m:r>
                                <a:rPr lang="zh-CN" altLang="en-US" sz="3200" i="1">
                                  <a:latin typeface="Cambria Math" panose="02040503050406030204" pitchFamily="18" charset="0"/>
                                </a:rPr>
                                <m:t>𝜆</m:t>
                              </m:r>
                              <m:r>
                                <a:rPr lang="zh-CN" altLang="en-US" sz="3200" i="0">
                                  <a:latin typeface="Cambria Math" panose="02040503050406030204" pitchFamily="18" charset="0"/>
                                </a:rPr>
                                <m:t>,</m:t>
                              </m:r>
                              <m:r>
                                <a:rPr lang="zh-CN" altLang="en-US" sz="3200" i="1">
                                  <a:latin typeface="Cambria Math" panose="02040503050406030204" pitchFamily="18" charset="0"/>
                                </a:rPr>
                                <m:t>𝑇</m:t>
                              </m:r>
                            </m:e>
                          </m:d>
                        </m:num>
                        <m:den>
                          <m:d>
                            <m:dPr>
                              <m:begChr m:val=""/>
                              <m:ctrlPr>
                                <a:rPr lang="zh-CN" altLang="en-US" sz="3200" i="1">
                                  <a:latin typeface="Cambria Math" panose="02040503050406030204" pitchFamily="18" charset="0"/>
                                </a:rPr>
                              </m:ctrlPr>
                            </m:dPr>
                            <m:e>
                              <m:r>
                                <a:rPr lang="zh-CN" altLang="en-US" sz="3200" i="1">
                                  <a:latin typeface="Cambria Math" panose="02040503050406030204" pitchFamily="18" charset="0"/>
                                </a:rPr>
                                <m:t>𝑟</m:t>
                              </m:r>
                              <m:r>
                                <a:rPr lang="zh-CN" altLang="en-US" sz="3200" i="0">
                                  <a:latin typeface="Cambria Math" panose="02040503050406030204" pitchFamily="18" charset="0"/>
                                </a:rPr>
                                <m:t>(</m:t>
                              </m:r>
                              <m:r>
                                <a:rPr lang="zh-CN" altLang="en-US" sz="3200" i="1">
                                  <a:latin typeface="Cambria Math" panose="02040503050406030204" pitchFamily="18" charset="0"/>
                                </a:rPr>
                                <m:t>𝜆</m:t>
                              </m:r>
                              <m:r>
                                <a:rPr lang="zh-CN" altLang="en-US" sz="3200" i="0">
                                  <a:latin typeface="Cambria Math" panose="02040503050406030204" pitchFamily="18" charset="0"/>
                                </a:rPr>
                                <m:t>,</m:t>
                              </m:r>
                              <m:r>
                                <a:rPr lang="zh-CN" altLang="en-US" sz="3200" i="1">
                                  <a:latin typeface="Cambria Math" panose="02040503050406030204" pitchFamily="18" charset="0"/>
                                </a:rPr>
                                <m:t>𝑇</m:t>
                              </m:r>
                            </m:e>
                          </m:d>
                        </m:den>
                      </m:f>
                    </m:oMath>
                  </m:oMathPara>
                </a14:m>
                <a:endParaRPr lang="zh-CN" altLang="en-US" sz="3200" dirty="0"/>
              </a:p>
            </p:txBody>
          </p:sp>
        </mc:Choice>
        <mc:Fallback xmlns="">
          <p:sp>
            <p:nvSpPr>
              <p:cNvPr id="2" name="矩形 1">
                <a:extLst>
                  <a:ext uri="{FF2B5EF4-FFF2-40B4-BE49-F238E27FC236}">
                    <a16:creationId xmlns:a16="http://schemas.microsoft.com/office/drawing/2014/main" id="{080DE845-5F44-46FD-8C43-26648DDDE06E}"/>
                  </a:ext>
                </a:extLst>
              </p:cNvPr>
              <p:cNvSpPr>
                <a:spLocks noRot="1" noChangeAspect="1" noMove="1" noResize="1" noEditPoints="1" noAdjustHandles="1" noChangeArrowheads="1" noChangeShapeType="1" noTextEdit="1"/>
              </p:cNvSpPr>
              <p:nvPr/>
            </p:nvSpPr>
            <p:spPr>
              <a:xfrm>
                <a:off x="3632406" y="4252599"/>
                <a:ext cx="3363037" cy="1135375"/>
              </a:xfrm>
              <a:prstGeom prst="rect">
                <a:avLst/>
              </a:prstGeom>
              <a:blipFill>
                <a:blip r:embed="rId5"/>
                <a:stretch>
                  <a:fillRect/>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756E4FCE-457E-44EB-AA50-9D53776203EC}"/>
              </a:ext>
            </a:extLst>
          </p:cNvPr>
          <p:cNvSpPr>
            <a:spLocks noGrp="1"/>
          </p:cNvSpPr>
          <p:nvPr>
            <p:ph type="sldNum" sz="quarter" idx="12"/>
          </p:nvPr>
        </p:nvSpPr>
        <p:spPr/>
        <p:txBody>
          <a:bodyPr/>
          <a:lstStyle/>
          <a:p>
            <a:fld id="{89E84724-87FB-44E2-81F4-BC8FAFBE8676}" type="slidenum">
              <a:rPr lang="zh-CN" altLang="en-US" smtClean="0"/>
              <a:t>15</a:t>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6" name="Text Box 4">
            <a:extLst>
              <a:ext uri="{FF2B5EF4-FFF2-40B4-BE49-F238E27FC236}">
                <a16:creationId xmlns:a16="http://schemas.microsoft.com/office/drawing/2014/main" id="{82FC18CE-84C6-4DF0-AA44-5A3F805A7155}"/>
              </a:ext>
            </a:extLst>
          </p:cNvPr>
          <p:cNvSpPr txBox="1">
            <a:spLocks noChangeArrowheads="1"/>
          </p:cNvSpPr>
          <p:nvPr/>
        </p:nvSpPr>
        <p:spPr bwMode="auto">
          <a:xfrm>
            <a:off x="1550021" y="1418296"/>
            <a:ext cx="5694363"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800" i="1" u="sng" dirty="0">
                <a:latin typeface="Times New Roman" panose="02020603050405020304" pitchFamily="18" charset="0"/>
                <a:cs typeface="Times New Roman" panose="02020603050405020304" pitchFamily="18" charset="0"/>
              </a:rPr>
              <a:t>Kirchhoff’s radiation law:</a:t>
            </a:r>
          </a:p>
        </p:txBody>
      </p:sp>
      <p:sp>
        <p:nvSpPr>
          <p:cNvPr id="202757" name="Text Box 5">
            <a:extLst>
              <a:ext uri="{FF2B5EF4-FFF2-40B4-BE49-F238E27FC236}">
                <a16:creationId xmlns:a16="http://schemas.microsoft.com/office/drawing/2014/main" id="{19B2E19D-88FB-4EF9-85D6-1811FEE314EF}"/>
              </a:ext>
            </a:extLst>
          </p:cNvPr>
          <p:cNvSpPr txBox="1">
            <a:spLocks noChangeArrowheads="1"/>
          </p:cNvSpPr>
          <p:nvPr/>
        </p:nvSpPr>
        <p:spPr bwMode="auto">
          <a:xfrm>
            <a:off x="1550020" y="2096703"/>
            <a:ext cx="9204817"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No matter how different the thermal chamber materials are, the energy absorbed at </a:t>
            </a:r>
            <a:r>
              <a:rPr kumimoji="1" lang="en-US" altLang="zh-CN" sz="2800" i="1" dirty="0">
                <a:latin typeface="Times New Roman" panose="02020603050405020304" pitchFamily="18" charset="0"/>
                <a:cs typeface="Times New Roman" panose="02020603050405020304" pitchFamily="18" charset="0"/>
                <a:sym typeface="Symbol" pitchFamily="18" charset="2"/>
              </a:rPr>
              <a:t></a:t>
            </a:r>
            <a:r>
              <a:rPr kumimoji="1" lang="en-US" altLang="zh-CN" sz="2800" dirty="0">
                <a:latin typeface="Times New Roman" panose="02020603050405020304" pitchFamily="18" charset="0"/>
                <a:cs typeface="Times New Roman" panose="02020603050405020304" pitchFamily="18" charset="0"/>
              </a:rPr>
              <a:t> must not be equal to the energy radiated. Therefore we have:</a:t>
            </a:r>
            <a:endParaRPr kumimoji="1" lang="zh-CN" altLang="en-US" sz="2800" dirty="0">
              <a:latin typeface="Times New Roman" panose="02020603050405020304" pitchFamily="18" charset="0"/>
              <a:cs typeface="Times New Roman" panose="02020603050405020304" pitchFamily="18" charset="0"/>
            </a:endParaRPr>
          </a:p>
        </p:txBody>
      </p:sp>
      <p:sp>
        <p:nvSpPr>
          <p:cNvPr id="202761" name="Text Box 9">
            <a:extLst>
              <a:ext uri="{FF2B5EF4-FFF2-40B4-BE49-F238E27FC236}">
                <a16:creationId xmlns:a16="http://schemas.microsoft.com/office/drawing/2014/main" id="{A446C38E-10DA-48BB-AF65-4EF97837066F}"/>
              </a:ext>
            </a:extLst>
          </p:cNvPr>
          <p:cNvSpPr txBox="1">
            <a:spLocks noChangeArrowheads="1"/>
          </p:cNvSpPr>
          <p:nvPr/>
        </p:nvSpPr>
        <p:spPr bwMode="auto">
          <a:xfrm>
            <a:off x="1727510" y="4828792"/>
            <a:ext cx="9742001" cy="1653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lnSpc>
                <a:spcPct val="125000"/>
              </a:lnSpc>
              <a:spcBef>
                <a:spcPct val="50000"/>
              </a:spcBef>
              <a:defRPr/>
            </a:pPr>
            <a:r>
              <a:rPr kumimoji="1" lang="en-US" altLang="zh-CN" sz="2800" dirty="0">
                <a:latin typeface="Times New Roman" pitchFamily="18" charset="0"/>
              </a:rPr>
              <a:t>f(</a:t>
            </a:r>
            <a:r>
              <a:rPr kumimoji="1" lang="en-US" altLang="zh-CN" sz="2800" dirty="0">
                <a:latin typeface="Times New Roman" pitchFamily="18" charset="0"/>
                <a:sym typeface="Symbol" pitchFamily="18" charset="2"/>
              </a:rPr>
              <a:t>,T</a:t>
            </a:r>
            <a:r>
              <a:rPr kumimoji="1" lang="en-US" altLang="zh-CN" sz="2800" dirty="0">
                <a:latin typeface="Times New Roman" pitchFamily="18" charset="0"/>
              </a:rPr>
              <a:t>), is a universal function the same for every type of cavity wall regardless of materials, color, size, and shape. It only depends on T and </a:t>
            </a:r>
            <a:r>
              <a:rPr kumimoji="1" lang="en-US" altLang="zh-CN" sz="2800" dirty="0">
                <a:latin typeface="Times New Roman" pitchFamily="18" charset="0"/>
                <a:sym typeface="Symbol" pitchFamily="18" charset="2"/>
              </a:rPr>
              <a:t>.</a:t>
            </a:r>
            <a:endParaRPr kumimoji="1" lang="en-US" altLang="zh-CN" sz="2800" dirty="0">
              <a:latin typeface="宋体" pitchFamily="2" charset="-122"/>
            </a:endParaRPr>
          </a:p>
        </p:txBody>
      </p:sp>
      <p:pic>
        <p:nvPicPr>
          <p:cNvPr id="9" name="图片 8">
            <a:extLst>
              <a:ext uri="{FF2B5EF4-FFF2-40B4-BE49-F238E27FC236}">
                <a16:creationId xmlns:a16="http://schemas.microsoft.com/office/drawing/2014/main" id="{4880120A-AACD-4D26-9517-F7880FA232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5">
            <a:extLst>
              <a:ext uri="{FF2B5EF4-FFF2-40B4-BE49-F238E27FC236}">
                <a16:creationId xmlns:a16="http://schemas.microsoft.com/office/drawing/2014/main" id="{D2C9115D-C8BD-4A5B-A9A5-449E65D76B74}"/>
              </a:ext>
            </a:extLst>
          </p:cNvPr>
          <p:cNvGrpSpPr>
            <a:grpSpLocks/>
          </p:cNvGrpSpPr>
          <p:nvPr/>
        </p:nvGrpSpPr>
        <p:grpSpPr bwMode="auto">
          <a:xfrm>
            <a:off x="12000" y="1268760"/>
            <a:ext cx="12168000" cy="0"/>
            <a:chOff x="0" y="119"/>
            <a:chExt cx="5804" cy="726"/>
          </a:xfrm>
        </p:grpSpPr>
        <p:pic>
          <p:nvPicPr>
            <p:cNvPr id="11" name="Picture 6" descr="nklogo">
              <a:extLst>
                <a:ext uri="{FF2B5EF4-FFF2-40B4-BE49-F238E27FC236}">
                  <a16:creationId xmlns:a16="http://schemas.microsoft.com/office/drawing/2014/main" id="{95C0D18F-053A-43EB-9F9D-9575D596AA9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7">
              <a:extLst>
                <a:ext uri="{FF2B5EF4-FFF2-40B4-BE49-F238E27FC236}">
                  <a16:creationId xmlns:a16="http://schemas.microsoft.com/office/drawing/2014/main" id="{512C532C-D87B-40A0-8B93-779C360CCA1C}"/>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13" name="Text Box 28">
            <a:extLst>
              <a:ext uri="{FF2B5EF4-FFF2-40B4-BE49-F238E27FC236}">
                <a16:creationId xmlns:a16="http://schemas.microsoft.com/office/drawing/2014/main" id="{90D985FD-E37B-4F83-A195-DA7B6667CE1F}"/>
              </a:ext>
            </a:extLst>
          </p:cNvPr>
          <p:cNvSpPr txBox="1">
            <a:spLocks noChangeArrowheads="1"/>
          </p:cNvSpPr>
          <p:nvPr/>
        </p:nvSpPr>
        <p:spPr bwMode="auto">
          <a:xfrm>
            <a:off x="3003551" y="376586"/>
            <a:ext cx="51816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Thermal Radiation</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60390B5-5F29-4A44-BFBA-AF9D87610A73}"/>
                  </a:ext>
                </a:extLst>
              </p:cNvPr>
              <p:cNvSpPr/>
              <p:nvPr/>
            </p:nvSpPr>
            <p:spPr>
              <a:xfrm>
                <a:off x="4971609" y="3558130"/>
                <a:ext cx="3492431" cy="1135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3200" i="1">
                              <a:latin typeface="Cambria Math" panose="02040503050406030204" pitchFamily="18" charset="0"/>
                            </a:rPr>
                          </m:ctrlPr>
                        </m:fPr>
                        <m:num>
                          <m:d>
                            <m:dPr>
                              <m:begChr m:val=""/>
                              <m:ctrlPr>
                                <a:rPr lang="zh-CN" altLang="en-US" sz="3200" i="1">
                                  <a:latin typeface="Cambria Math" panose="02040503050406030204" pitchFamily="18" charset="0"/>
                                </a:rPr>
                              </m:ctrlPr>
                            </m:dPr>
                            <m:e>
                              <m:r>
                                <a:rPr lang="zh-CN" altLang="en-US" sz="3200" i="1">
                                  <a:latin typeface="Cambria Math" panose="02040503050406030204" pitchFamily="18" charset="0"/>
                                </a:rPr>
                                <m:t>𝑟</m:t>
                              </m:r>
                              <m:r>
                                <a:rPr lang="zh-CN" altLang="en-US" sz="3200">
                                  <a:latin typeface="Cambria Math" panose="02040503050406030204" pitchFamily="18" charset="0"/>
                                </a:rPr>
                                <m:t>(</m:t>
                              </m:r>
                              <m:r>
                                <a:rPr lang="zh-CN" altLang="en-US" sz="3200" i="1">
                                  <a:latin typeface="Cambria Math" panose="02040503050406030204" pitchFamily="18" charset="0"/>
                                </a:rPr>
                                <m:t>𝜆</m:t>
                              </m:r>
                              <m:r>
                                <a:rPr lang="zh-CN" altLang="en-US" sz="3200">
                                  <a:latin typeface="Cambria Math" panose="02040503050406030204" pitchFamily="18" charset="0"/>
                                </a:rPr>
                                <m:t>,</m:t>
                              </m:r>
                              <m:r>
                                <a:rPr lang="zh-CN" altLang="en-US" sz="3200" i="1">
                                  <a:latin typeface="Cambria Math" panose="02040503050406030204" pitchFamily="18" charset="0"/>
                                </a:rPr>
                                <m:t>𝑇</m:t>
                              </m:r>
                            </m:e>
                          </m:d>
                        </m:num>
                        <m:den>
                          <m:d>
                            <m:dPr>
                              <m:begChr m:val=""/>
                              <m:ctrlPr>
                                <a:rPr lang="zh-CN" altLang="en-US" sz="3200" i="1">
                                  <a:latin typeface="Cambria Math" panose="02040503050406030204" pitchFamily="18" charset="0"/>
                                </a:rPr>
                              </m:ctrlPr>
                            </m:dPr>
                            <m:e>
                              <m:r>
                                <a:rPr lang="zh-CN" altLang="en-US" sz="3200" i="1">
                                  <a:latin typeface="Cambria Math" panose="02040503050406030204" pitchFamily="18" charset="0"/>
                                </a:rPr>
                                <m:t>𝛼</m:t>
                              </m:r>
                              <m:r>
                                <a:rPr lang="zh-CN" altLang="en-US" sz="3200">
                                  <a:latin typeface="Cambria Math" panose="02040503050406030204" pitchFamily="18" charset="0"/>
                                </a:rPr>
                                <m:t>(</m:t>
                              </m:r>
                              <m:r>
                                <a:rPr lang="zh-CN" altLang="en-US" sz="3200" i="1">
                                  <a:latin typeface="Cambria Math" panose="02040503050406030204" pitchFamily="18" charset="0"/>
                                </a:rPr>
                                <m:t>𝜆</m:t>
                              </m:r>
                              <m:r>
                                <a:rPr lang="zh-CN" altLang="en-US" sz="3200">
                                  <a:latin typeface="Cambria Math" panose="02040503050406030204" pitchFamily="18" charset="0"/>
                                </a:rPr>
                                <m:t>,</m:t>
                              </m:r>
                              <m:r>
                                <a:rPr lang="zh-CN" altLang="en-US" sz="3200" i="1">
                                  <a:latin typeface="Cambria Math" panose="02040503050406030204" pitchFamily="18" charset="0"/>
                                </a:rPr>
                                <m:t>𝑇</m:t>
                              </m:r>
                            </m:e>
                          </m:d>
                        </m:den>
                      </m:f>
                      <m:r>
                        <a:rPr lang="zh-CN" altLang="en-US" sz="3200">
                          <a:latin typeface="Cambria Math" panose="02040503050406030204" pitchFamily="18" charset="0"/>
                        </a:rPr>
                        <m:t>=</m:t>
                      </m:r>
                      <m:r>
                        <a:rPr lang="zh-CN" altLang="en-US" sz="3200" i="1">
                          <a:latin typeface="Cambria Math" panose="02040503050406030204" pitchFamily="18" charset="0"/>
                        </a:rPr>
                        <m:t>𝑓</m:t>
                      </m:r>
                      <m:r>
                        <a:rPr lang="zh-CN" altLang="en-US" sz="3200">
                          <a:latin typeface="Cambria Math" panose="02040503050406030204" pitchFamily="18" charset="0"/>
                        </a:rPr>
                        <m:t>(</m:t>
                      </m:r>
                      <m:r>
                        <a:rPr lang="zh-CN" altLang="en-US" sz="3200" i="1">
                          <a:latin typeface="Cambria Math" panose="02040503050406030204" pitchFamily="18" charset="0"/>
                        </a:rPr>
                        <m:t>𝜆</m:t>
                      </m:r>
                      <m:r>
                        <a:rPr lang="zh-CN" altLang="en-US" sz="3200">
                          <a:latin typeface="Cambria Math" panose="02040503050406030204" pitchFamily="18" charset="0"/>
                        </a:rPr>
                        <m:t>,</m:t>
                      </m:r>
                      <m:r>
                        <a:rPr lang="zh-CN" altLang="en-US" sz="3200" i="1">
                          <a:latin typeface="Cambria Math" panose="02040503050406030204" pitchFamily="18" charset="0"/>
                        </a:rPr>
                        <m:t>𝑇</m:t>
                      </m:r>
                      <m:r>
                        <a:rPr lang="zh-CN" altLang="en-US" sz="3200" i="1">
                          <a:latin typeface="Cambria Math" panose="02040503050406030204" pitchFamily="18" charset="0"/>
                        </a:rPr>
                        <m:t>）</m:t>
                      </m:r>
                    </m:oMath>
                  </m:oMathPara>
                </a14:m>
                <a:endParaRPr lang="zh-CN" altLang="en-US" sz="3200" dirty="0"/>
              </a:p>
            </p:txBody>
          </p:sp>
        </mc:Choice>
        <mc:Fallback xmlns="">
          <p:sp>
            <p:nvSpPr>
              <p:cNvPr id="3" name="矩形 2">
                <a:extLst>
                  <a:ext uri="{FF2B5EF4-FFF2-40B4-BE49-F238E27FC236}">
                    <a16:creationId xmlns:a16="http://schemas.microsoft.com/office/drawing/2014/main" id="{860390B5-5F29-4A44-BFBA-AF9D87610A73}"/>
                  </a:ext>
                </a:extLst>
              </p:cNvPr>
              <p:cNvSpPr>
                <a:spLocks noRot="1" noChangeAspect="1" noMove="1" noResize="1" noEditPoints="1" noAdjustHandles="1" noChangeArrowheads="1" noChangeShapeType="1" noTextEdit="1"/>
              </p:cNvSpPr>
              <p:nvPr/>
            </p:nvSpPr>
            <p:spPr>
              <a:xfrm>
                <a:off x="4971609" y="3558130"/>
                <a:ext cx="3492431" cy="1135375"/>
              </a:xfrm>
              <a:prstGeom prst="rect">
                <a:avLst/>
              </a:prstGeom>
              <a:blipFill>
                <a:blip r:embed="rId5"/>
                <a:stretch>
                  <a:fillRect/>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26F8532D-5532-4A1B-B93F-56F948F9C96F}"/>
              </a:ext>
            </a:extLst>
          </p:cNvPr>
          <p:cNvSpPr>
            <a:spLocks noGrp="1"/>
          </p:cNvSpPr>
          <p:nvPr>
            <p:ph type="sldNum" sz="quarter" idx="12"/>
          </p:nvPr>
        </p:nvSpPr>
        <p:spPr/>
        <p:txBody>
          <a:bodyPr/>
          <a:lstStyle/>
          <a:p>
            <a:fld id="{89E84724-87FB-44E2-81F4-BC8FAFBE8676}" type="slidenum">
              <a:rPr lang="zh-CN" altLang="en-US" smtClean="0"/>
              <a:t>16</a:t>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6" name="Text Box 6">
            <a:extLst>
              <a:ext uri="{FF2B5EF4-FFF2-40B4-BE49-F238E27FC236}">
                <a16:creationId xmlns:a16="http://schemas.microsoft.com/office/drawing/2014/main" id="{B3202F51-5EAD-493F-8D27-D6181ABE60F6}"/>
              </a:ext>
            </a:extLst>
          </p:cNvPr>
          <p:cNvSpPr txBox="1">
            <a:spLocks noChangeArrowheads="1"/>
          </p:cNvSpPr>
          <p:nvPr/>
        </p:nvSpPr>
        <p:spPr bwMode="auto">
          <a:xfrm>
            <a:off x="1495542" y="1700562"/>
            <a:ext cx="3313112"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800" i="1" u="sng" dirty="0">
                <a:latin typeface="Times New Roman" panose="02020603050405020304" pitchFamily="18" charset="0"/>
                <a:cs typeface="Times New Roman" panose="02020603050405020304" pitchFamily="18" charset="0"/>
              </a:rPr>
              <a:t>Blackbody (1859)</a:t>
            </a:r>
          </a:p>
        </p:txBody>
      </p:sp>
      <p:sp>
        <p:nvSpPr>
          <p:cNvPr id="204812" name="Text Box 12">
            <a:extLst>
              <a:ext uri="{FF2B5EF4-FFF2-40B4-BE49-F238E27FC236}">
                <a16:creationId xmlns:a16="http://schemas.microsoft.com/office/drawing/2014/main" id="{50659473-2E99-4E51-98E6-6C0FE9CEA0E4}"/>
              </a:ext>
            </a:extLst>
          </p:cNvPr>
          <p:cNvSpPr txBox="1">
            <a:spLocks noChangeArrowheads="1"/>
          </p:cNvSpPr>
          <p:nvPr/>
        </p:nvSpPr>
        <p:spPr bwMode="auto">
          <a:xfrm>
            <a:off x="1992313" y="304801"/>
            <a:ext cx="5181600" cy="769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4400" b="1" dirty="0">
                <a:latin typeface="Arial" charset="0"/>
              </a:rPr>
              <a:t>Blackbody</a:t>
            </a:r>
          </a:p>
        </p:txBody>
      </p:sp>
      <p:sp>
        <p:nvSpPr>
          <p:cNvPr id="2" name="矩形 1">
            <a:extLst>
              <a:ext uri="{FF2B5EF4-FFF2-40B4-BE49-F238E27FC236}">
                <a16:creationId xmlns:a16="http://schemas.microsoft.com/office/drawing/2014/main" id="{C181ED57-B646-4871-9D8B-38E38FAEA4DD}"/>
              </a:ext>
            </a:extLst>
          </p:cNvPr>
          <p:cNvSpPr/>
          <p:nvPr/>
        </p:nvSpPr>
        <p:spPr>
          <a:xfrm>
            <a:off x="1495541" y="3593172"/>
            <a:ext cx="8889867" cy="1734577"/>
          </a:xfrm>
          <a:prstGeom prst="rect">
            <a:avLst/>
          </a:prstGeom>
        </p:spPr>
        <p:txBody>
          <a:bodyPr wrap="square">
            <a:spAutoFit/>
          </a:bodyPr>
          <a:lstStyle/>
          <a:p>
            <a:pPr eaLnBrk="1" hangingPunct="1">
              <a:lnSpc>
                <a:spcPct val="125000"/>
              </a:lnSpc>
              <a:spcBef>
                <a:spcPts val="600"/>
              </a:spcBef>
              <a:defRPr/>
            </a:pPr>
            <a:r>
              <a:rPr kumimoji="1" lang="en-US" altLang="zh-CN" sz="2800" dirty="0">
                <a:latin typeface="Times New Roman" panose="02020603050405020304" pitchFamily="18" charset="0"/>
                <a:cs typeface="Times New Roman" panose="02020603050405020304" pitchFamily="18" charset="0"/>
              </a:rPr>
              <a:t>In this special case, the distribution function is perfectly the same as the blackbody at the same temperature.</a:t>
            </a:r>
          </a:p>
          <a:p>
            <a:pPr eaLnBrk="1" hangingPunct="1">
              <a:lnSpc>
                <a:spcPct val="125000"/>
              </a:lnSpc>
              <a:spcBef>
                <a:spcPts val="600"/>
              </a:spcBef>
              <a:defRPr/>
            </a:pPr>
            <a:r>
              <a:rPr kumimoji="1" lang="en-US" altLang="zh-CN" sz="2800" dirty="0">
                <a:latin typeface="Times New Roman" panose="02020603050405020304" pitchFamily="18" charset="0"/>
                <a:cs typeface="Times New Roman" panose="02020603050405020304" pitchFamily="18" charset="0"/>
              </a:rPr>
              <a:t>   </a:t>
            </a:r>
            <a:endParaRPr lang="zh-CN" altLang="en-US" sz="2800" i="1" dirty="0">
              <a:solidFill>
                <a:srgbClr val="FFFF00"/>
              </a:solidFill>
              <a:latin typeface="Times New Roman" panose="02020603050405020304" pitchFamily="18" charset="0"/>
              <a:cs typeface="Times New Roman" panose="02020603050405020304" pitchFamily="18" charset="0"/>
            </a:endParaRPr>
          </a:p>
        </p:txBody>
      </p:sp>
      <p:pic>
        <p:nvPicPr>
          <p:cNvPr id="8" name="图片 8">
            <a:extLst>
              <a:ext uri="{FF2B5EF4-FFF2-40B4-BE49-F238E27FC236}">
                <a16:creationId xmlns:a16="http://schemas.microsoft.com/office/drawing/2014/main" id="{003CECE4-6671-4883-A0F2-7C70068772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7E169B2C-7128-457C-BBF8-C0419DEC6B48}"/>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10987A90-1E39-45D1-B79D-AB216F6F073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a:extLst>
                <a:ext uri="{FF2B5EF4-FFF2-40B4-BE49-F238E27FC236}">
                  <a16:creationId xmlns:a16="http://schemas.microsoft.com/office/drawing/2014/main" id="{E0247824-3EB5-4DA9-8FCC-BEA598114282}"/>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A69514BC-B2C0-4B22-892C-2CA56CF7C7A8}"/>
                  </a:ext>
                </a:extLst>
              </p:cNvPr>
              <p:cNvSpPr/>
              <p:nvPr/>
            </p:nvSpPr>
            <p:spPr>
              <a:xfrm>
                <a:off x="4583113" y="2621184"/>
                <a:ext cx="11552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latin typeface="Cambria Math" panose="02040503050406030204" pitchFamily="18" charset="0"/>
                          <a:ea typeface="Cambria Math" panose="02040503050406030204" pitchFamily="18" charset="0"/>
                        </a:rPr>
                        <m:t>α</m:t>
                      </m:r>
                      <m:r>
                        <a:rPr lang="zh-CN" altLang="en-US" sz="2800" i="0">
                          <a:latin typeface="Cambria Math" panose="02040503050406030204" pitchFamily="18" charset="0"/>
                        </a:rPr>
                        <m:t>≡1</m:t>
                      </m:r>
                    </m:oMath>
                  </m:oMathPara>
                </a14:m>
                <a:endParaRPr lang="zh-CN" altLang="en-US" sz="2800" dirty="0"/>
              </a:p>
            </p:txBody>
          </p:sp>
        </mc:Choice>
        <mc:Fallback xmlns="">
          <p:sp>
            <p:nvSpPr>
              <p:cNvPr id="3" name="矩形 2">
                <a:extLst>
                  <a:ext uri="{FF2B5EF4-FFF2-40B4-BE49-F238E27FC236}">
                    <a16:creationId xmlns:a16="http://schemas.microsoft.com/office/drawing/2014/main" id="{A69514BC-B2C0-4B22-892C-2CA56CF7C7A8}"/>
                  </a:ext>
                </a:extLst>
              </p:cNvPr>
              <p:cNvSpPr>
                <a:spLocks noRot="1" noChangeAspect="1" noMove="1" noResize="1" noEditPoints="1" noAdjustHandles="1" noChangeArrowheads="1" noChangeShapeType="1" noTextEdit="1"/>
              </p:cNvSpPr>
              <p:nvPr/>
            </p:nvSpPr>
            <p:spPr>
              <a:xfrm>
                <a:off x="4583113" y="2621184"/>
                <a:ext cx="1155252" cy="523220"/>
              </a:xfrm>
              <a:prstGeom prst="rect">
                <a:avLst/>
              </a:prstGeom>
              <a:blipFill>
                <a:blip r:embed="rId5"/>
                <a:stretch>
                  <a:fillRect/>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95164405-F9A2-4CE7-B7DB-BC70A8144297}"/>
              </a:ext>
            </a:extLst>
          </p:cNvPr>
          <p:cNvSpPr>
            <a:spLocks noGrp="1"/>
          </p:cNvSpPr>
          <p:nvPr>
            <p:ph type="sldNum" sz="quarter" idx="12"/>
          </p:nvPr>
        </p:nvSpPr>
        <p:spPr/>
        <p:txBody>
          <a:bodyPr/>
          <a:lstStyle/>
          <a:p>
            <a:fld id="{89E84724-87FB-44E2-81F4-BC8FAFBE8676}" type="slidenum">
              <a:rPr lang="zh-CN" altLang="en-US" smtClean="0"/>
              <a:t>17</a:t>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2" name="Picture 12" descr="http://jpkt.whu.edu.cn/jpkc2006/rsgis/teach.net/netcourse/texts/12_pic/1_2_clip_image002_0000.jpg">
            <a:extLst>
              <a:ext uri="{FF2B5EF4-FFF2-40B4-BE49-F238E27FC236}">
                <a16:creationId xmlns:a16="http://schemas.microsoft.com/office/drawing/2014/main" id="{8EB1758D-0568-40F8-A756-120AC6C65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747" y="2636839"/>
            <a:ext cx="2711450"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06" name="Text Box 6">
            <a:extLst>
              <a:ext uri="{FF2B5EF4-FFF2-40B4-BE49-F238E27FC236}">
                <a16:creationId xmlns:a16="http://schemas.microsoft.com/office/drawing/2014/main" id="{4D3764BD-C0D4-43D8-BEC7-D404070EE7A2}"/>
              </a:ext>
            </a:extLst>
          </p:cNvPr>
          <p:cNvSpPr txBox="1">
            <a:spLocks noChangeArrowheads="1"/>
          </p:cNvSpPr>
          <p:nvPr/>
        </p:nvSpPr>
        <p:spPr bwMode="auto">
          <a:xfrm>
            <a:off x="1417483" y="1759743"/>
            <a:ext cx="21336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800" i="1" u="sng" dirty="0">
                <a:latin typeface="Times New Roman" panose="02020603050405020304" pitchFamily="18" charset="0"/>
                <a:cs typeface="Times New Roman" panose="02020603050405020304" pitchFamily="18" charset="0"/>
              </a:rPr>
              <a:t>Blackbody</a:t>
            </a:r>
          </a:p>
        </p:txBody>
      </p:sp>
      <p:sp>
        <p:nvSpPr>
          <p:cNvPr id="204812" name="Text Box 12">
            <a:extLst>
              <a:ext uri="{FF2B5EF4-FFF2-40B4-BE49-F238E27FC236}">
                <a16:creationId xmlns:a16="http://schemas.microsoft.com/office/drawing/2014/main" id="{3847564C-9443-48BF-A6B1-7A5C0BD3F066}"/>
              </a:ext>
            </a:extLst>
          </p:cNvPr>
          <p:cNvSpPr txBox="1">
            <a:spLocks noChangeArrowheads="1"/>
          </p:cNvSpPr>
          <p:nvPr/>
        </p:nvSpPr>
        <p:spPr bwMode="auto">
          <a:xfrm>
            <a:off x="2986088" y="349379"/>
            <a:ext cx="51816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Blackbody</a:t>
            </a:r>
          </a:p>
        </p:txBody>
      </p:sp>
      <p:pic>
        <p:nvPicPr>
          <p:cNvPr id="10250" name="Picture 10" descr="http://www.jlck.cn/upimages/129277981713988248129277981713988248.gif">
            <a:extLst>
              <a:ext uri="{FF2B5EF4-FFF2-40B4-BE49-F238E27FC236}">
                <a16:creationId xmlns:a16="http://schemas.microsoft.com/office/drawing/2014/main" id="{1D05EBCE-845E-403B-AE9F-024B1B8EF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5978" y="1541811"/>
            <a:ext cx="3836988"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8B7E2175-E7C7-44BD-A096-E4ABFA140E1D}"/>
              </a:ext>
            </a:extLst>
          </p:cNvPr>
          <p:cNvSpPr/>
          <p:nvPr/>
        </p:nvSpPr>
        <p:spPr>
          <a:xfrm>
            <a:off x="1462136" y="2630396"/>
            <a:ext cx="5512458" cy="3246530"/>
          </a:xfrm>
          <a:prstGeom prst="rect">
            <a:avLst/>
          </a:prstGeom>
        </p:spPr>
        <p:txBody>
          <a:bodyPr wrap="square">
            <a:spAutoFit/>
          </a:bodyPr>
          <a:lstStyle/>
          <a:p>
            <a:pPr eaLnBrk="1" hangingPunct="1">
              <a:lnSpc>
                <a:spcPct val="150000"/>
              </a:lnSpc>
              <a:defRPr/>
            </a:pPr>
            <a:r>
              <a:rPr kumimoji="1" lang="en-US" altLang="zh-CN" sz="2800" i="1" dirty="0">
                <a:solidFill>
                  <a:srgbClr val="7030A0"/>
                </a:solidFill>
                <a:latin typeface="Times New Roman" panose="02020603050405020304" pitchFamily="18" charset="0"/>
                <a:cs typeface="Times New Roman" panose="02020603050405020304" pitchFamily="18" charset="0"/>
              </a:rPr>
              <a:t>Blackbody is never black!!!</a:t>
            </a:r>
            <a:endParaRPr lang="zh-CN" altLang="en-US" sz="2800" i="1" dirty="0">
              <a:solidFill>
                <a:srgbClr val="7030A0"/>
              </a:solidFill>
            </a:endParaRPr>
          </a:p>
          <a:p>
            <a:pPr eaLnBrk="1" hangingPunct="1">
              <a:lnSpc>
                <a:spcPct val="150000"/>
              </a:lnSpc>
              <a:defRPr/>
            </a:pPr>
            <a:r>
              <a:rPr kumimoji="1" lang="en-US" altLang="zh-CN" sz="2800" dirty="0">
                <a:latin typeface="Times New Roman" panose="02020603050405020304" pitchFamily="18" charset="0"/>
                <a:cs typeface="Times New Roman" panose="02020603050405020304" pitchFamily="18" charset="0"/>
              </a:rPr>
              <a:t>In experiments, the energy emerging from a small hole is a good black object and its radiation is exactly the same as the one of blackbody</a:t>
            </a:r>
          </a:p>
        </p:txBody>
      </p:sp>
      <p:pic>
        <p:nvPicPr>
          <p:cNvPr id="9" name="图片 8">
            <a:extLst>
              <a:ext uri="{FF2B5EF4-FFF2-40B4-BE49-F238E27FC236}">
                <a16:creationId xmlns:a16="http://schemas.microsoft.com/office/drawing/2014/main" id="{F9ABC5F9-B394-4FE0-9201-84176948385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5">
            <a:extLst>
              <a:ext uri="{FF2B5EF4-FFF2-40B4-BE49-F238E27FC236}">
                <a16:creationId xmlns:a16="http://schemas.microsoft.com/office/drawing/2014/main" id="{8AF4D265-DBA9-4461-9F03-6BEBE7E369E4}"/>
              </a:ext>
            </a:extLst>
          </p:cNvPr>
          <p:cNvGrpSpPr>
            <a:grpSpLocks/>
          </p:cNvGrpSpPr>
          <p:nvPr/>
        </p:nvGrpSpPr>
        <p:grpSpPr bwMode="auto">
          <a:xfrm>
            <a:off x="12000" y="1268760"/>
            <a:ext cx="12168000" cy="0"/>
            <a:chOff x="0" y="119"/>
            <a:chExt cx="5804" cy="726"/>
          </a:xfrm>
        </p:grpSpPr>
        <p:pic>
          <p:nvPicPr>
            <p:cNvPr id="11" name="Picture 6" descr="nklogo">
              <a:extLst>
                <a:ext uri="{FF2B5EF4-FFF2-40B4-BE49-F238E27FC236}">
                  <a16:creationId xmlns:a16="http://schemas.microsoft.com/office/drawing/2014/main" id="{133E8CBA-6D97-4451-A1EF-9FCF877C37B3}"/>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7">
              <a:extLst>
                <a:ext uri="{FF2B5EF4-FFF2-40B4-BE49-F238E27FC236}">
                  <a16:creationId xmlns:a16="http://schemas.microsoft.com/office/drawing/2014/main" id="{78E40B53-7E11-4BE0-B118-0D0C42027CB6}"/>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4" name="灯片编号占位符 3">
            <a:extLst>
              <a:ext uri="{FF2B5EF4-FFF2-40B4-BE49-F238E27FC236}">
                <a16:creationId xmlns:a16="http://schemas.microsoft.com/office/drawing/2014/main" id="{850F0394-D2F9-4AC9-9589-34006BC56507}"/>
              </a:ext>
            </a:extLst>
          </p:cNvPr>
          <p:cNvSpPr>
            <a:spLocks noGrp="1"/>
          </p:cNvSpPr>
          <p:nvPr>
            <p:ph type="sldNum" sz="quarter" idx="12"/>
          </p:nvPr>
        </p:nvSpPr>
        <p:spPr/>
        <p:txBody>
          <a:bodyPr/>
          <a:lstStyle/>
          <a:p>
            <a:fld id="{89E84724-87FB-44E2-81F4-BC8FAFBE8676}" type="slidenum">
              <a:rPr lang="zh-CN" altLang="en-US" smtClean="0"/>
              <a:t>18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10250"/>
                                        </p:tgtEl>
                                        <p:attrNameLst>
                                          <p:attrName>style.visibility</p:attrName>
                                        </p:attrNameLst>
                                      </p:cBhvr>
                                      <p:to>
                                        <p:strVal val="visible"/>
                                      </p:to>
                                    </p:set>
                                    <p:anim calcmode="lin" valueType="num">
                                      <p:cBhvr additive="base">
                                        <p:cTn id="11" dur="500" fill="hold"/>
                                        <p:tgtEl>
                                          <p:spTgt spid="10250"/>
                                        </p:tgtEl>
                                        <p:attrNameLst>
                                          <p:attrName>ppt_x</p:attrName>
                                        </p:attrNameLst>
                                      </p:cBhvr>
                                      <p:tavLst>
                                        <p:tav tm="0">
                                          <p:val>
                                            <p:strVal val="#ppt_x"/>
                                          </p:val>
                                        </p:tav>
                                        <p:tav tm="100000">
                                          <p:val>
                                            <p:strVal val="#ppt_x"/>
                                          </p:val>
                                        </p:tav>
                                      </p:tavLst>
                                    </p:anim>
                                    <p:anim calcmode="lin" valueType="num">
                                      <p:cBhvr additive="base">
                                        <p:cTn id="12" dur="500" fill="hold"/>
                                        <p:tgtEl>
                                          <p:spTgt spid="102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4">
            <a:extLst>
              <a:ext uri="{FF2B5EF4-FFF2-40B4-BE49-F238E27FC236}">
                <a16:creationId xmlns:a16="http://schemas.microsoft.com/office/drawing/2014/main" id="{5574904A-7D2F-459A-9A4B-FFBB43894D5A}"/>
              </a:ext>
            </a:extLst>
          </p:cNvPr>
          <p:cNvSpPr txBox="1">
            <a:spLocks noChangeArrowheads="1"/>
          </p:cNvSpPr>
          <p:nvPr/>
        </p:nvSpPr>
        <p:spPr bwMode="auto">
          <a:xfrm>
            <a:off x="1992314" y="1554163"/>
            <a:ext cx="8351837"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i="1" u="sng" dirty="0">
                <a:latin typeface="Times New Roman" panose="02020603050405020304" pitchFamily="18" charset="0"/>
                <a:ea typeface="仿宋_GB2312" pitchFamily="49" charset="-122"/>
              </a:rPr>
              <a:t>Experimental results of blackbody radiation</a:t>
            </a:r>
            <a:endParaRPr kumimoji="1" lang="en-US" altLang="zh-CN" sz="2800" i="1" u="sng" dirty="0">
              <a:latin typeface="Times New Roman" panose="02020603050405020304" pitchFamily="18" charset="0"/>
              <a:ea typeface="仿宋_GB2312" pitchFamily="49" charset="-122"/>
            </a:endParaRPr>
          </a:p>
        </p:txBody>
      </p:sp>
      <p:sp>
        <p:nvSpPr>
          <p:cNvPr id="49" name="Text Box 12">
            <a:extLst>
              <a:ext uri="{FF2B5EF4-FFF2-40B4-BE49-F238E27FC236}">
                <a16:creationId xmlns:a16="http://schemas.microsoft.com/office/drawing/2014/main" id="{05B55D32-D86A-4451-97B2-947642EB4AB3}"/>
              </a:ext>
            </a:extLst>
          </p:cNvPr>
          <p:cNvSpPr txBox="1">
            <a:spLocks noChangeArrowheads="1"/>
          </p:cNvSpPr>
          <p:nvPr/>
        </p:nvSpPr>
        <p:spPr bwMode="auto">
          <a:xfrm>
            <a:off x="2986088" y="349379"/>
            <a:ext cx="51816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Blackbody</a:t>
            </a:r>
          </a:p>
        </p:txBody>
      </p:sp>
      <p:pic>
        <p:nvPicPr>
          <p:cNvPr id="50" name="图片 49">
            <a:extLst>
              <a:ext uri="{FF2B5EF4-FFF2-40B4-BE49-F238E27FC236}">
                <a16:creationId xmlns:a16="http://schemas.microsoft.com/office/drawing/2014/main" id="{A123C2A0-7BC1-4C42-ACB5-D3A01C0CC3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
            <a:extLst>
              <a:ext uri="{FF2B5EF4-FFF2-40B4-BE49-F238E27FC236}">
                <a16:creationId xmlns:a16="http://schemas.microsoft.com/office/drawing/2014/main" id="{BA312BC5-1A53-416F-ACC3-63BF931E8EB2}"/>
              </a:ext>
            </a:extLst>
          </p:cNvPr>
          <p:cNvGrpSpPr>
            <a:grpSpLocks/>
          </p:cNvGrpSpPr>
          <p:nvPr/>
        </p:nvGrpSpPr>
        <p:grpSpPr bwMode="auto">
          <a:xfrm>
            <a:off x="12000" y="1268760"/>
            <a:ext cx="12168000" cy="0"/>
            <a:chOff x="0" y="119"/>
            <a:chExt cx="5804" cy="726"/>
          </a:xfrm>
        </p:grpSpPr>
        <p:pic>
          <p:nvPicPr>
            <p:cNvPr id="52" name="Picture 6" descr="nklogo">
              <a:extLst>
                <a:ext uri="{FF2B5EF4-FFF2-40B4-BE49-F238E27FC236}">
                  <a16:creationId xmlns:a16="http://schemas.microsoft.com/office/drawing/2014/main" id="{52D27FBB-70A8-40D7-8762-3C3E750745B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Line 7">
              <a:extLst>
                <a:ext uri="{FF2B5EF4-FFF2-40B4-BE49-F238E27FC236}">
                  <a16:creationId xmlns:a16="http://schemas.microsoft.com/office/drawing/2014/main" id="{0F6A060C-9C88-4D05-84EC-54D1406ED81B}"/>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grpSp>
        <p:nvGrpSpPr>
          <p:cNvPr id="3" name="组合 2">
            <a:extLst>
              <a:ext uri="{FF2B5EF4-FFF2-40B4-BE49-F238E27FC236}">
                <a16:creationId xmlns:a16="http://schemas.microsoft.com/office/drawing/2014/main" id="{AEFD686F-816F-49B1-B569-3576CE6F95A1}"/>
              </a:ext>
            </a:extLst>
          </p:cNvPr>
          <p:cNvGrpSpPr/>
          <p:nvPr/>
        </p:nvGrpSpPr>
        <p:grpSpPr>
          <a:xfrm>
            <a:off x="2803885" y="2073275"/>
            <a:ext cx="5735083" cy="4501454"/>
            <a:chOff x="3227631" y="2228850"/>
            <a:chExt cx="5735083" cy="4501454"/>
          </a:xfrm>
        </p:grpSpPr>
        <p:grpSp>
          <p:nvGrpSpPr>
            <p:cNvPr id="32773" name="Group 56">
              <a:extLst>
                <a:ext uri="{FF2B5EF4-FFF2-40B4-BE49-F238E27FC236}">
                  <a16:creationId xmlns:a16="http://schemas.microsoft.com/office/drawing/2014/main" id="{187D7AFA-8E9F-46EC-9167-C7611BEAF936}"/>
                </a:ext>
              </a:extLst>
            </p:cNvPr>
            <p:cNvGrpSpPr>
              <a:grpSpLocks/>
            </p:cNvGrpSpPr>
            <p:nvPr/>
          </p:nvGrpSpPr>
          <p:grpSpPr bwMode="auto">
            <a:xfrm>
              <a:off x="3432175" y="2228850"/>
              <a:ext cx="4038600" cy="4056063"/>
              <a:chOff x="624" y="1237"/>
              <a:chExt cx="2544" cy="2555"/>
            </a:xfrm>
          </p:grpSpPr>
          <p:grpSp>
            <p:nvGrpSpPr>
              <p:cNvPr id="32775" name="Group 6">
                <a:extLst>
                  <a:ext uri="{FF2B5EF4-FFF2-40B4-BE49-F238E27FC236}">
                    <a16:creationId xmlns:a16="http://schemas.microsoft.com/office/drawing/2014/main" id="{E9B69F65-BD23-4819-8B59-94136F08A653}"/>
                  </a:ext>
                </a:extLst>
              </p:cNvPr>
              <p:cNvGrpSpPr>
                <a:grpSpLocks/>
              </p:cNvGrpSpPr>
              <p:nvPr/>
            </p:nvGrpSpPr>
            <p:grpSpPr bwMode="auto">
              <a:xfrm>
                <a:off x="624" y="1392"/>
                <a:ext cx="2544" cy="2400"/>
                <a:chOff x="1580" y="1200"/>
                <a:chExt cx="2544" cy="2400"/>
              </a:xfrm>
            </p:grpSpPr>
            <p:sp>
              <p:nvSpPr>
                <p:cNvPr id="32815" name="Line 7">
                  <a:extLst>
                    <a:ext uri="{FF2B5EF4-FFF2-40B4-BE49-F238E27FC236}">
                      <a16:creationId xmlns:a16="http://schemas.microsoft.com/office/drawing/2014/main" id="{E5BF0F93-B2DA-4CFF-AE56-C235B3211B1F}"/>
                    </a:ext>
                  </a:extLst>
                </p:cNvPr>
                <p:cNvSpPr>
                  <a:spLocks noChangeShapeType="1"/>
                </p:cNvSpPr>
                <p:nvPr/>
              </p:nvSpPr>
              <p:spPr bwMode="auto">
                <a:xfrm flipV="1">
                  <a:off x="1580" y="1200"/>
                  <a:ext cx="0" cy="2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6" name="Line 8">
                  <a:extLst>
                    <a:ext uri="{FF2B5EF4-FFF2-40B4-BE49-F238E27FC236}">
                      <a16:creationId xmlns:a16="http://schemas.microsoft.com/office/drawing/2014/main" id="{292C3334-7E78-4BD8-ACF8-03151E54D932}"/>
                    </a:ext>
                  </a:extLst>
                </p:cNvPr>
                <p:cNvSpPr>
                  <a:spLocks noChangeShapeType="1"/>
                </p:cNvSpPr>
                <p:nvPr/>
              </p:nvSpPr>
              <p:spPr bwMode="auto">
                <a:xfrm>
                  <a:off x="1580" y="3600"/>
                  <a:ext cx="254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mc:AlternateContent xmlns:mc="http://schemas.openxmlformats.org/markup-compatibility/2006" xmlns:a14="http://schemas.microsoft.com/office/drawing/2010/main">
            <mc:Choice Requires="a14">
              <p:graphicFrame>
                <p:nvGraphicFramePr>
                  <p:cNvPr id="32783" name="Object 16">
                    <a:extLst>
                      <a:ext uri="{FF2B5EF4-FFF2-40B4-BE49-F238E27FC236}">
                        <a16:creationId xmlns:a16="http://schemas.microsoft.com/office/drawing/2014/main" id="{49557A05-9790-442D-95F4-9832BE182F6D}"/>
                      </a:ext>
                    </a:extLst>
                  </p:cNvPr>
                  <p:cNvGraphicFramePr>
                    <a:graphicFrameLocks noChangeAspect="1"/>
                  </p:cNvGraphicFramePr>
                  <p:nvPr/>
                </p:nvGraphicFramePr>
                <p:xfrm>
                  <a:off x="690" y="1237"/>
                  <a:ext cx="304" cy="335"/>
                </p:xfrm>
                <a:graphic>
                  <a:graphicData uri="http://schemas.openxmlformats.org/presentationml/2006/ole">
                    <mc:AlternateContent>
                      <mc:Choice xmlns:v="urn:schemas-microsoft-com:vml" Requires="v">
                        <p:oleObj name="公式" r:id="rId5" imgW="85899" imgH="161859" progId="Equation.3">
                          <p:embed/>
                        </p:oleObj>
                      </mc:Choice>
                      <mc:Fallback>
                        <p:oleObj name="公式" r:id="rId5" imgW="85899" imgH="161859" progId="Equation.3">
                          <p:embed/>
                          <p:pic>
                            <p:nvPicPr>
                              <p:cNvPr id="32783" name="Object 16">
                                <a:extLst>
                                  <a:ext uri="{FF2B5EF4-FFF2-40B4-BE49-F238E27FC236}">
                                    <a16:creationId xmlns:a16="http://schemas.microsoft.com/office/drawing/2014/main" id="{49557A05-9790-442D-95F4-9832BE182F6D}"/>
                                  </a:ext>
                                </a:extLst>
                              </p:cNvPr>
                              <p:cNvPicPr>
                                <a:picLocks noChangeAspect="1" noChangeArrowheads="1"/>
                              </p:cNvPicPr>
                              <p:nvPr/>
                            </p:nvPicPr>
                            <p:blipFill>
                              <a:blip r:embed="rId6">
                                <a:lum bright="100000"/>
                                <a:extLst>
                                  <a:ext uri="{28A0092B-C50C-407E-A947-70E740481C1C}">
                                    <a14:useLocalDpi val="0"/>
                                  </a:ext>
                                </a:extLst>
                              </a:blip>
                              <a:srcRect/>
                              <a:stretch>
                                <a:fillRect/>
                              </a:stretch>
                            </p:blipFill>
                            <p:spPr bwMode="auto">
                              <a:xfrm>
                                <a:off x="690" y="1237"/>
                                <a:ext cx="304" cy="335"/>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32783" name="Object 16">
                    <a:extLst>
                      <a:ext uri="{FF2B5EF4-FFF2-40B4-BE49-F238E27FC236}">
                        <a16:creationId xmlns:a16="http://schemas.microsoft.com/office/drawing/2014/main" id="{49557A05-9790-442D-95F4-9832BE182F6D}"/>
                      </a:ext>
                    </a:extLst>
                  </p:cNvPr>
                  <p:cNvGraphicFramePr>
                    <a:graphicFrameLocks noChangeAspect="1"/>
                  </p:cNvGraphicFramePr>
                  <p:nvPr/>
                </p:nvGraphicFramePr>
                <p:xfrm>
                  <a:off x="690" y="1237"/>
                  <a:ext cx="304" cy="335"/>
                </p:xfrm>
                <a:graphic>
                  <a:graphicData uri="http://schemas.openxmlformats.org/presentationml/2006/ole">
                    <mc:AlternateContent>
                      <mc:Choice xmlns:v="urn:schemas-microsoft-com:vml" Requires="v">
                        <p:oleObj spid="_x0000_s5377" name="公式" r:id="rId8" imgW="85899" imgH="161859" progId="Equation.3">
                          <p:embed/>
                        </p:oleObj>
                      </mc:Choice>
                      <mc:Fallback>
                        <p:oleObj name="公式" r:id="rId8" imgW="85899" imgH="161859" progId="Equation.3">
                          <p:embed/>
                          <p:pic>
                            <p:nvPicPr>
                              <p:cNvPr id="32783" name="Object 16">
                                <a:extLst>
                                  <a:ext uri="{FF2B5EF4-FFF2-40B4-BE49-F238E27FC236}">
                                    <a16:creationId xmlns:a16="http://schemas.microsoft.com/office/drawing/2014/main" id="{49557A05-9790-442D-95F4-9832BE182F6D}"/>
                                  </a:ext>
                                </a:extLst>
                              </p:cNvPr>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690" y="1237"/>
                                <a:ext cx="304"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32785" name="Line 19">
                <a:extLst>
                  <a:ext uri="{FF2B5EF4-FFF2-40B4-BE49-F238E27FC236}">
                    <a16:creationId xmlns:a16="http://schemas.microsoft.com/office/drawing/2014/main" id="{0D54045B-5D8C-4A86-BC87-0FD9D2E5D756}"/>
                  </a:ext>
                </a:extLst>
              </p:cNvPr>
              <p:cNvSpPr>
                <a:spLocks noChangeShapeType="1"/>
              </p:cNvSpPr>
              <p:nvPr/>
            </p:nvSpPr>
            <p:spPr bwMode="auto">
              <a:xfrm flipV="1">
                <a:off x="1920" y="3216"/>
                <a:ext cx="1248" cy="48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7" name="Line 22">
                <a:extLst>
                  <a:ext uri="{FF2B5EF4-FFF2-40B4-BE49-F238E27FC236}">
                    <a16:creationId xmlns:a16="http://schemas.microsoft.com/office/drawing/2014/main" id="{F775249D-0F0D-4F56-BD75-350791321561}"/>
                  </a:ext>
                </a:extLst>
              </p:cNvPr>
              <p:cNvSpPr>
                <a:spLocks noChangeShapeType="1"/>
              </p:cNvSpPr>
              <p:nvPr/>
            </p:nvSpPr>
            <p:spPr bwMode="auto">
              <a:xfrm flipV="1">
                <a:off x="1872" y="2784"/>
                <a:ext cx="1008" cy="672"/>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9" name="Line 25">
                <a:extLst>
                  <a:ext uri="{FF2B5EF4-FFF2-40B4-BE49-F238E27FC236}">
                    <a16:creationId xmlns:a16="http://schemas.microsoft.com/office/drawing/2014/main" id="{190E20BD-1582-417E-890F-6D4AF6B7C184}"/>
                  </a:ext>
                </a:extLst>
              </p:cNvPr>
              <p:cNvSpPr>
                <a:spLocks noChangeShapeType="1"/>
              </p:cNvSpPr>
              <p:nvPr/>
            </p:nvSpPr>
            <p:spPr bwMode="auto">
              <a:xfrm flipV="1">
                <a:off x="1776" y="1824"/>
                <a:ext cx="960" cy="384"/>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1" name="Line 28">
                <a:extLst>
                  <a:ext uri="{FF2B5EF4-FFF2-40B4-BE49-F238E27FC236}">
                    <a16:creationId xmlns:a16="http://schemas.microsoft.com/office/drawing/2014/main" id="{BB97E332-413D-43B4-B2D9-D8669BC2072F}"/>
                  </a:ext>
                </a:extLst>
              </p:cNvPr>
              <p:cNvSpPr>
                <a:spLocks noChangeShapeType="1"/>
              </p:cNvSpPr>
              <p:nvPr/>
            </p:nvSpPr>
            <p:spPr bwMode="auto">
              <a:xfrm flipV="1">
                <a:off x="1776" y="2256"/>
                <a:ext cx="912" cy="28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793" name="Group 30">
                <a:extLst>
                  <a:ext uri="{FF2B5EF4-FFF2-40B4-BE49-F238E27FC236}">
                    <a16:creationId xmlns:a16="http://schemas.microsoft.com/office/drawing/2014/main" id="{7A9DF87F-D733-4F93-BFB6-0C1244DF725F}"/>
                  </a:ext>
                </a:extLst>
              </p:cNvPr>
              <p:cNvGrpSpPr>
                <a:grpSpLocks/>
              </p:cNvGrpSpPr>
              <p:nvPr/>
            </p:nvGrpSpPr>
            <p:grpSpPr bwMode="auto">
              <a:xfrm>
                <a:off x="941" y="1622"/>
                <a:ext cx="1507" cy="2170"/>
                <a:chOff x="1897" y="1430"/>
                <a:chExt cx="1507" cy="2170"/>
              </a:xfrm>
            </p:grpSpPr>
            <p:grpSp>
              <p:nvGrpSpPr>
                <p:cNvPr id="32794" name="Group 31">
                  <a:extLst>
                    <a:ext uri="{FF2B5EF4-FFF2-40B4-BE49-F238E27FC236}">
                      <a16:creationId xmlns:a16="http://schemas.microsoft.com/office/drawing/2014/main" id="{B4CC84AC-5C33-4D14-9077-4A201526EB57}"/>
                    </a:ext>
                  </a:extLst>
                </p:cNvPr>
                <p:cNvGrpSpPr>
                  <a:grpSpLocks/>
                </p:cNvGrpSpPr>
                <p:nvPr/>
              </p:nvGrpSpPr>
              <p:grpSpPr bwMode="auto">
                <a:xfrm>
                  <a:off x="2156" y="3195"/>
                  <a:ext cx="1248" cy="405"/>
                  <a:chOff x="2156" y="3195"/>
                  <a:chExt cx="1248" cy="405"/>
                </a:xfrm>
              </p:grpSpPr>
              <p:sp>
                <p:nvSpPr>
                  <p:cNvPr id="32813" name="Freeform 32">
                    <a:extLst>
                      <a:ext uri="{FF2B5EF4-FFF2-40B4-BE49-F238E27FC236}">
                        <a16:creationId xmlns:a16="http://schemas.microsoft.com/office/drawing/2014/main" id="{F631B373-5843-4B7A-A6FD-0A016FDE0FF7}"/>
                      </a:ext>
                    </a:extLst>
                  </p:cNvPr>
                  <p:cNvSpPr>
                    <a:spLocks/>
                  </p:cNvSpPr>
                  <p:nvPr/>
                </p:nvSpPr>
                <p:spPr bwMode="auto">
                  <a:xfrm>
                    <a:off x="2156" y="3195"/>
                    <a:ext cx="1248" cy="405"/>
                  </a:xfrm>
                  <a:custGeom>
                    <a:avLst/>
                    <a:gdLst>
                      <a:gd name="T0" fmla="*/ 0 w 1248"/>
                      <a:gd name="T1" fmla="*/ 405 h 405"/>
                      <a:gd name="T2" fmla="*/ 441 w 1248"/>
                      <a:gd name="T3" fmla="*/ 24 h 405"/>
                      <a:gd name="T4" fmla="*/ 1248 w 1248"/>
                      <a:gd name="T5" fmla="*/ 261 h 405"/>
                      <a:gd name="T6" fmla="*/ 0 60000 65536"/>
                      <a:gd name="T7" fmla="*/ 0 60000 65536"/>
                      <a:gd name="T8" fmla="*/ 0 60000 65536"/>
                    </a:gdLst>
                    <a:ahLst/>
                    <a:cxnLst>
                      <a:cxn ang="T6">
                        <a:pos x="T0" y="T1"/>
                      </a:cxn>
                      <a:cxn ang="T7">
                        <a:pos x="T2" y="T3"/>
                      </a:cxn>
                      <a:cxn ang="T8">
                        <a:pos x="T4" y="T5"/>
                      </a:cxn>
                    </a:cxnLst>
                    <a:rect l="0" t="0" r="r" b="b"/>
                    <a:pathLst>
                      <a:path w="1248" h="405">
                        <a:moveTo>
                          <a:pt x="0" y="405"/>
                        </a:moveTo>
                        <a:cubicBezTo>
                          <a:pt x="74" y="341"/>
                          <a:pt x="233" y="48"/>
                          <a:pt x="441" y="24"/>
                        </a:cubicBezTo>
                        <a:cubicBezTo>
                          <a:pt x="649" y="0"/>
                          <a:pt x="1080" y="212"/>
                          <a:pt x="1248" y="261"/>
                        </a:cubicBezTo>
                      </a:path>
                    </a:pathLst>
                  </a:custGeom>
                  <a:noFill/>
                  <a:ln w="28575" cmpd="sng">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14" name="Line 33">
                    <a:extLst>
                      <a:ext uri="{FF2B5EF4-FFF2-40B4-BE49-F238E27FC236}">
                        <a16:creationId xmlns:a16="http://schemas.microsoft.com/office/drawing/2014/main" id="{EEB9A29E-1533-4E3B-880D-AB3FAF6E95BF}"/>
                      </a:ext>
                    </a:extLst>
                  </p:cNvPr>
                  <p:cNvSpPr>
                    <a:spLocks noChangeShapeType="1"/>
                  </p:cNvSpPr>
                  <p:nvPr/>
                </p:nvSpPr>
                <p:spPr bwMode="auto">
                  <a:xfrm>
                    <a:off x="2588" y="3216"/>
                    <a:ext cx="0" cy="384"/>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795" name="Group 34">
                  <a:extLst>
                    <a:ext uri="{FF2B5EF4-FFF2-40B4-BE49-F238E27FC236}">
                      <a16:creationId xmlns:a16="http://schemas.microsoft.com/office/drawing/2014/main" id="{74E89F1E-BFEE-448C-A201-F421EE20EDA3}"/>
                    </a:ext>
                  </a:extLst>
                </p:cNvPr>
                <p:cNvGrpSpPr>
                  <a:grpSpLocks/>
                </p:cNvGrpSpPr>
                <p:nvPr/>
              </p:nvGrpSpPr>
              <p:grpSpPr bwMode="auto">
                <a:xfrm>
                  <a:off x="2204" y="3348"/>
                  <a:ext cx="1200" cy="252"/>
                  <a:chOff x="2204" y="3348"/>
                  <a:chExt cx="1200" cy="252"/>
                </a:xfrm>
              </p:grpSpPr>
              <p:sp>
                <p:nvSpPr>
                  <p:cNvPr id="32811" name="Freeform 35">
                    <a:extLst>
                      <a:ext uri="{FF2B5EF4-FFF2-40B4-BE49-F238E27FC236}">
                        <a16:creationId xmlns:a16="http://schemas.microsoft.com/office/drawing/2014/main" id="{475E4C24-939A-4958-91A6-420A255380B9}"/>
                      </a:ext>
                    </a:extLst>
                  </p:cNvPr>
                  <p:cNvSpPr>
                    <a:spLocks/>
                  </p:cNvSpPr>
                  <p:nvPr/>
                </p:nvSpPr>
                <p:spPr bwMode="auto">
                  <a:xfrm>
                    <a:off x="2204" y="3348"/>
                    <a:ext cx="1200" cy="252"/>
                  </a:xfrm>
                  <a:custGeom>
                    <a:avLst/>
                    <a:gdLst>
                      <a:gd name="T0" fmla="*/ 0 w 1200"/>
                      <a:gd name="T1" fmla="*/ 252 h 252"/>
                      <a:gd name="T2" fmla="*/ 438 w 1200"/>
                      <a:gd name="T3" fmla="*/ 16 h 252"/>
                      <a:gd name="T4" fmla="*/ 1200 w 1200"/>
                      <a:gd name="T5" fmla="*/ 156 h 252"/>
                      <a:gd name="T6" fmla="*/ 0 60000 65536"/>
                      <a:gd name="T7" fmla="*/ 0 60000 65536"/>
                      <a:gd name="T8" fmla="*/ 0 60000 65536"/>
                    </a:gdLst>
                    <a:ahLst/>
                    <a:cxnLst>
                      <a:cxn ang="T6">
                        <a:pos x="T0" y="T1"/>
                      </a:cxn>
                      <a:cxn ang="T7">
                        <a:pos x="T2" y="T3"/>
                      </a:cxn>
                      <a:cxn ang="T8">
                        <a:pos x="T4" y="T5"/>
                      </a:cxn>
                    </a:cxnLst>
                    <a:rect l="0" t="0" r="r" b="b"/>
                    <a:pathLst>
                      <a:path w="1200" h="252">
                        <a:moveTo>
                          <a:pt x="0" y="252"/>
                        </a:moveTo>
                        <a:cubicBezTo>
                          <a:pt x="73" y="213"/>
                          <a:pt x="238" y="32"/>
                          <a:pt x="438" y="16"/>
                        </a:cubicBezTo>
                        <a:cubicBezTo>
                          <a:pt x="638" y="0"/>
                          <a:pt x="1041" y="127"/>
                          <a:pt x="1200" y="156"/>
                        </a:cubicBezTo>
                      </a:path>
                    </a:pathLst>
                  </a:custGeom>
                  <a:noFill/>
                  <a:ln w="28575" cmpd="sng">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12" name="Line 36">
                    <a:extLst>
                      <a:ext uri="{FF2B5EF4-FFF2-40B4-BE49-F238E27FC236}">
                        <a16:creationId xmlns:a16="http://schemas.microsoft.com/office/drawing/2014/main" id="{2F7B3387-34DB-421D-8B69-237C667C5AA7}"/>
                      </a:ext>
                    </a:extLst>
                  </p:cNvPr>
                  <p:cNvSpPr>
                    <a:spLocks noChangeShapeType="1"/>
                  </p:cNvSpPr>
                  <p:nvPr/>
                </p:nvSpPr>
                <p:spPr bwMode="auto">
                  <a:xfrm>
                    <a:off x="2636" y="3360"/>
                    <a:ext cx="0" cy="24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796" name="Group 37">
                  <a:extLst>
                    <a:ext uri="{FF2B5EF4-FFF2-40B4-BE49-F238E27FC236}">
                      <a16:creationId xmlns:a16="http://schemas.microsoft.com/office/drawing/2014/main" id="{027E804F-7E5A-41BD-95CE-D351AB4FD554}"/>
                    </a:ext>
                  </a:extLst>
                </p:cNvPr>
                <p:cNvGrpSpPr>
                  <a:grpSpLocks/>
                </p:cNvGrpSpPr>
                <p:nvPr/>
              </p:nvGrpSpPr>
              <p:grpSpPr bwMode="auto">
                <a:xfrm>
                  <a:off x="2300" y="3410"/>
                  <a:ext cx="1104" cy="190"/>
                  <a:chOff x="2300" y="3410"/>
                  <a:chExt cx="1104" cy="190"/>
                </a:xfrm>
              </p:grpSpPr>
              <p:sp>
                <p:nvSpPr>
                  <p:cNvPr id="32809" name="Freeform 38">
                    <a:extLst>
                      <a:ext uri="{FF2B5EF4-FFF2-40B4-BE49-F238E27FC236}">
                        <a16:creationId xmlns:a16="http://schemas.microsoft.com/office/drawing/2014/main" id="{F49BB82E-14DB-4199-BDC6-69232D2C6DF4}"/>
                      </a:ext>
                    </a:extLst>
                  </p:cNvPr>
                  <p:cNvSpPr>
                    <a:spLocks/>
                  </p:cNvSpPr>
                  <p:nvPr/>
                </p:nvSpPr>
                <p:spPr bwMode="auto">
                  <a:xfrm>
                    <a:off x="2300" y="3410"/>
                    <a:ext cx="1104" cy="190"/>
                  </a:xfrm>
                  <a:custGeom>
                    <a:avLst/>
                    <a:gdLst>
                      <a:gd name="T0" fmla="*/ 0 w 1104"/>
                      <a:gd name="T1" fmla="*/ 190 h 190"/>
                      <a:gd name="T2" fmla="*/ 1104 w 1104"/>
                      <a:gd name="T3" fmla="*/ 142 h 190"/>
                      <a:gd name="T4" fmla="*/ 0 60000 65536"/>
                      <a:gd name="T5" fmla="*/ 0 60000 65536"/>
                    </a:gdLst>
                    <a:ahLst/>
                    <a:cxnLst>
                      <a:cxn ang="T4">
                        <a:pos x="T0" y="T1"/>
                      </a:cxn>
                      <a:cxn ang="T5">
                        <a:pos x="T2" y="T3"/>
                      </a:cxn>
                    </a:cxnLst>
                    <a:rect l="0" t="0" r="r" b="b"/>
                    <a:pathLst>
                      <a:path w="1104" h="190">
                        <a:moveTo>
                          <a:pt x="0" y="190"/>
                        </a:moveTo>
                        <a:cubicBezTo>
                          <a:pt x="451" y="0"/>
                          <a:pt x="1104" y="142"/>
                          <a:pt x="1104" y="142"/>
                        </a:cubicBezTo>
                      </a:path>
                    </a:pathLst>
                  </a:custGeom>
                  <a:noFill/>
                  <a:ln w="28575" cmpd="sng">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10" name="Line 39">
                    <a:extLst>
                      <a:ext uri="{FF2B5EF4-FFF2-40B4-BE49-F238E27FC236}">
                        <a16:creationId xmlns:a16="http://schemas.microsoft.com/office/drawing/2014/main" id="{D2A09369-2E38-46D8-81C3-3BB962EF12A4}"/>
                      </a:ext>
                    </a:extLst>
                  </p:cNvPr>
                  <p:cNvSpPr>
                    <a:spLocks noChangeShapeType="1"/>
                  </p:cNvSpPr>
                  <p:nvPr/>
                </p:nvSpPr>
                <p:spPr bwMode="auto">
                  <a:xfrm>
                    <a:off x="2732" y="3504"/>
                    <a:ext cx="0" cy="96"/>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797" name="Group 40">
                  <a:extLst>
                    <a:ext uri="{FF2B5EF4-FFF2-40B4-BE49-F238E27FC236}">
                      <a16:creationId xmlns:a16="http://schemas.microsoft.com/office/drawing/2014/main" id="{E8DD9455-351A-48CD-86D9-4BF9E531749A}"/>
                    </a:ext>
                  </a:extLst>
                </p:cNvPr>
                <p:cNvGrpSpPr>
                  <a:grpSpLocks/>
                </p:cNvGrpSpPr>
                <p:nvPr/>
              </p:nvGrpSpPr>
              <p:grpSpPr bwMode="auto">
                <a:xfrm>
                  <a:off x="2108" y="3012"/>
                  <a:ext cx="1296" cy="588"/>
                  <a:chOff x="2108" y="3012"/>
                  <a:chExt cx="1296" cy="588"/>
                </a:xfrm>
              </p:grpSpPr>
              <p:sp>
                <p:nvSpPr>
                  <p:cNvPr id="32807" name="Freeform 41">
                    <a:extLst>
                      <a:ext uri="{FF2B5EF4-FFF2-40B4-BE49-F238E27FC236}">
                        <a16:creationId xmlns:a16="http://schemas.microsoft.com/office/drawing/2014/main" id="{A763977D-ED71-422F-B5B3-152DB4593F0F}"/>
                      </a:ext>
                    </a:extLst>
                  </p:cNvPr>
                  <p:cNvSpPr>
                    <a:spLocks/>
                  </p:cNvSpPr>
                  <p:nvPr/>
                </p:nvSpPr>
                <p:spPr bwMode="auto">
                  <a:xfrm>
                    <a:off x="2108" y="3012"/>
                    <a:ext cx="1296" cy="492"/>
                  </a:xfrm>
                  <a:custGeom>
                    <a:avLst/>
                    <a:gdLst>
                      <a:gd name="T0" fmla="*/ 0 w 1296"/>
                      <a:gd name="T1" fmla="*/ 492 h 492"/>
                      <a:gd name="T2" fmla="*/ 398 w 1296"/>
                      <a:gd name="T3" fmla="*/ 16 h 492"/>
                      <a:gd name="T4" fmla="*/ 1296 w 1296"/>
                      <a:gd name="T5" fmla="*/ 396 h 492"/>
                      <a:gd name="T6" fmla="*/ 0 60000 65536"/>
                      <a:gd name="T7" fmla="*/ 0 60000 65536"/>
                      <a:gd name="T8" fmla="*/ 0 60000 65536"/>
                    </a:gdLst>
                    <a:ahLst/>
                    <a:cxnLst>
                      <a:cxn ang="T6">
                        <a:pos x="T0" y="T1"/>
                      </a:cxn>
                      <a:cxn ang="T7">
                        <a:pos x="T2" y="T3"/>
                      </a:cxn>
                      <a:cxn ang="T8">
                        <a:pos x="T4" y="T5"/>
                      </a:cxn>
                    </a:cxnLst>
                    <a:rect l="0" t="0" r="r" b="b"/>
                    <a:pathLst>
                      <a:path w="1296" h="492">
                        <a:moveTo>
                          <a:pt x="0" y="492"/>
                        </a:moveTo>
                        <a:cubicBezTo>
                          <a:pt x="66" y="413"/>
                          <a:pt x="182" y="32"/>
                          <a:pt x="398" y="16"/>
                        </a:cubicBezTo>
                        <a:cubicBezTo>
                          <a:pt x="614" y="0"/>
                          <a:pt x="1109" y="317"/>
                          <a:pt x="1296" y="396"/>
                        </a:cubicBezTo>
                      </a:path>
                    </a:pathLst>
                  </a:custGeom>
                  <a:noFill/>
                  <a:ln w="28575" cmpd="sng">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08" name="Line 42">
                    <a:extLst>
                      <a:ext uri="{FF2B5EF4-FFF2-40B4-BE49-F238E27FC236}">
                        <a16:creationId xmlns:a16="http://schemas.microsoft.com/office/drawing/2014/main" id="{83CC25AD-F161-4AF2-8248-B8AF37C31CCE}"/>
                      </a:ext>
                    </a:extLst>
                  </p:cNvPr>
                  <p:cNvSpPr>
                    <a:spLocks noChangeShapeType="1"/>
                  </p:cNvSpPr>
                  <p:nvPr/>
                </p:nvSpPr>
                <p:spPr bwMode="auto">
                  <a:xfrm>
                    <a:off x="2492" y="3024"/>
                    <a:ext cx="0" cy="576"/>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798" name="Group 43">
                  <a:extLst>
                    <a:ext uri="{FF2B5EF4-FFF2-40B4-BE49-F238E27FC236}">
                      <a16:creationId xmlns:a16="http://schemas.microsoft.com/office/drawing/2014/main" id="{12579E00-BC4B-4F9B-BC0A-26AE0A8CFD05}"/>
                    </a:ext>
                  </a:extLst>
                </p:cNvPr>
                <p:cNvGrpSpPr>
                  <a:grpSpLocks/>
                </p:cNvGrpSpPr>
                <p:nvPr/>
              </p:nvGrpSpPr>
              <p:grpSpPr bwMode="auto">
                <a:xfrm>
                  <a:off x="2060" y="2728"/>
                  <a:ext cx="1344" cy="872"/>
                  <a:chOff x="2060" y="2728"/>
                  <a:chExt cx="1344" cy="872"/>
                </a:xfrm>
              </p:grpSpPr>
              <p:sp>
                <p:nvSpPr>
                  <p:cNvPr id="32805" name="Line 44">
                    <a:extLst>
                      <a:ext uri="{FF2B5EF4-FFF2-40B4-BE49-F238E27FC236}">
                        <a16:creationId xmlns:a16="http://schemas.microsoft.com/office/drawing/2014/main" id="{098C1618-ED2E-4D99-8A74-17F2FBDF81F7}"/>
                      </a:ext>
                    </a:extLst>
                  </p:cNvPr>
                  <p:cNvSpPr>
                    <a:spLocks noChangeShapeType="1"/>
                  </p:cNvSpPr>
                  <p:nvPr/>
                </p:nvSpPr>
                <p:spPr bwMode="auto">
                  <a:xfrm>
                    <a:off x="2444" y="2736"/>
                    <a:ext cx="0" cy="864"/>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6" name="Freeform 45">
                    <a:extLst>
                      <a:ext uri="{FF2B5EF4-FFF2-40B4-BE49-F238E27FC236}">
                        <a16:creationId xmlns:a16="http://schemas.microsoft.com/office/drawing/2014/main" id="{06267321-B01C-453A-BD0D-8E544660EF11}"/>
                      </a:ext>
                    </a:extLst>
                  </p:cNvPr>
                  <p:cNvSpPr>
                    <a:spLocks/>
                  </p:cNvSpPr>
                  <p:nvPr/>
                </p:nvSpPr>
                <p:spPr bwMode="auto">
                  <a:xfrm>
                    <a:off x="2060" y="2728"/>
                    <a:ext cx="1344" cy="632"/>
                  </a:xfrm>
                  <a:custGeom>
                    <a:avLst/>
                    <a:gdLst>
                      <a:gd name="T0" fmla="*/ 0 w 1344"/>
                      <a:gd name="T1" fmla="*/ 632 h 632"/>
                      <a:gd name="T2" fmla="*/ 382 w 1344"/>
                      <a:gd name="T3" fmla="*/ 0 h 632"/>
                      <a:gd name="T4" fmla="*/ 1344 w 1344"/>
                      <a:gd name="T5" fmla="*/ 632 h 632"/>
                      <a:gd name="T6" fmla="*/ 0 60000 65536"/>
                      <a:gd name="T7" fmla="*/ 0 60000 65536"/>
                      <a:gd name="T8" fmla="*/ 0 60000 65536"/>
                    </a:gdLst>
                    <a:ahLst/>
                    <a:cxnLst>
                      <a:cxn ang="T6">
                        <a:pos x="T0" y="T1"/>
                      </a:cxn>
                      <a:cxn ang="T7">
                        <a:pos x="T2" y="T3"/>
                      </a:cxn>
                      <a:cxn ang="T8">
                        <a:pos x="T4" y="T5"/>
                      </a:cxn>
                    </a:cxnLst>
                    <a:rect l="0" t="0" r="r" b="b"/>
                    <a:pathLst>
                      <a:path w="1344" h="632">
                        <a:moveTo>
                          <a:pt x="0" y="632"/>
                        </a:moveTo>
                        <a:cubicBezTo>
                          <a:pt x="64" y="527"/>
                          <a:pt x="158" y="0"/>
                          <a:pt x="382" y="0"/>
                        </a:cubicBezTo>
                        <a:cubicBezTo>
                          <a:pt x="606" y="0"/>
                          <a:pt x="1144" y="500"/>
                          <a:pt x="1344" y="632"/>
                        </a:cubicBezTo>
                      </a:path>
                    </a:pathLst>
                  </a:custGeom>
                  <a:noFill/>
                  <a:ln w="28575" cmpd="sng">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32799" name="Group 46">
                  <a:extLst>
                    <a:ext uri="{FF2B5EF4-FFF2-40B4-BE49-F238E27FC236}">
                      <a16:creationId xmlns:a16="http://schemas.microsoft.com/office/drawing/2014/main" id="{69834273-AD00-4E7C-B7C7-F855D8870414}"/>
                    </a:ext>
                  </a:extLst>
                </p:cNvPr>
                <p:cNvGrpSpPr>
                  <a:grpSpLocks/>
                </p:cNvGrpSpPr>
                <p:nvPr/>
              </p:nvGrpSpPr>
              <p:grpSpPr bwMode="auto">
                <a:xfrm>
                  <a:off x="1987" y="2153"/>
                  <a:ext cx="1417" cy="1447"/>
                  <a:chOff x="1987" y="2153"/>
                  <a:chExt cx="1417" cy="1447"/>
                </a:xfrm>
              </p:grpSpPr>
              <p:sp>
                <p:nvSpPr>
                  <p:cNvPr id="32803" name="Freeform 47">
                    <a:extLst>
                      <a:ext uri="{FF2B5EF4-FFF2-40B4-BE49-F238E27FC236}">
                        <a16:creationId xmlns:a16="http://schemas.microsoft.com/office/drawing/2014/main" id="{F5039130-B43D-482D-A6FA-3E674ED77E15}"/>
                      </a:ext>
                    </a:extLst>
                  </p:cNvPr>
                  <p:cNvSpPr>
                    <a:spLocks/>
                  </p:cNvSpPr>
                  <p:nvPr/>
                </p:nvSpPr>
                <p:spPr bwMode="auto">
                  <a:xfrm>
                    <a:off x="1987" y="2153"/>
                    <a:ext cx="1417" cy="1159"/>
                  </a:xfrm>
                  <a:custGeom>
                    <a:avLst/>
                    <a:gdLst>
                      <a:gd name="T0" fmla="*/ 0 w 1417"/>
                      <a:gd name="T1" fmla="*/ 1148 h 1159"/>
                      <a:gd name="T2" fmla="*/ 437 w 1417"/>
                      <a:gd name="T3" fmla="*/ 2 h 1159"/>
                      <a:gd name="T4" fmla="*/ 1417 w 1417"/>
                      <a:gd name="T5" fmla="*/ 1159 h 1159"/>
                      <a:gd name="T6" fmla="*/ 0 60000 65536"/>
                      <a:gd name="T7" fmla="*/ 0 60000 65536"/>
                      <a:gd name="T8" fmla="*/ 0 60000 65536"/>
                    </a:gdLst>
                    <a:ahLst/>
                    <a:cxnLst>
                      <a:cxn ang="T6">
                        <a:pos x="T0" y="T1"/>
                      </a:cxn>
                      <a:cxn ang="T7">
                        <a:pos x="T2" y="T3"/>
                      </a:cxn>
                      <a:cxn ang="T8">
                        <a:pos x="T4" y="T5"/>
                      </a:cxn>
                    </a:cxnLst>
                    <a:rect l="0" t="0" r="r" b="b"/>
                    <a:pathLst>
                      <a:path w="1417" h="1159">
                        <a:moveTo>
                          <a:pt x="0" y="1148"/>
                        </a:moveTo>
                        <a:cubicBezTo>
                          <a:pt x="70" y="960"/>
                          <a:pt x="201" y="0"/>
                          <a:pt x="437" y="2"/>
                        </a:cubicBezTo>
                        <a:cubicBezTo>
                          <a:pt x="673" y="4"/>
                          <a:pt x="1213" y="918"/>
                          <a:pt x="1417" y="1159"/>
                        </a:cubicBezTo>
                      </a:path>
                    </a:pathLst>
                  </a:custGeom>
                  <a:noFill/>
                  <a:ln w="28575" cmpd="sng">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04" name="Line 48">
                    <a:extLst>
                      <a:ext uri="{FF2B5EF4-FFF2-40B4-BE49-F238E27FC236}">
                        <a16:creationId xmlns:a16="http://schemas.microsoft.com/office/drawing/2014/main" id="{1BD0A170-970A-4136-8EF2-5539E62BAACA}"/>
                      </a:ext>
                    </a:extLst>
                  </p:cNvPr>
                  <p:cNvSpPr>
                    <a:spLocks noChangeShapeType="1"/>
                  </p:cNvSpPr>
                  <p:nvPr/>
                </p:nvSpPr>
                <p:spPr bwMode="auto">
                  <a:xfrm>
                    <a:off x="2396" y="2160"/>
                    <a:ext cx="0" cy="144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800" name="Group 49">
                  <a:extLst>
                    <a:ext uri="{FF2B5EF4-FFF2-40B4-BE49-F238E27FC236}">
                      <a16:creationId xmlns:a16="http://schemas.microsoft.com/office/drawing/2014/main" id="{CA59A5F3-2D08-47E3-B157-02B6DFDA8C97}"/>
                    </a:ext>
                  </a:extLst>
                </p:cNvPr>
                <p:cNvGrpSpPr>
                  <a:grpSpLocks/>
                </p:cNvGrpSpPr>
                <p:nvPr/>
              </p:nvGrpSpPr>
              <p:grpSpPr bwMode="auto">
                <a:xfrm>
                  <a:off x="1897" y="1430"/>
                  <a:ext cx="1427" cy="2170"/>
                  <a:chOff x="1897" y="1430"/>
                  <a:chExt cx="1427" cy="2170"/>
                </a:xfrm>
              </p:grpSpPr>
              <p:sp>
                <p:nvSpPr>
                  <p:cNvPr id="32801" name="Freeform 50">
                    <a:extLst>
                      <a:ext uri="{FF2B5EF4-FFF2-40B4-BE49-F238E27FC236}">
                        <a16:creationId xmlns:a16="http://schemas.microsoft.com/office/drawing/2014/main" id="{54C9D674-A887-400A-A8BF-2B353228CE9D}"/>
                      </a:ext>
                    </a:extLst>
                  </p:cNvPr>
                  <p:cNvSpPr>
                    <a:spLocks/>
                  </p:cNvSpPr>
                  <p:nvPr/>
                </p:nvSpPr>
                <p:spPr bwMode="auto">
                  <a:xfrm>
                    <a:off x="1897" y="1430"/>
                    <a:ext cx="1427" cy="1834"/>
                  </a:xfrm>
                  <a:custGeom>
                    <a:avLst/>
                    <a:gdLst>
                      <a:gd name="T0" fmla="*/ 0 w 1427"/>
                      <a:gd name="T1" fmla="*/ 1834 h 1834"/>
                      <a:gd name="T2" fmla="*/ 127 w 1427"/>
                      <a:gd name="T3" fmla="*/ 1307 h 1834"/>
                      <a:gd name="T4" fmla="*/ 400 w 1427"/>
                      <a:gd name="T5" fmla="*/ 80 h 1834"/>
                      <a:gd name="T6" fmla="*/ 945 w 1427"/>
                      <a:gd name="T7" fmla="*/ 825 h 1834"/>
                      <a:gd name="T8" fmla="*/ 1136 w 1427"/>
                      <a:gd name="T9" fmla="*/ 1161 h 1834"/>
                      <a:gd name="T10" fmla="*/ 1427 w 1427"/>
                      <a:gd name="T11" fmla="*/ 1616 h 18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27" h="1834">
                        <a:moveTo>
                          <a:pt x="0" y="1834"/>
                        </a:moveTo>
                        <a:cubicBezTo>
                          <a:pt x="21" y="1746"/>
                          <a:pt x="60" y="1599"/>
                          <a:pt x="127" y="1307"/>
                        </a:cubicBezTo>
                        <a:cubicBezTo>
                          <a:pt x="194" y="1015"/>
                          <a:pt x="264" y="160"/>
                          <a:pt x="400" y="80"/>
                        </a:cubicBezTo>
                        <a:cubicBezTo>
                          <a:pt x="536" y="0"/>
                          <a:pt x="822" y="645"/>
                          <a:pt x="945" y="825"/>
                        </a:cubicBezTo>
                        <a:cubicBezTo>
                          <a:pt x="1068" y="1005"/>
                          <a:pt x="1056" y="1029"/>
                          <a:pt x="1136" y="1161"/>
                        </a:cubicBezTo>
                        <a:cubicBezTo>
                          <a:pt x="1216" y="1293"/>
                          <a:pt x="1370" y="1526"/>
                          <a:pt x="1427" y="1616"/>
                        </a:cubicBezTo>
                      </a:path>
                    </a:pathLst>
                  </a:custGeom>
                  <a:noFill/>
                  <a:ln w="28575" cmpd="sng">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02" name="Line 51">
                    <a:extLst>
                      <a:ext uri="{FF2B5EF4-FFF2-40B4-BE49-F238E27FC236}">
                        <a16:creationId xmlns:a16="http://schemas.microsoft.com/office/drawing/2014/main" id="{AF954635-A114-4FB2-93B4-3DDB7B466904}"/>
                      </a:ext>
                    </a:extLst>
                  </p:cNvPr>
                  <p:cNvSpPr>
                    <a:spLocks noChangeShapeType="1"/>
                  </p:cNvSpPr>
                  <p:nvPr/>
                </p:nvSpPr>
                <p:spPr bwMode="auto">
                  <a:xfrm>
                    <a:off x="2300" y="1488"/>
                    <a:ext cx="0" cy="2112"/>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797F3AD-CC63-42E8-B14E-AA67DA5BA0EE}"/>
                    </a:ext>
                  </a:extLst>
                </p:cNvPr>
                <p:cNvSpPr/>
                <p:nvPr/>
              </p:nvSpPr>
              <p:spPr>
                <a:xfrm>
                  <a:off x="6764901" y="2928938"/>
                  <a:ext cx="97443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a:latin typeface="Cambria Math" panose="02040503050406030204" pitchFamily="18" charset="0"/>
                          </a:rPr>
                          <m:t>1646</m:t>
                        </m:r>
                        <m:r>
                          <a:rPr lang="zh-CN" altLang="en-US" sz="2000" i="1">
                            <a:latin typeface="Cambria Math" panose="02040503050406030204" pitchFamily="18" charset="0"/>
                          </a:rPr>
                          <m:t>𝑘</m:t>
                        </m:r>
                      </m:oMath>
                    </m:oMathPara>
                  </a14:m>
                  <a:endParaRPr lang="zh-CN" altLang="en-US" sz="2000" dirty="0"/>
                </a:p>
              </p:txBody>
            </p:sp>
          </mc:Choice>
          <mc:Fallback xmlns="">
            <p:sp>
              <p:nvSpPr>
                <p:cNvPr id="2" name="矩形 1">
                  <a:extLst>
                    <a:ext uri="{FF2B5EF4-FFF2-40B4-BE49-F238E27FC236}">
                      <a16:creationId xmlns:a16="http://schemas.microsoft.com/office/drawing/2014/main" id="{E797F3AD-CC63-42E8-B14E-AA67DA5BA0EE}"/>
                    </a:ext>
                  </a:extLst>
                </p:cNvPr>
                <p:cNvSpPr>
                  <a:spLocks noRot="1" noChangeAspect="1" noMove="1" noResize="1" noEditPoints="1" noAdjustHandles="1" noChangeArrowheads="1" noChangeShapeType="1" noTextEdit="1"/>
                </p:cNvSpPr>
                <p:nvPr/>
              </p:nvSpPr>
              <p:spPr>
                <a:xfrm>
                  <a:off x="6764901" y="2928938"/>
                  <a:ext cx="974434" cy="40011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3D4A362D-A3FB-4D0C-9167-42CA22C91535}"/>
                    </a:ext>
                  </a:extLst>
                </p:cNvPr>
                <p:cNvSpPr/>
                <p:nvPr/>
              </p:nvSpPr>
              <p:spPr>
                <a:xfrm>
                  <a:off x="6687656" y="3636256"/>
                  <a:ext cx="97443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smtClean="0">
                            <a:latin typeface="Cambria Math" panose="02040503050406030204" pitchFamily="18" charset="0"/>
                          </a:rPr>
                          <m:t>146</m:t>
                        </m:r>
                        <m:r>
                          <a:rPr lang="en-US" altLang="zh-CN" sz="2000" b="0" i="0" smtClean="0">
                            <a:latin typeface="Cambria Math" panose="02040503050406030204" pitchFamily="18" charset="0"/>
                          </a:rPr>
                          <m:t>0</m:t>
                        </m:r>
                        <m:r>
                          <a:rPr lang="zh-CN" altLang="en-US" sz="2000" i="1">
                            <a:latin typeface="Cambria Math" panose="02040503050406030204" pitchFamily="18" charset="0"/>
                          </a:rPr>
                          <m:t>𝑘</m:t>
                        </m:r>
                      </m:oMath>
                    </m:oMathPara>
                  </a14:m>
                  <a:endParaRPr lang="zh-CN" altLang="en-US" sz="2000" dirty="0"/>
                </a:p>
              </p:txBody>
            </p:sp>
          </mc:Choice>
          <mc:Fallback xmlns="">
            <p:sp>
              <p:nvSpPr>
                <p:cNvPr id="54" name="矩形 53">
                  <a:extLst>
                    <a:ext uri="{FF2B5EF4-FFF2-40B4-BE49-F238E27FC236}">
                      <a16:creationId xmlns:a16="http://schemas.microsoft.com/office/drawing/2014/main" id="{3D4A362D-A3FB-4D0C-9167-42CA22C91535}"/>
                    </a:ext>
                  </a:extLst>
                </p:cNvPr>
                <p:cNvSpPr>
                  <a:spLocks noRot="1" noChangeAspect="1" noMove="1" noResize="1" noEditPoints="1" noAdjustHandles="1" noChangeArrowheads="1" noChangeShapeType="1" noTextEdit="1"/>
                </p:cNvSpPr>
                <p:nvPr/>
              </p:nvSpPr>
              <p:spPr>
                <a:xfrm>
                  <a:off x="6687656" y="3636256"/>
                  <a:ext cx="974434" cy="40011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6009C68-9E9B-4503-BEA0-A3AD7C967175}"/>
                    </a:ext>
                  </a:extLst>
                </p:cNvPr>
                <p:cNvSpPr/>
                <p:nvPr/>
              </p:nvSpPr>
              <p:spPr>
                <a:xfrm>
                  <a:off x="7013574" y="4431659"/>
                  <a:ext cx="83176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0" smtClean="0">
                            <a:latin typeface="Cambria Math" panose="02040503050406030204" pitchFamily="18" charset="0"/>
                          </a:rPr>
                          <m:t>904</m:t>
                        </m:r>
                        <m:r>
                          <a:rPr lang="zh-CN" altLang="en-US" sz="2000" i="1">
                            <a:latin typeface="Cambria Math" panose="02040503050406030204" pitchFamily="18" charset="0"/>
                          </a:rPr>
                          <m:t>𝑘</m:t>
                        </m:r>
                      </m:oMath>
                    </m:oMathPara>
                  </a14:m>
                  <a:endParaRPr lang="zh-CN" altLang="en-US" sz="2000" dirty="0"/>
                </a:p>
              </p:txBody>
            </p:sp>
          </mc:Choice>
          <mc:Fallback xmlns="">
            <p:sp>
              <p:nvSpPr>
                <p:cNvPr id="55" name="矩形 54">
                  <a:extLst>
                    <a:ext uri="{FF2B5EF4-FFF2-40B4-BE49-F238E27FC236}">
                      <a16:creationId xmlns:a16="http://schemas.microsoft.com/office/drawing/2014/main" id="{66009C68-9E9B-4503-BEA0-A3AD7C967175}"/>
                    </a:ext>
                  </a:extLst>
                </p:cNvPr>
                <p:cNvSpPr>
                  <a:spLocks noRot="1" noChangeAspect="1" noMove="1" noResize="1" noEditPoints="1" noAdjustHandles="1" noChangeArrowheads="1" noChangeShapeType="1" noTextEdit="1"/>
                </p:cNvSpPr>
                <p:nvPr/>
              </p:nvSpPr>
              <p:spPr>
                <a:xfrm>
                  <a:off x="7013574" y="4431659"/>
                  <a:ext cx="831766" cy="40011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65576046-C83D-4F70-9524-C2478B4BFBBA}"/>
                    </a:ext>
                  </a:extLst>
                </p:cNvPr>
                <p:cNvSpPr/>
                <p:nvPr/>
              </p:nvSpPr>
              <p:spPr>
                <a:xfrm>
                  <a:off x="7401923" y="5105590"/>
                  <a:ext cx="83176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7</m:t>
                        </m:r>
                        <m:r>
                          <a:rPr lang="en-US" altLang="zh-CN" sz="2000" b="0" i="1" smtClean="0">
                            <a:latin typeface="Cambria Math" panose="02040503050406030204" pitchFamily="18" charset="0"/>
                          </a:rPr>
                          <m:t>93</m:t>
                        </m:r>
                        <m:r>
                          <a:rPr lang="zh-CN" altLang="en-US" sz="2000" i="1">
                            <a:latin typeface="Cambria Math" panose="02040503050406030204" pitchFamily="18" charset="0"/>
                          </a:rPr>
                          <m:t>𝑘</m:t>
                        </m:r>
                      </m:oMath>
                    </m:oMathPara>
                  </a14:m>
                  <a:endParaRPr lang="zh-CN" altLang="en-US" sz="2000" dirty="0"/>
                </a:p>
              </p:txBody>
            </p:sp>
          </mc:Choice>
          <mc:Fallback xmlns="">
            <p:sp>
              <p:nvSpPr>
                <p:cNvPr id="56" name="矩形 55">
                  <a:extLst>
                    <a:ext uri="{FF2B5EF4-FFF2-40B4-BE49-F238E27FC236}">
                      <a16:creationId xmlns:a16="http://schemas.microsoft.com/office/drawing/2014/main" id="{65576046-C83D-4F70-9524-C2478B4BFBBA}"/>
                    </a:ext>
                  </a:extLst>
                </p:cNvPr>
                <p:cNvSpPr>
                  <a:spLocks noRot="1" noChangeAspect="1" noMove="1" noResize="1" noEditPoints="1" noAdjustHandles="1" noChangeArrowheads="1" noChangeShapeType="1" noTextEdit="1"/>
                </p:cNvSpPr>
                <p:nvPr/>
              </p:nvSpPr>
              <p:spPr>
                <a:xfrm>
                  <a:off x="7401923" y="5105590"/>
                  <a:ext cx="831766" cy="40011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1E8594F6-BE41-481E-85E5-2F0EB0509602}"/>
                    </a:ext>
                  </a:extLst>
                </p:cNvPr>
                <p:cNvSpPr/>
                <p:nvPr/>
              </p:nvSpPr>
              <p:spPr>
                <a:xfrm>
                  <a:off x="3423390" y="2389843"/>
                  <a:ext cx="5243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0</m:t>
                            </m:r>
                          </m:sub>
                        </m:sSub>
                      </m:oMath>
                    </m:oMathPara>
                  </a14:m>
                  <a:endParaRPr lang="zh-CN" altLang="en-US" sz="2400" dirty="0"/>
                </a:p>
              </p:txBody>
            </p:sp>
          </mc:Choice>
          <mc:Fallback xmlns="">
            <p:sp>
              <p:nvSpPr>
                <p:cNvPr id="57" name="矩形 56">
                  <a:extLst>
                    <a:ext uri="{FF2B5EF4-FFF2-40B4-BE49-F238E27FC236}">
                      <a16:creationId xmlns:a16="http://schemas.microsoft.com/office/drawing/2014/main" id="{1E8594F6-BE41-481E-85E5-2F0EB0509602}"/>
                    </a:ext>
                  </a:extLst>
                </p:cNvPr>
                <p:cNvSpPr>
                  <a:spLocks noRot="1" noChangeAspect="1" noMove="1" noResize="1" noEditPoints="1" noAdjustHandles="1" noChangeArrowheads="1" noChangeShapeType="1" noTextEdit="1"/>
                </p:cNvSpPr>
                <p:nvPr/>
              </p:nvSpPr>
              <p:spPr>
                <a:xfrm>
                  <a:off x="3423390" y="2389843"/>
                  <a:ext cx="524310" cy="461665"/>
                </a:xfrm>
                <a:prstGeom prst="rect">
                  <a:avLst/>
                </a:prstGeom>
                <a:blipFill>
                  <a:blip r:embed="rId14"/>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8ADE05A7-840A-413D-9A31-B2E12F69E467}"/>
                    </a:ext>
                  </a:extLst>
                </p:cNvPr>
                <p:cNvSpPr/>
                <p:nvPr/>
              </p:nvSpPr>
              <p:spPr>
                <a:xfrm>
                  <a:off x="7252118" y="6330194"/>
                  <a:ext cx="171059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000" i="1" smtClean="0">
                            <a:latin typeface="Cambria Math" panose="02040503050406030204" pitchFamily="18" charset="0"/>
                            <a:ea typeface="Cambria Math" panose="02040503050406030204" pitchFamily="18" charset="0"/>
                          </a:rPr>
                          <m:t>λ</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10</m:t>
                            </m:r>
                          </m:e>
                          <m:sup>
                            <m:r>
                              <a:rPr lang="en-US" altLang="zh-CN" sz="2000" b="0" i="1" smtClean="0">
                                <a:latin typeface="Cambria Math" panose="02040503050406030204" pitchFamily="18" charset="0"/>
                                <a:ea typeface="Cambria Math" panose="02040503050406030204" pitchFamily="18" charset="0"/>
                              </a:rPr>
                              <m:t>−4</m:t>
                            </m:r>
                          </m:sup>
                        </m:sSup>
                        <m:r>
                          <a:rPr lang="en-US" altLang="zh-CN" sz="2000" b="0" i="1" smtClean="0">
                            <a:latin typeface="Cambria Math" panose="02040503050406030204" pitchFamily="18" charset="0"/>
                            <a:ea typeface="Cambria Math" panose="02040503050406030204" pitchFamily="18" charset="0"/>
                          </a:rPr>
                          <m:t>𝑐𝑚</m:t>
                        </m:r>
                        <m:r>
                          <a:rPr lang="en-US" altLang="zh-CN" sz="2000" b="0" i="1" smtClean="0">
                            <a:latin typeface="Cambria Math" panose="02040503050406030204" pitchFamily="18" charset="0"/>
                            <a:ea typeface="Cambria Math" panose="02040503050406030204" pitchFamily="18" charset="0"/>
                          </a:rPr>
                          <m:t>)</m:t>
                        </m:r>
                      </m:oMath>
                    </m:oMathPara>
                  </a14:m>
                  <a:endParaRPr lang="zh-CN" altLang="en-US" sz="2000" dirty="0"/>
                </a:p>
              </p:txBody>
            </p:sp>
          </mc:Choice>
          <mc:Fallback xmlns="">
            <p:sp>
              <p:nvSpPr>
                <p:cNvPr id="58" name="矩形 57">
                  <a:extLst>
                    <a:ext uri="{FF2B5EF4-FFF2-40B4-BE49-F238E27FC236}">
                      <a16:creationId xmlns:a16="http://schemas.microsoft.com/office/drawing/2014/main" id="{8ADE05A7-840A-413D-9A31-B2E12F69E467}"/>
                    </a:ext>
                  </a:extLst>
                </p:cNvPr>
                <p:cNvSpPr>
                  <a:spLocks noRot="1" noChangeAspect="1" noMove="1" noResize="1" noEditPoints="1" noAdjustHandles="1" noChangeArrowheads="1" noChangeShapeType="1" noTextEdit="1"/>
                </p:cNvSpPr>
                <p:nvPr/>
              </p:nvSpPr>
              <p:spPr>
                <a:xfrm>
                  <a:off x="7252118" y="6330194"/>
                  <a:ext cx="1710596" cy="400110"/>
                </a:xfrm>
                <a:prstGeom prst="rect">
                  <a:avLst/>
                </a:prstGeom>
                <a:blipFill>
                  <a:blip r:embed="rId15"/>
                  <a:stretch>
                    <a:fillRect b="-13636"/>
                  </a:stretch>
                </a:blipFill>
              </p:spPr>
              <p:txBody>
                <a:bodyPr/>
                <a:lstStyle/>
                <a:p>
                  <a:r>
                    <a:rPr lang="zh-CN" altLang="en-US">
                      <a:noFill/>
                    </a:rPr>
                    <a:t> </a:t>
                  </a:r>
                </a:p>
              </p:txBody>
            </p:sp>
          </mc:Fallback>
        </mc:AlternateContent>
        <p:sp>
          <p:nvSpPr>
            <p:cNvPr id="59" name="矩形 58">
              <a:extLst>
                <a:ext uri="{FF2B5EF4-FFF2-40B4-BE49-F238E27FC236}">
                  <a16:creationId xmlns:a16="http://schemas.microsoft.com/office/drawing/2014/main" id="{B68B0C03-9DCD-442D-B556-1A8A913E5AFE}"/>
                </a:ext>
              </a:extLst>
            </p:cNvPr>
            <p:cNvSpPr/>
            <p:nvPr/>
          </p:nvSpPr>
          <p:spPr>
            <a:xfrm>
              <a:off x="3739991" y="6264215"/>
              <a:ext cx="312906" cy="400110"/>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1</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6ABBFA4-5841-4752-8435-E54128AAA8C6}"/>
                    </a:ext>
                  </a:extLst>
                </p:cNvPr>
                <p:cNvSpPr/>
                <p:nvPr/>
              </p:nvSpPr>
              <p:spPr>
                <a:xfrm>
                  <a:off x="4156171" y="6264215"/>
                  <a:ext cx="4090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𝟐</m:t>
                        </m:r>
                      </m:oMath>
                    </m:oMathPara>
                  </a14:m>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60" name="矩形 59">
                  <a:extLst>
                    <a:ext uri="{FF2B5EF4-FFF2-40B4-BE49-F238E27FC236}">
                      <a16:creationId xmlns:a16="http://schemas.microsoft.com/office/drawing/2014/main" id="{26ABBFA4-5841-4752-8435-E54128AAA8C6}"/>
                    </a:ext>
                  </a:extLst>
                </p:cNvPr>
                <p:cNvSpPr>
                  <a:spLocks noRot="1" noChangeAspect="1" noMove="1" noResize="1" noEditPoints="1" noAdjustHandles="1" noChangeArrowheads="1" noChangeShapeType="1" noTextEdit="1"/>
                </p:cNvSpPr>
                <p:nvPr/>
              </p:nvSpPr>
              <p:spPr>
                <a:xfrm>
                  <a:off x="4156171" y="6264215"/>
                  <a:ext cx="409086" cy="40011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917D1435-8B93-4F6C-8A1C-4C38E00E23A6}"/>
                    </a:ext>
                  </a:extLst>
                </p:cNvPr>
                <p:cNvSpPr/>
                <p:nvPr/>
              </p:nvSpPr>
              <p:spPr>
                <a:xfrm>
                  <a:off x="3227631" y="6264215"/>
                  <a:ext cx="4090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𝟎</m:t>
                        </m:r>
                      </m:oMath>
                    </m:oMathPara>
                  </a14:m>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61" name="矩形 60">
                  <a:extLst>
                    <a:ext uri="{FF2B5EF4-FFF2-40B4-BE49-F238E27FC236}">
                      <a16:creationId xmlns:a16="http://schemas.microsoft.com/office/drawing/2014/main" id="{917D1435-8B93-4F6C-8A1C-4C38E00E23A6}"/>
                    </a:ext>
                  </a:extLst>
                </p:cNvPr>
                <p:cNvSpPr>
                  <a:spLocks noRot="1" noChangeAspect="1" noMove="1" noResize="1" noEditPoints="1" noAdjustHandles="1" noChangeArrowheads="1" noChangeShapeType="1" noTextEdit="1"/>
                </p:cNvSpPr>
                <p:nvPr/>
              </p:nvSpPr>
              <p:spPr>
                <a:xfrm>
                  <a:off x="3227631" y="6264215"/>
                  <a:ext cx="409086" cy="40011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A68AA034-10D4-46A4-9DE9-DD9B0F325E5F}"/>
                    </a:ext>
                  </a:extLst>
                </p:cNvPr>
                <p:cNvSpPr/>
                <p:nvPr/>
              </p:nvSpPr>
              <p:spPr>
                <a:xfrm>
                  <a:off x="4668531" y="6264215"/>
                  <a:ext cx="4090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𝟑</m:t>
                        </m:r>
                      </m:oMath>
                    </m:oMathPara>
                  </a14:m>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62" name="矩形 61">
                  <a:extLst>
                    <a:ext uri="{FF2B5EF4-FFF2-40B4-BE49-F238E27FC236}">
                      <a16:creationId xmlns:a16="http://schemas.microsoft.com/office/drawing/2014/main" id="{A68AA034-10D4-46A4-9DE9-DD9B0F325E5F}"/>
                    </a:ext>
                  </a:extLst>
                </p:cNvPr>
                <p:cNvSpPr>
                  <a:spLocks noRot="1" noChangeAspect="1" noMove="1" noResize="1" noEditPoints="1" noAdjustHandles="1" noChangeArrowheads="1" noChangeShapeType="1" noTextEdit="1"/>
                </p:cNvSpPr>
                <p:nvPr/>
              </p:nvSpPr>
              <p:spPr>
                <a:xfrm>
                  <a:off x="4668531" y="6264215"/>
                  <a:ext cx="409086" cy="40011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309CF71F-9AD2-45AB-AB4B-2D398C0ABFFE}"/>
                    </a:ext>
                  </a:extLst>
                </p:cNvPr>
                <p:cNvSpPr/>
                <p:nvPr/>
              </p:nvSpPr>
              <p:spPr>
                <a:xfrm>
                  <a:off x="5180891" y="6264215"/>
                  <a:ext cx="4090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𝟒</m:t>
                        </m:r>
                      </m:oMath>
                    </m:oMathPara>
                  </a14:m>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63" name="矩形 62">
                  <a:extLst>
                    <a:ext uri="{FF2B5EF4-FFF2-40B4-BE49-F238E27FC236}">
                      <a16:creationId xmlns:a16="http://schemas.microsoft.com/office/drawing/2014/main" id="{309CF71F-9AD2-45AB-AB4B-2D398C0ABFFE}"/>
                    </a:ext>
                  </a:extLst>
                </p:cNvPr>
                <p:cNvSpPr>
                  <a:spLocks noRot="1" noChangeAspect="1" noMove="1" noResize="1" noEditPoints="1" noAdjustHandles="1" noChangeArrowheads="1" noChangeShapeType="1" noTextEdit="1"/>
                </p:cNvSpPr>
                <p:nvPr/>
              </p:nvSpPr>
              <p:spPr>
                <a:xfrm>
                  <a:off x="5180891" y="6264215"/>
                  <a:ext cx="409086" cy="40011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B3915446-28E4-4677-A47D-8E962757C819}"/>
                    </a:ext>
                  </a:extLst>
                </p:cNvPr>
                <p:cNvSpPr/>
                <p:nvPr/>
              </p:nvSpPr>
              <p:spPr>
                <a:xfrm>
                  <a:off x="5693251" y="6264215"/>
                  <a:ext cx="4090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𝟓</m:t>
                        </m:r>
                      </m:oMath>
                    </m:oMathPara>
                  </a14:m>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64" name="矩形 63">
                  <a:extLst>
                    <a:ext uri="{FF2B5EF4-FFF2-40B4-BE49-F238E27FC236}">
                      <a16:creationId xmlns:a16="http://schemas.microsoft.com/office/drawing/2014/main" id="{B3915446-28E4-4677-A47D-8E962757C819}"/>
                    </a:ext>
                  </a:extLst>
                </p:cNvPr>
                <p:cNvSpPr>
                  <a:spLocks noRot="1" noChangeAspect="1" noMove="1" noResize="1" noEditPoints="1" noAdjustHandles="1" noChangeArrowheads="1" noChangeShapeType="1" noTextEdit="1"/>
                </p:cNvSpPr>
                <p:nvPr/>
              </p:nvSpPr>
              <p:spPr>
                <a:xfrm>
                  <a:off x="5693251" y="6264215"/>
                  <a:ext cx="409086" cy="40011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6D3AA9C5-E86C-4508-9701-3921F9EF9C80}"/>
                    </a:ext>
                  </a:extLst>
                </p:cNvPr>
                <p:cNvSpPr/>
                <p:nvPr/>
              </p:nvSpPr>
              <p:spPr>
                <a:xfrm>
                  <a:off x="6205609" y="6253102"/>
                  <a:ext cx="4090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𝟔</m:t>
                        </m:r>
                      </m:oMath>
                    </m:oMathPara>
                  </a14:m>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65" name="矩形 64">
                  <a:extLst>
                    <a:ext uri="{FF2B5EF4-FFF2-40B4-BE49-F238E27FC236}">
                      <a16:creationId xmlns:a16="http://schemas.microsoft.com/office/drawing/2014/main" id="{6D3AA9C5-E86C-4508-9701-3921F9EF9C80}"/>
                    </a:ext>
                  </a:extLst>
                </p:cNvPr>
                <p:cNvSpPr>
                  <a:spLocks noRot="1" noChangeAspect="1" noMove="1" noResize="1" noEditPoints="1" noAdjustHandles="1" noChangeArrowheads="1" noChangeShapeType="1" noTextEdit="1"/>
                </p:cNvSpPr>
                <p:nvPr/>
              </p:nvSpPr>
              <p:spPr>
                <a:xfrm>
                  <a:off x="6205609" y="6253102"/>
                  <a:ext cx="409086" cy="400110"/>
                </a:xfrm>
                <a:prstGeom prst="rect">
                  <a:avLst/>
                </a:prstGeom>
                <a:blipFill>
                  <a:blip r:embed="rId21"/>
                  <a:stretch>
                    <a:fillRect/>
                  </a:stretch>
                </a:blipFill>
              </p:spPr>
              <p:txBody>
                <a:bodyPr/>
                <a:lstStyle/>
                <a:p>
                  <a:r>
                    <a:rPr lang="zh-CN" altLang="en-US">
                      <a:noFill/>
                    </a:rPr>
                    <a:t> </a:t>
                  </a:r>
                </a:p>
              </p:txBody>
            </p:sp>
          </mc:Fallback>
        </mc:AlternateContent>
      </p:grpSp>
      <p:sp>
        <p:nvSpPr>
          <p:cNvPr id="5" name="灯片编号占位符 4">
            <a:extLst>
              <a:ext uri="{FF2B5EF4-FFF2-40B4-BE49-F238E27FC236}">
                <a16:creationId xmlns:a16="http://schemas.microsoft.com/office/drawing/2014/main" id="{D10F292E-BDFE-4CC1-BA56-FE734D48E682}"/>
              </a:ext>
            </a:extLst>
          </p:cNvPr>
          <p:cNvSpPr>
            <a:spLocks noGrp="1"/>
          </p:cNvSpPr>
          <p:nvPr>
            <p:ph type="sldNum" sz="quarter" idx="12"/>
          </p:nvPr>
        </p:nvSpPr>
        <p:spPr/>
        <p:txBody>
          <a:bodyPr/>
          <a:lstStyle/>
          <a:p>
            <a:fld id="{89E84724-87FB-44E2-81F4-BC8FAFBE8676}" type="slidenum">
              <a:rPr lang="zh-CN" altLang="en-US" smtClean="0"/>
              <a:t>19</a:t>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5" name="Text Box 5">
            <a:extLst>
              <a:ext uri="{FF2B5EF4-FFF2-40B4-BE49-F238E27FC236}">
                <a16:creationId xmlns:a16="http://schemas.microsoft.com/office/drawing/2014/main" id="{999816E3-1862-41FE-96B7-25967FE4783C}"/>
              </a:ext>
            </a:extLst>
          </p:cNvPr>
          <p:cNvSpPr txBox="1">
            <a:spLocks noChangeArrowheads="1"/>
          </p:cNvSpPr>
          <p:nvPr/>
        </p:nvSpPr>
        <p:spPr bwMode="auto">
          <a:xfrm>
            <a:off x="4872038" y="404813"/>
            <a:ext cx="2185987"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eaLnBrk="1" fontAlgn="auto" hangingPunct="1">
              <a:spcBef>
                <a:spcPts val="0"/>
              </a:spcBef>
              <a:spcAft>
                <a:spcPts val="0"/>
              </a:spcAft>
              <a:defRPr/>
            </a:pPr>
            <a:r>
              <a:rPr kumimoji="0" lang="en-US" altLang="zh-CN" sz="3600" b="1" dirty="0">
                <a:effectLst>
                  <a:outerShdw blurRad="38100" dist="38100" dir="2700000" algn="tl">
                    <a:srgbClr val="FFFFFF"/>
                  </a:outerShdw>
                </a:effectLst>
              </a:rPr>
              <a:t>Contents</a:t>
            </a:r>
          </a:p>
        </p:txBody>
      </p:sp>
      <p:pic>
        <p:nvPicPr>
          <p:cNvPr id="66565" name="图片 8">
            <a:extLst>
              <a:ext uri="{FF2B5EF4-FFF2-40B4-BE49-F238E27FC236}">
                <a16:creationId xmlns:a16="http://schemas.microsoft.com/office/drawing/2014/main" id="{C391445E-F71E-4E2F-BDBA-031DDCA45C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80575" y="0"/>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F9ABDEA3-83B7-4E1E-B46B-065CD4E6FE30}"/>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7A9A554D-3947-410F-BBE5-414D96A4F41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a:extLst>
                <a:ext uri="{FF2B5EF4-FFF2-40B4-BE49-F238E27FC236}">
                  <a16:creationId xmlns:a16="http://schemas.microsoft.com/office/drawing/2014/main" id="{60BADB7D-F51B-44E2-967D-9673397476EC}"/>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12" name="Rectangle 2">
            <a:extLst>
              <a:ext uri="{FF2B5EF4-FFF2-40B4-BE49-F238E27FC236}">
                <a16:creationId xmlns:a16="http://schemas.microsoft.com/office/drawing/2014/main" id="{13CB567C-7159-4F53-8F1E-D7E5DD0E9BDF}"/>
              </a:ext>
            </a:extLst>
          </p:cNvPr>
          <p:cNvSpPr>
            <a:spLocks noGrp="1" noChangeArrowheads="1"/>
          </p:cNvSpPr>
          <p:nvPr>
            <p:ph idx="1"/>
          </p:nvPr>
        </p:nvSpPr>
        <p:spPr>
          <a:xfrm>
            <a:off x="2843562" y="1839954"/>
            <a:ext cx="6837014" cy="3858318"/>
          </a:xfrm>
        </p:spPr>
        <p:txBody>
          <a:bodyPr>
            <a:normAutofit lnSpcReduction="10000"/>
          </a:bodyPr>
          <a:lstStyle/>
          <a:p>
            <a:pPr>
              <a:lnSpc>
                <a:spcPct val="125000"/>
              </a:lnSpc>
            </a:pPr>
            <a:r>
              <a:rPr lang="en-US" altLang="zh-CN" sz="3600" b="1" i="1" dirty="0"/>
              <a:t>Quantum theory of light </a:t>
            </a:r>
            <a:endParaRPr lang="zh-CN" altLang="en-US" sz="3600" b="1" i="1" dirty="0"/>
          </a:p>
          <a:p>
            <a:pPr>
              <a:lnSpc>
                <a:spcPct val="125000"/>
              </a:lnSpc>
            </a:pPr>
            <a:r>
              <a:rPr lang="en-US" altLang="zh-CN" sz="3600" b="1" i="1" dirty="0"/>
              <a:t>Brief introduction of laser</a:t>
            </a:r>
          </a:p>
          <a:p>
            <a:pPr>
              <a:lnSpc>
                <a:spcPct val="125000"/>
              </a:lnSpc>
            </a:pPr>
            <a:r>
              <a:rPr lang="en-US" altLang="zh-CN" sz="3600" b="1" i="1" dirty="0"/>
              <a:t>Nature of light propagation</a:t>
            </a:r>
          </a:p>
          <a:p>
            <a:pPr>
              <a:lnSpc>
                <a:spcPct val="125000"/>
              </a:lnSpc>
            </a:pPr>
            <a:r>
              <a:rPr lang="en-US" altLang="zh-CN" sz="3600" b="1" i="1" dirty="0"/>
              <a:t>Fourier Optics</a:t>
            </a:r>
          </a:p>
          <a:p>
            <a:pPr>
              <a:lnSpc>
                <a:spcPct val="125000"/>
              </a:lnSpc>
            </a:pPr>
            <a:r>
              <a:rPr lang="en-US" altLang="zh-CN" sz="3600" b="1" i="1" dirty="0"/>
              <a:t>Holography</a:t>
            </a:r>
          </a:p>
        </p:txBody>
      </p:sp>
      <p:sp>
        <p:nvSpPr>
          <p:cNvPr id="2" name="灯片编号占位符 1">
            <a:extLst>
              <a:ext uri="{FF2B5EF4-FFF2-40B4-BE49-F238E27FC236}">
                <a16:creationId xmlns:a16="http://schemas.microsoft.com/office/drawing/2014/main" id="{A13835AB-5602-4F1A-BE44-D24ADF26B7F8}"/>
              </a:ext>
            </a:extLst>
          </p:cNvPr>
          <p:cNvSpPr>
            <a:spLocks noGrp="1"/>
          </p:cNvSpPr>
          <p:nvPr>
            <p:ph type="sldNum" sz="quarter" idx="12"/>
          </p:nvPr>
        </p:nvSpPr>
        <p:spPr/>
        <p:txBody>
          <a:bodyPr/>
          <a:lstStyle/>
          <a:p>
            <a:fld id="{89E84724-87FB-44E2-81F4-BC8FAFBE86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8" name="Text Box 4">
            <a:extLst>
              <a:ext uri="{FF2B5EF4-FFF2-40B4-BE49-F238E27FC236}">
                <a16:creationId xmlns:a16="http://schemas.microsoft.com/office/drawing/2014/main" id="{42373AB2-CAA7-4C9C-BFD8-F6BA5F243DD0}"/>
              </a:ext>
            </a:extLst>
          </p:cNvPr>
          <p:cNvSpPr txBox="1">
            <a:spLocks noChangeArrowheads="1"/>
          </p:cNvSpPr>
          <p:nvPr/>
        </p:nvSpPr>
        <p:spPr bwMode="auto">
          <a:xfrm>
            <a:off x="1786945" y="2342080"/>
            <a:ext cx="4724400" cy="580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(a) Stefan-</a:t>
            </a:r>
            <a:r>
              <a:rPr kumimoji="1" lang="en-US" altLang="zh-CN" sz="2800" dirty="0" err="1">
                <a:latin typeface="Times New Roman" panose="02020603050405020304" pitchFamily="18" charset="0"/>
                <a:cs typeface="Times New Roman" panose="02020603050405020304" pitchFamily="18" charset="0"/>
              </a:rPr>
              <a:t>Botzmann</a:t>
            </a:r>
            <a:r>
              <a:rPr kumimoji="1" lang="en-US" altLang="zh-CN" sz="2800" dirty="0">
                <a:latin typeface="Times New Roman" panose="02020603050405020304" pitchFamily="18" charset="0"/>
                <a:cs typeface="Times New Roman" panose="02020603050405020304" pitchFamily="18" charset="0"/>
              </a:rPr>
              <a:t> law</a:t>
            </a:r>
            <a:r>
              <a:rPr kumimoji="1" lang="zh-CN" altLang="en-US" sz="2800" dirty="0">
                <a:latin typeface="Times New Roman" panose="02020603050405020304" pitchFamily="18" charset="0"/>
                <a:cs typeface="Times New Roman" panose="02020603050405020304" pitchFamily="18" charset="0"/>
              </a:rPr>
              <a:t>  </a:t>
            </a:r>
          </a:p>
        </p:txBody>
      </p:sp>
      <p:sp>
        <p:nvSpPr>
          <p:cNvPr id="210951" name="Text Box 7">
            <a:extLst>
              <a:ext uri="{FF2B5EF4-FFF2-40B4-BE49-F238E27FC236}">
                <a16:creationId xmlns:a16="http://schemas.microsoft.com/office/drawing/2014/main" id="{FB520204-7598-43E0-AAFD-5C430400F2EB}"/>
              </a:ext>
            </a:extLst>
          </p:cNvPr>
          <p:cNvSpPr txBox="1">
            <a:spLocks noChangeArrowheads="1"/>
          </p:cNvSpPr>
          <p:nvPr/>
        </p:nvSpPr>
        <p:spPr bwMode="auto">
          <a:xfrm>
            <a:off x="1304983" y="1585920"/>
            <a:ext cx="5029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800" i="1" u="sng" dirty="0">
                <a:latin typeface="Times New Roman" panose="02020603050405020304" pitchFamily="18" charset="0"/>
                <a:cs typeface="Times New Roman" panose="02020603050405020304" pitchFamily="18" charset="0"/>
              </a:rPr>
              <a:t>Experimental laws</a:t>
            </a:r>
          </a:p>
        </p:txBody>
      </p:sp>
      <p:sp>
        <p:nvSpPr>
          <p:cNvPr id="210955" name="Text Box 11">
            <a:extLst>
              <a:ext uri="{FF2B5EF4-FFF2-40B4-BE49-F238E27FC236}">
                <a16:creationId xmlns:a16="http://schemas.microsoft.com/office/drawing/2014/main" id="{B926C5B4-1253-4EE2-9391-3E4961977E34}"/>
              </a:ext>
            </a:extLst>
          </p:cNvPr>
          <p:cNvSpPr txBox="1">
            <a:spLocks noChangeArrowheads="1"/>
          </p:cNvSpPr>
          <p:nvPr/>
        </p:nvSpPr>
        <p:spPr bwMode="auto">
          <a:xfrm>
            <a:off x="1786945" y="4151217"/>
            <a:ext cx="8516782" cy="165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R is total radiant power at all wavelengths per unit area of radiating surface, T is the absolute temperature in kelvins and </a:t>
            </a:r>
            <a:r>
              <a:rPr kumimoji="1" lang="zh-CN" altLang="en-US" sz="2800" dirty="0">
                <a:latin typeface="Times New Roman" panose="02020603050405020304" pitchFamily="18" charset="0"/>
                <a:cs typeface="Times New Roman" panose="02020603050405020304" pitchFamily="18" charset="0"/>
                <a:sym typeface="Symbol" pitchFamily="18" charset="2"/>
              </a:rPr>
              <a:t></a:t>
            </a:r>
            <a:r>
              <a:rPr kumimoji="1" lang="en-US" altLang="zh-CN" sz="2800" dirty="0">
                <a:latin typeface="Times New Roman" panose="02020603050405020304" pitchFamily="18" charset="0"/>
                <a:cs typeface="Times New Roman" panose="02020603050405020304" pitchFamily="18" charset="0"/>
                <a:sym typeface="Symbol" pitchFamily="18" charset="2"/>
              </a:rPr>
              <a:t>=5.6710</a:t>
            </a:r>
            <a:r>
              <a:rPr kumimoji="1" lang="en-US" altLang="zh-CN" sz="2800" baseline="30000" dirty="0">
                <a:latin typeface="Times New Roman" panose="02020603050405020304" pitchFamily="18" charset="0"/>
                <a:cs typeface="Times New Roman" panose="02020603050405020304" pitchFamily="18" charset="0"/>
                <a:sym typeface="Symbol" pitchFamily="18" charset="2"/>
              </a:rPr>
              <a:t>-8</a:t>
            </a:r>
            <a:r>
              <a:rPr kumimoji="1" lang="en-US" altLang="zh-CN" sz="2800" dirty="0">
                <a:latin typeface="Times New Roman" panose="02020603050405020304" pitchFamily="18" charset="0"/>
                <a:cs typeface="Times New Roman" panose="02020603050405020304" pitchFamily="18" charset="0"/>
                <a:sym typeface="Symbol" pitchFamily="18" charset="2"/>
              </a:rPr>
              <a:t>W/m</a:t>
            </a:r>
            <a:r>
              <a:rPr kumimoji="1" lang="en-US" altLang="zh-CN" sz="2800" baseline="30000" dirty="0">
                <a:latin typeface="Times New Roman" panose="02020603050405020304" pitchFamily="18" charset="0"/>
                <a:cs typeface="Times New Roman" panose="02020603050405020304" pitchFamily="18" charset="0"/>
                <a:sym typeface="Symbol" pitchFamily="18" charset="2"/>
              </a:rPr>
              <a:t>2</a:t>
            </a:r>
            <a:r>
              <a:rPr kumimoji="1" lang="en-US" altLang="zh-CN" sz="2800" dirty="0">
                <a:latin typeface="Times New Roman" panose="02020603050405020304" pitchFamily="18" charset="0"/>
                <a:cs typeface="Times New Roman" panose="02020603050405020304" pitchFamily="18" charset="0"/>
                <a:sym typeface="Symbol" pitchFamily="18" charset="2"/>
              </a:rPr>
              <a:t>K</a:t>
            </a:r>
            <a:r>
              <a:rPr kumimoji="1" lang="en-US" altLang="zh-CN" sz="2800" baseline="30000" dirty="0">
                <a:latin typeface="Times New Roman" panose="02020603050405020304" pitchFamily="18" charset="0"/>
                <a:cs typeface="Times New Roman" panose="02020603050405020304" pitchFamily="18" charset="0"/>
                <a:sym typeface="Symbol" pitchFamily="18" charset="2"/>
              </a:rPr>
              <a:t>4</a:t>
            </a:r>
            <a:r>
              <a:rPr kumimoji="1" lang="en-US" altLang="zh-CN" sz="2800" dirty="0">
                <a:latin typeface="Times New Roman" panose="02020603050405020304" pitchFamily="18" charset="0"/>
                <a:cs typeface="Times New Roman" panose="02020603050405020304" pitchFamily="18" charset="0"/>
                <a:sym typeface="Symbol" pitchFamily="18" charset="2"/>
              </a:rPr>
              <a:t> is a universal constant. </a:t>
            </a:r>
            <a:endParaRPr kumimoji="1" lang="zh-CN" altLang="en-US" sz="2800" dirty="0">
              <a:latin typeface="Times New Roman" panose="02020603050405020304" pitchFamily="18" charset="0"/>
              <a:cs typeface="Times New Roman" panose="02020603050405020304" pitchFamily="18" charset="0"/>
            </a:endParaRPr>
          </a:p>
        </p:txBody>
      </p:sp>
      <p:sp>
        <p:nvSpPr>
          <p:cNvPr id="9" name="Text Box 12">
            <a:extLst>
              <a:ext uri="{FF2B5EF4-FFF2-40B4-BE49-F238E27FC236}">
                <a16:creationId xmlns:a16="http://schemas.microsoft.com/office/drawing/2014/main" id="{2F20ED58-4C5B-4F62-BB76-26A79C864CD0}"/>
              </a:ext>
            </a:extLst>
          </p:cNvPr>
          <p:cNvSpPr txBox="1">
            <a:spLocks noChangeArrowheads="1"/>
          </p:cNvSpPr>
          <p:nvPr/>
        </p:nvSpPr>
        <p:spPr bwMode="auto">
          <a:xfrm>
            <a:off x="2986088" y="349379"/>
            <a:ext cx="51816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Blackbody</a:t>
            </a:r>
          </a:p>
        </p:txBody>
      </p:sp>
      <p:pic>
        <p:nvPicPr>
          <p:cNvPr id="10" name="图片 9">
            <a:extLst>
              <a:ext uri="{FF2B5EF4-FFF2-40B4-BE49-F238E27FC236}">
                <a16:creationId xmlns:a16="http://schemas.microsoft.com/office/drawing/2014/main" id="{4566D532-BB73-46E2-AE54-8967B8637C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5">
            <a:extLst>
              <a:ext uri="{FF2B5EF4-FFF2-40B4-BE49-F238E27FC236}">
                <a16:creationId xmlns:a16="http://schemas.microsoft.com/office/drawing/2014/main" id="{0CA07B43-FA27-4D6A-B449-3C8EB79D754D}"/>
              </a:ext>
            </a:extLst>
          </p:cNvPr>
          <p:cNvGrpSpPr>
            <a:grpSpLocks/>
          </p:cNvGrpSpPr>
          <p:nvPr/>
        </p:nvGrpSpPr>
        <p:grpSpPr bwMode="auto">
          <a:xfrm>
            <a:off x="12000" y="1268760"/>
            <a:ext cx="12168000" cy="0"/>
            <a:chOff x="0" y="119"/>
            <a:chExt cx="5804" cy="726"/>
          </a:xfrm>
        </p:grpSpPr>
        <p:pic>
          <p:nvPicPr>
            <p:cNvPr id="12" name="Picture 6" descr="nklogo">
              <a:extLst>
                <a:ext uri="{FF2B5EF4-FFF2-40B4-BE49-F238E27FC236}">
                  <a16:creationId xmlns:a16="http://schemas.microsoft.com/office/drawing/2014/main" id="{C47E0CCE-CC0A-4B17-84DF-A16A5176902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7">
              <a:extLst>
                <a:ext uri="{FF2B5EF4-FFF2-40B4-BE49-F238E27FC236}">
                  <a16:creationId xmlns:a16="http://schemas.microsoft.com/office/drawing/2014/main" id="{73B37312-ABE3-49B6-8959-AB6DC7EE3F73}"/>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53A96559-13C0-40B3-A0D4-2927EE95B083}"/>
                  </a:ext>
                </a:extLst>
              </p:cNvPr>
              <p:cNvSpPr/>
              <p:nvPr/>
            </p:nvSpPr>
            <p:spPr>
              <a:xfrm>
                <a:off x="4772144" y="2977178"/>
                <a:ext cx="3458767" cy="11740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𝑅</m:t>
                      </m:r>
                      <m:r>
                        <a:rPr lang="zh-CN" altLang="en-US" sz="2400" i="0">
                          <a:latin typeface="Cambria Math" panose="02040503050406030204" pitchFamily="18" charset="0"/>
                        </a:rPr>
                        <m:t>=</m:t>
                      </m:r>
                      <m:nary>
                        <m:naryPr>
                          <m:limLoc m:val="undOvr"/>
                          <m:grow m:val="on"/>
                          <m:ctrlPr>
                            <a:rPr lang="zh-CN" altLang="en-US" sz="2400" i="1">
                              <a:latin typeface="Cambria Math" panose="02040503050406030204" pitchFamily="18" charset="0"/>
                            </a:rPr>
                          </m:ctrlPr>
                        </m:naryPr>
                        <m:sub>
                          <m:r>
                            <a:rPr lang="zh-CN" altLang="en-US" sz="2400" i="0">
                              <a:latin typeface="Cambria Math" panose="02040503050406030204" pitchFamily="18" charset="0"/>
                            </a:rPr>
                            <m:t>0</m:t>
                          </m:r>
                        </m:sub>
                        <m:sup>
                          <m:r>
                            <a:rPr lang="zh-CN" altLang="en-US" sz="2400" i="0">
                              <a:latin typeface="Cambria Math" panose="02040503050406030204" pitchFamily="18" charset="0"/>
                            </a:rPr>
                            <m:t>∞</m:t>
                          </m:r>
                        </m:sup>
                        <m:e>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𝑟</m:t>
                                  </m:r>
                                </m:e>
                                <m:sub>
                                  <m:r>
                                    <a:rPr lang="zh-CN" altLang="en-US" sz="2400" i="0">
                                      <a:latin typeface="Cambria Math" panose="02040503050406030204" pitchFamily="18" charset="0"/>
                                    </a:rPr>
                                    <m:t>0</m:t>
                                  </m:r>
                                </m:sub>
                              </m:sSub>
                              <m:r>
                                <a:rPr lang="zh-CN" altLang="en-US" sz="2400" i="0">
                                  <a:latin typeface="Cambria Math" panose="02040503050406030204" pitchFamily="18" charset="0"/>
                                </a:rPr>
                                <m:t>(</m:t>
                              </m:r>
                              <m:r>
                                <a:rPr lang="zh-CN" altLang="en-US" sz="2400" i="1">
                                  <a:latin typeface="Cambria Math" panose="02040503050406030204" pitchFamily="18" charset="0"/>
                                </a:rPr>
                                <m:t>𝜆</m:t>
                              </m:r>
                              <m:r>
                                <a:rPr lang="zh-CN" altLang="en-US" sz="2400" i="0">
                                  <a:latin typeface="Cambria Math" panose="02040503050406030204" pitchFamily="18" charset="0"/>
                                </a:rPr>
                                <m:t>,</m:t>
                              </m:r>
                              <m:r>
                                <a:rPr lang="zh-CN" altLang="en-US" sz="2400" i="1">
                                  <a:latin typeface="Cambria Math" panose="02040503050406030204" pitchFamily="18" charset="0"/>
                                </a:rPr>
                                <m:t>𝑇</m:t>
                              </m:r>
                            </m:e>
                          </m:d>
                        </m:e>
                      </m:nary>
                      <m:r>
                        <a:rPr lang="zh-CN" altLang="en-US" sz="2400" i="1">
                          <a:latin typeface="Cambria Math" panose="02040503050406030204" pitchFamily="18" charset="0"/>
                        </a:rPr>
                        <m:t>𝑑</m:t>
                      </m:r>
                      <m:r>
                        <a:rPr lang="zh-CN" altLang="en-US" sz="2400" i="1">
                          <a:latin typeface="Cambria Math" panose="02040503050406030204" pitchFamily="18" charset="0"/>
                        </a:rPr>
                        <m:t>𝜆</m:t>
                      </m:r>
                      <m:r>
                        <a:rPr lang="zh-CN" altLang="en-US" sz="2400" i="0">
                          <a:latin typeface="Cambria Math" panose="02040503050406030204" pitchFamily="18" charset="0"/>
                        </a:rPr>
                        <m:t>=</m:t>
                      </m:r>
                      <m:r>
                        <a:rPr lang="zh-CN" altLang="en-US" sz="2400" i="1">
                          <a:latin typeface="Cambria Math" panose="02040503050406030204" pitchFamily="18" charset="0"/>
                        </a:rPr>
                        <m:t>𝜎</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𝑇</m:t>
                          </m:r>
                        </m:e>
                        <m:sup>
                          <m:r>
                            <a:rPr lang="zh-CN" altLang="en-US" sz="2400" i="0">
                              <a:latin typeface="Cambria Math" panose="02040503050406030204" pitchFamily="18" charset="0"/>
                            </a:rPr>
                            <m:t>4</m:t>
                          </m:r>
                        </m:sup>
                      </m:sSup>
                    </m:oMath>
                  </m:oMathPara>
                </a14:m>
                <a:endParaRPr lang="zh-CN" altLang="en-US" sz="2400" dirty="0"/>
              </a:p>
            </p:txBody>
          </p:sp>
        </mc:Choice>
        <mc:Fallback xmlns="">
          <p:sp>
            <p:nvSpPr>
              <p:cNvPr id="2" name="矩形 1">
                <a:extLst>
                  <a:ext uri="{FF2B5EF4-FFF2-40B4-BE49-F238E27FC236}">
                    <a16:creationId xmlns:a16="http://schemas.microsoft.com/office/drawing/2014/main" id="{53A96559-13C0-40B3-A0D4-2927EE95B083}"/>
                  </a:ext>
                </a:extLst>
              </p:cNvPr>
              <p:cNvSpPr>
                <a:spLocks noRot="1" noChangeAspect="1" noMove="1" noResize="1" noEditPoints="1" noAdjustHandles="1" noChangeArrowheads="1" noChangeShapeType="1" noTextEdit="1"/>
              </p:cNvSpPr>
              <p:nvPr/>
            </p:nvSpPr>
            <p:spPr>
              <a:xfrm>
                <a:off x="4772144" y="2977178"/>
                <a:ext cx="3458767" cy="1174039"/>
              </a:xfrm>
              <a:prstGeom prst="rect">
                <a:avLst/>
              </a:prstGeom>
              <a:blipFill>
                <a:blip r:embed="rId5"/>
                <a:stretch>
                  <a:fillRect/>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33B8C2E-6517-4AE2-85B3-7C0E482EAD6C}"/>
              </a:ext>
            </a:extLst>
          </p:cNvPr>
          <p:cNvSpPr>
            <a:spLocks noGrp="1"/>
          </p:cNvSpPr>
          <p:nvPr>
            <p:ph type="sldNum" sz="quarter" idx="12"/>
          </p:nvPr>
        </p:nvSpPr>
        <p:spPr/>
        <p:txBody>
          <a:bodyPr/>
          <a:lstStyle/>
          <a:p>
            <a:fld id="{89E84724-87FB-44E2-81F4-BC8FAFBE8676}" type="slidenum">
              <a:rPr lang="zh-CN" altLang="en-US" smtClean="0"/>
              <a:t>20</a:t>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8" name="Text Box 4">
            <a:extLst>
              <a:ext uri="{FF2B5EF4-FFF2-40B4-BE49-F238E27FC236}">
                <a16:creationId xmlns:a16="http://schemas.microsoft.com/office/drawing/2014/main" id="{19CF4AC3-601B-47F3-8687-F6E91DC9779B}"/>
              </a:ext>
            </a:extLst>
          </p:cNvPr>
          <p:cNvSpPr txBox="1">
            <a:spLocks noChangeArrowheads="1"/>
          </p:cNvSpPr>
          <p:nvPr/>
        </p:nvSpPr>
        <p:spPr bwMode="auto">
          <a:xfrm>
            <a:off x="1581615" y="2232104"/>
            <a:ext cx="47244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800" dirty="0">
                <a:latin typeface="Times New Roman" panose="02020603050405020304" pitchFamily="18" charset="0"/>
                <a:cs typeface="Times New Roman" panose="02020603050405020304" pitchFamily="18" charset="0"/>
              </a:rPr>
              <a:t>(a) Stefan-</a:t>
            </a:r>
            <a:r>
              <a:rPr kumimoji="1" lang="en-US" altLang="zh-CN" sz="2800" dirty="0" err="1">
                <a:latin typeface="Times New Roman" panose="02020603050405020304" pitchFamily="18" charset="0"/>
                <a:cs typeface="Times New Roman" panose="02020603050405020304" pitchFamily="18" charset="0"/>
              </a:rPr>
              <a:t>Botzmann</a:t>
            </a:r>
            <a:r>
              <a:rPr kumimoji="1" lang="en-US" altLang="zh-CN" sz="2800" dirty="0">
                <a:latin typeface="Times New Roman" panose="02020603050405020304" pitchFamily="18" charset="0"/>
                <a:cs typeface="Times New Roman" panose="02020603050405020304" pitchFamily="18" charset="0"/>
              </a:rPr>
              <a:t> law</a:t>
            </a:r>
            <a:r>
              <a:rPr kumimoji="1" lang="zh-CN" altLang="en-US" sz="2800" dirty="0">
                <a:latin typeface="Times New Roman" panose="02020603050405020304" pitchFamily="18" charset="0"/>
                <a:cs typeface="Times New Roman" panose="02020603050405020304" pitchFamily="18" charset="0"/>
              </a:rPr>
              <a:t>  </a:t>
            </a:r>
          </a:p>
        </p:txBody>
      </p:sp>
      <p:sp>
        <p:nvSpPr>
          <p:cNvPr id="210951" name="Text Box 7">
            <a:extLst>
              <a:ext uri="{FF2B5EF4-FFF2-40B4-BE49-F238E27FC236}">
                <a16:creationId xmlns:a16="http://schemas.microsoft.com/office/drawing/2014/main" id="{73F3C3E0-4AA2-40E2-8F45-70D640CA772C}"/>
              </a:ext>
            </a:extLst>
          </p:cNvPr>
          <p:cNvSpPr txBox="1">
            <a:spLocks noChangeArrowheads="1"/>
          </p:cNvSpPr>
          <p:nvPr/>
        </p:nvSpPr>
        <p:spPr bwMode="auto">
          <a:xfrm>
            <a:off x="1276815" y="1541811"/>
            <a:ext cx="5029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800" i="1" u="sng" dirty="0">
                <a:latin typeface="Times New Roman" panose="02020603050405020304" pitchFamily="18" charset="0"/>
                <a:cs typeface="Times New Roman" panose="02020603050405020304" pitchFamily="18" charset="0"/>
              </a:rPr>
              <a:t>Experimental laws</a:t>
            </a:r>
          </a:p>
        </p:txBody>
      </p:sp>
      <p:sp>
        <p:nvSpPr>
          <p:cNvPr id="210955" name="Text Box 11">
            <a:extLst>
              <a:ext uri="{FF2B5EF4-FFF2-40B4-BE49-F238E27FC236}">
                <a16:creationId xmlns:a16="http://schemas.microsoft.com/office/drawing/2014/main" id="{E4FC1E0B-750E-4294-96D4-EA9754D2263E}"/>
              </a:ext>
            </a:extLst>
          </p:cNvPr>
          <p:cNvSpPr txBox="1">
            <a:spLocks noChangeArrowheads="1"/>
          </p:cNvSpPr>
          <p:nvPr/>
        </p:nvSpPr>
        <p:spPr bwMode="auto">
          <a:xfrm>
            <a:off x="1998159" y="2718591"/>
            <a:ext cx="8818524" cy="1657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Most of real objects resemble a blackbody at least at certain temperatures and wavelength. So it is good approximation to write radiated power for a real object as:</a:t>
            </a:r>
            <a:endParaRPr kumimoji="1" lang="zh-CN" altLang="en-US" sz="2800"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8E420F12-73C0-4E0E-93E2-03A38082323F}"/>
              </a:ext>
            </a:extLst>
          </p:cNvPr>
          <p:cNvSpPr/>
          <p:nvPr/>
        </p:nvSpPr>
        <p:spPr>
          <a:xfrm>
            <a:off x="1998158" y="5571317"/>
            <a:ext cx="9035098" cy="523220"/>
          </a:xfrm>
          <a:prstGeom prst="rect">
            <a:avLst/>
          </a:prstGeom>
        </p:spPr>
        <p:txBody>
          <a:bodyPr wrap="square">
            <a:spAutoFit/>
          </a:bodyPr>
          <a:lstStyle/>
          <a:p>
            <a:pPr eaLnBrk="1" hangingPunct="1">
              <a:defRPr/>
            </a:pPr>
            <a:r>
              <a:rPr kumimoji="1" lang="en-US" altLang="zh-CN" sz="2800" dirty="0">
                <a:latin typeface="Times New Roman" panose="02020603050405020304" pitchFamily="18" charset="0"/>
                <a:cs typeface="Times New Roman" panose="02020603050405020304" pitchFamily="18" charset="0"/>
              </a:rPr>
              <a:t>Here </a:t>
            </a:r>
            <a:r>
              <a:rPr kumimoji="1" lang="en-US" altLang="zh-CN" sz="2800" i="1" dirty="0">
                <a:latin typeface="Times New Roman" panose="02020603050405020304" pitchFamily="18" charset="0"/>
                <a:cs typeface="Times New Roman" panose="02020603050405020304" pitchFamily="18" charset="0"/>
              </a:rPr>
              <a:t>A</a:t>
            </a:r>
            <a:r>
              <a:rPr kumimoji="1" lang="en-US" altLang="zh-CN" sz="2800" dirty="0">
                <a:latin typeface="Times New Roman" panose="02020603050405020304" pitchFamily="18" charset="0"/>
                <a:cs typeface="Times New Roman" panose="02020603050405020304" pitchFamily="18" charset="0"/>
              </a:rPr>
              <a:t> is the total radiating area, </a:t>
            </a:r>
            <a:r>
              <a:rPr kumimoji="1" lang="en-US" altLang="zh-CN" sz="2800" i="1" dirty="0">
                <a:latin typeface="Times New Roman" panose="02020603050405020304" pitchFamily="18" charset="0"/>
                <a:cs typeface="Times New Roman" panose="02020603050405020304" pitchFamily="18" charset="0"/>
                <a:sym typeface="Symbol" panose="05050102010706020507" pitchFamily="18" charset="2"/>
              </a:rPr>
              <a:t></a:t>
            </a:r>
            <a:r>
              <a:rPr kumimoji="1" lang="en-US" altLang="zh-CN" sz="2800" dirty="0">
                <a:latin typeface="Times New Roman" panose="02020603050405020304" pitchFamily="18" charset="0"/>
                <a:cs typeface="Times New Roman" panose="02020603050405020304" pitchFamily="18" charset="0"/>
                <a:sym typeface="Symbol" panose="05050102010706020507" pitchFamily="18" charset="2"/>
              </a:rPr>
              <a:t>  is called total emissivity.</a:t>
            </a:r>
            <a:endParaRPr kumimoji="1" lang="zh-CN" altLang="en-US" sz="2800" dirty="0">
              <a:latin typeface="Times New Roman" panose="02020603050405020304" pitchFamily="18" charset="0"/>
              <a:cs typeface="Times New Roman" panose="02020603050405020304" pitchFamily="18" charset="0"/>
            </a:endParaRPr>
          </a:p>
        </p:txBody>
      </p:sp>
      <p:sp>
        <p:nvSpPr>
          <p:cNvPr id="10" name="Text Box 12">
            <a:extLst>
              <a:ext uri="{FF2B5EF4-FFF2-40B4-BE49-F238E27FC236}">
                <a16:creationId xmlns:a16="http://schemas.microsoft.com/office/drawing/2014/main" id="{726C58FE-A1D7-40AF-8943-AB6DAA68AC60}"/>
              </a:ext>
            </a:extLst>
          </p:cNvPr>
          <p:cNvSpPr txBox="1">
            <a:spLocks noChangeArrowheads="1"/>
          </p:cNvSpPr>
          <p:nvPr/>
        </p:nvSpPr>
        <p:spPr bwMode="auto">
          <a:xfrm>
            <a:off x="2986088" y="349379"/>
            <a:ext cx="51816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Blackbody</a:t>
            </a:r>
          </a:p>
        </p:txBody>
      </p:sp>
      <p:pic>
        <p:nvPicPr>
          <p:cNvPr id="11" name="图片 10">
            <a:extLst>
              <a:ext uri="{FF2B5EF4-FFF2-40B4-BE49-F238E27FC236}">
                <a16:creationId xmlns:a16="http://schemas.microsoft.com/office/drawing/2014/main" id="{7791BFC1-1349-491A-921C-3DBDFC64AA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5">
            <a:extLst>
              <a:ext uri="{FF2B5EF4-FFF2-40B4-BE49-F238E27FC236}">
                <a16:creationId xmlns:a16="http://schemas.microsoft.com/office/drawing/2014/main" id="{BBA76B5B-984B-4220-B785-07CCE26AA440}"/>
              </a:ext>
            </a:extLst>
          </p:cNvPr>
          <p:cNvGrpSpPr>
            <a:grpSpLocks/>
          </p:cNvGrpSpPr>
          <p:nvPr/>
        </p:nvGrpSpPr>
        <p:grpSpPr bwMode="auto">
          <a:xfrm>
            <a:off x="12000" y="1268760"/>
            <a:ext cx="12168000" cy="0"/>
            <a:chOff x="0" y="119"/>
            <a:chExt cx="5804" cy="726"/>
          </a:xfrm>
        </p:grpSpPr>
        <p:pic>
          <p:nvPicPr>
            <p:cNvPr id="13" name="Picture 6" descr="nklogo">
              <a:extLst>
                <a:ext uri="{FF2B5EF4-FFF2-40B4-BE49-F238E27FC236}">
                  <a16:creationId xmlns:a16="http://schemas.microsoft.com/office/drawing/2014/main" id="{E628C704-A9DA-4706-BE23-C9A61832226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7">
              <a:extLst>
                <a:ext uri="{FF2B5EF4-FFF2-40B4-BE49-F238E27FC236}">
                  <a16:creationId xmlns:a16="http://schemas.microsoft.com/office/drawing/2014/main" id="{09D40FF0-BBA5-40B4-887C-5C7DAE16ACDB}"/>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B0677E2-495F-4DFB-B3B9-8EEBD60137A4}"/>
                  </a:ext>
                </a:extLst>
              </p:cNvPr>
              <p:cNvSpPr/>
              <p:nvPr/>
            </p:nvSpPr>
            <p:spPr>
              <a:xfrm>
                <a:off x="4593693" y="4701460"/>
                <a:ext cx="43935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𝑃</m:t>
                      </m:r>
                      <m:r>
                        <a:rPr lang="zh-CN" altLang="en-US" sz="2800" i="0">
                          <a:latin typeface="Cambria Math" panose="02040503050406030204" pitchFamily="18" charset="0"/>
                        </a:rPr>
                        <m:t>=</m:t>
                      </m:r>
                      <m:r>
                        <a:rPr lang="zh-CN" altLang="en-US" sz="2800" i="1">
                          <a:latin typeface="Cambria Math" panose="02040503050406030204" pitchFamily="18" charset="0"/>
                        </a:rPr>
                        <m:t>𝑅𝐴</m:t>
                      </m:r>
                      <m:r>
                        <a:rPr lang="zh-CN" altLang="en-US" sz="2800" i="0">
                          <a:latin typeface="Cambria Math" panose="02040503050406030204" pitchFamily="18" charset="0"/>
                        </a:rPr>
                        <m:t>=</m:t>
                      </m:r>
                      <m:r>
                        <a:rPr lang="zh-CN" altLang="en-US" sz="2800" i="1">
                          <a:latin typeface="Cambria Math" panose="02040503050406030204" pitchFamily="18" charset="0"/>
                        </a:rPr>
                        <m:t>𝜀𝜎</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𝑇</m:t>
                          </m:r>
                        </m:e>
                        <m:sup>
                          <m:r>
                            <a:rPr lang="zh-CN" altLang="en-US" sz="2800" i="0">
                              <a:latin typeface="Cambria Math" panose="02040503050406030204" pitchFamily="18" charset="0"/>
                            </a:rPr>
                            <m:t>4</m:t>
                          </m:r>
                        </m:sup>
                      </m:sSup>
                      <m:r>
                        <a:rPr lang="zh-CN" altLang="en-US" sz="2800" i="1">
                          <a:latin typeface="Cambria Math" panose="02040503050406030204" pitchFamily="18" charset="0"/>
                        </a:rPr>
                        <m:t>𝐴</m:t>
                      </m:r>
                      <m:r>
                        <a:rPr lang="zh-CN" altLang="en-US" sz="2800" i="0">
                          <a:latin typeface="Cambria Math" panose="02040503050406030204" pitchFamily="18" charset="0"/>
                        </a:rPr>
                        <m:t>=</m:t>
                      </m:r>
                      <m:r>
                        <a:rPr lang="zh-CN" altLang="en-US" sz="2800" i="1">
                          <a:latin typeface="Cambria Math" panose="02040503050406030204" pitchFamily="18" charset="0"/>
                        </a:rPr>
                        <m:t>𝜀𝜎</m:t>
                      </m:r>
                      <m:r>
                        <a:rPr lang="zh-CN" altLang="en-US" sz="2800" i="1">
                          <a:latin typeface="Cambria Math" panose="02040503050406030204" pitchFamily="18" charset="0"/>
                        </a:rPr>
                        <m:t>𝐴</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𝑇</m:t>
                          </m:r>
                        </m:e>
                        <m:sup>
                          <m:r>
                            <a:rPr lang="zh-CN" altLang="en-US" sz="2800" i="0">
                              <a:latin typeface="Cambria Math" panose="02040503050406030204" pitchFamily="18" charset="0"/>
                            </a:rPr>
                            <m:t>4</m:t>
                          </m:r>
                        </m:sup>
                      </m:sSup>
                    </m:oMath>
                  </m:oMathPara>
                </a14:m>
                <a:endParaRPr lang="zh-CN" altLang="en-US" sz="2800" dirty="0"/>
              </a:p>
            </p:txBody>
          </p:sp>
        </mc:Choice>
        <mc:Fallback xmlns="">
          <p:sp>
            <p:nvSpPr>
              <p:cNvPr id="3" name="矩形 2">
                <a:extLst>
                  <a:ext uri="{FF2B5EF4-FFF2-40B4-BE49-F238E27FC236}">
                    <a16:creationId xmlns:a16="http://schemas.microsoft.com/office/drawing/2014/main" id="{1B0677E2-495F-4DFB-B3B9-8EEBD60137A4}"/>
                  </a:ext>
                </a:extLst>
              </p:cNvPr>
              <p:cNvSpPr>
                <a:spLocks noRot="1" noChangeAspect="1" noMove="1" noResize="1" noEditPoints="1" noAdjustHandles="1" noChangeArrowheads="1" noChangeShapeType="1" noTextEdit="1"/>
              </p:cNvSpPr>
              <p:nvPr/>
            </p:nvSpPr>
            <p:spPr>
              <a:xfrm>
                <a:off x="4593693" y="4701460"/>
                <a:ext cx="4393575" cy="523220"/>
              </a:xfrm>
              <a:prstGeom prst="rect">
                <a:avLst/>
              </a:prstGeom>
              <a:blipFill>
                <a:blip r:embed="rId5"/>
                <a:stretch>
                  <a:fillRect/>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DC8EC189-0B33-4C39-AB86-A808184E7BC4}"/>
              </a:ext>
            </a:extLst>
          </p:cNvPr>
          <p:cNvSpPr>
            <a:spLocks noGrp="1"/>
          </p:cNvSpPr>
          <p:nvPr>
            <p:ph type="sldNum" sz="quarter" idx="12"/>
          </p:nvPr>
        </p:nvSpPr>
        <p:spPr/>
        <p:txBody>
          <a:bodyPr/>
          <a:lstStyle/>
          <a:p>
            <a:fld id="{89E84724-87FB-44E2-81F4-BC8FAFBE8676}" type="slidenum">
              <a:rPr lang="zh-CN" altLang="en-US" smtClean="0"/>
              <a:t>21</a:t>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8" name="Text Box 4">
            <a:extLst>
              <a:ext uri="{FF2B5EF4-FFF2-40B4-BE49-F238E27FC236}">
                <a16:creationId xmlns:a16="http://schemas.microsoft.com/office/drawing/2014/main" id="{D9EAF71E-0BE1-419E-AAFA-89ED2D200D7E}"/>
              </a:ext>
            </a:extLst>
          </p:cNvPr>
          <p:cNvSpPr txBox="1">
            <a:spLocks noChangeArrowheads="1"/>
          </p:cNvSpPr>
          <p:nvPr/>
        </p:nvSpPr>
        <p:spPr bwMode="auto">
          <a:xfrm>
            <a:off x="1466967" y="2136156"/>
            <a:ext cx="47244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800" dirty="0">
                <a:latin typeface="Times New Roman" panose="02020603050405020304" pitchFamily="18" charset="0"/>
                <a:cs typeface="Times New Roman" panose="02020603050405020304" pitchFamily="18" charset="0"/>
              </a:rPr>
              <a:t>(a) Stefan-</a:t>
            </a:r>
            <a:r>
              <a:rPr kumimoji="1" lang="en-US" altLang="zh-CN" sz="2800" dirty="0" err="1">
                <a:latin typeface="Times New Roman" panose="02020603050405020304" pitchFamily="18" charset="0"/>
                <a:cs typeface="Times New Roman" panose="02020603050405020304" pitchFamily="18" charset="0"/>
              </a:rPr>
              <a:t>Botzmann</a:t>
            </a:r>
            <a:r>
              <a:rPr kumimoji="1" lang="en-US" altLang="zh-CN" sz="2800" dirty="0">
                <a:latin typeface="Times New Roman" panose="02020603050405020304" pitchFamily="18" charset="0"/>
                <a:cs typeface="Times New Roman" panose="02020603050405020304" pitchFamily="18" charset="0"/>
              </a:rPr>
              <a:t> law</a:t>
            </a:r>
            <a:r>
              <a:rPr kumimoji="1" lang="zh-CN" altLang="en-US" sz="2800" dirty="0">
                <a:latin typeface="Times New Roman" panose="02020603050405020304" pitchFamily="18" charset="0"/>
                <a:cs typeface="Times New Roman" panose="02020603050405020304" pitchFamily="18" charset="0"/>
              </a:rPr>
              <a:t>  </a:t>
            </a:r>
          </a:p>
        </p:txBody>
      </p:sp>
      <p:sp>
        <p:nvSpPr>
          <p:cNvPr id="210951" name="Text Box 7">
            <a:extLst>
              <a:ext uri="{FF2B5EF4-FFF2-40B4-BE49-F238E27FC236}">
                <a16:creationId xmlns:a16="http://schemas.microsoft.com/office/drawing/2014/main" id="{EF134248-9613-4AFE-97ED-731AE2F62AB3}"/>
              </a:ext>
            </a:extLst>
          </p:cNvPr>
          <p:cNvSpPr txBox="1">
            <a:spLocks noChangeArrowheads="1"/>
          </p:cNvSpPr>
          <p:nvPr/>
        </p:nvSpPr>
        <p:spPr bwMode="auto">
          <a:xfrm>
            <a:off x="1066800" y="1446921"/>
            <a:ext cx="5029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800" i="1" u="sng" dirty="0">
                <a:latin typeface="Times New Roman" panose="02020603050405020304" pitchFamily="18" charset="0"/>
                <a:cs typeface="Times New Roman" panose="02020603050405020304" pitchFamily="18" charset="0"/>
              </a:rPr>
              <a:t>Experimental laws</a:t>
            </a:r>
          </a:p>
        </p:txBody>
      </p:sp>
      <p:pic>
        <p:nvPicPr>
          <p:cNvPr id="38920" name="图片 2">
            <a:extLst>
              <a:ext uri="{FF2B5EF4-FFF2-40B4-BE49-F238E27FC236}">
                <a16:creationId xmlns:a16="http://schemas.microsoft.com/office/drawing/2014/main" id="{A53018F6-B441-470B-BB0A-02302A8A77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32906" y="2942373"/>
            <a:ext cx="6326188" cy="353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2">
            <a:extLst>
              <a:ext uri="{FF2B5EF4-FFF2-40B4-BE49-F238E27FC236}">
                <a16:creationId xmlns:a16="http://schemas.microsoft.com/office/drawing/2014/main" id="{95E47AE5-A4D1-4061-A588-2C556EE89242}"/>
              </a:ext>
            </a:extLst>
          </p:cNvPr>
          <p:cNvSpPr txBox="1">
            <a:spLocks noChangeArrowheads="1"/>
          </p:cNvSpPr>
          <p:nvPr/>
        </p:nvSpPr>
        <p:spPr bwMode="auto">
          <a:xfrm>
            <a:off x="2986088" y="349379"/>
            <a:ext cx="51816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Blackbody</a:t>
            </a:r>
          </a:p>
        </p:txBody>
      </p:sp>
      <p:pic>
        <p:nvPicPr>
          <p:cNvPr id="10" name="图片 9">
            <a:extLst>
              <a:ext uri="{FF2B5EF4-FFF2-40B4-BE49-F238E27FC236}">
                <a16:creationId xmlns:a16="http://schemas.microsoft.com/office/drawing/2014/main" id="{87525440-C330-490B-95BD-C574469F8F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5">
            <a:extLst>
              <a:ext uri="{FF2B5EF4-FFF2-40B4-BE49-F238E27FC236}">
                <a16:creationId xmlns:a16="http://schemas.microsoft.com/office/drawing/2014/main" id="{0F6B67CE-C2A8-487C-B794-3D884B43CDBC}"/>
              </a:ext>
            </a:extLst>
          </p:cNvPr>
          <p:cNvGrpSpPr>
            <a:grpSpLocks/>
          </p:cNvGrpSpPr>
          <p:nvPr/>
        </p:nvGrpSpPr>
        <p:grpSpPr bwMode="auto">
          <a:xfrm>
            <a:off x="12000" y="1268760"/>
            <a:ext cx="12168000" cy="0"/>
            <a:chOff x="0" y="119"/>
            <a:chExt cx="5804" cy="726"/>
          </a:xfrm>
        </p:grpSpPr>
        <p:pic>
          <p:nvPicPr>
            <p:cNvPr id="12" name="Picture 6" descr="nklogo">
              <a:extLst>
                <a:ext uri="{FF2B5EF4-FFF2-40B4-BE49-F238E27FC236}">
                  <a16:creationId xmlns:a16="http://schemas.microsoft.com/office/drawing/2014/main" id="{D5E55555-185C-40AA-8AA7-895DED8CD600}"/>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7">
              <a:extLst>
                <a:ext uri="{FF2B5EF4-FFF2-40B4-BE49-F238E27FC236}">
                  <a16:creationId xmlns:a16="http://schemas.microsoft.com/office/drawing/2014/main" id="{274F6EC3-B88D-42CA-9933-A1B527AB1712}"/>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B6C053CD-0B7E-4CC4-8FF0-D4BEDB4019BE}"/>
                  </a:ext>
                </a:extLst>
              </p:cNvPr>
              <p:cNvSpPr/>
              <p:nvPr/>
            </p:nvSpPr>
            <p:spPr>
              <a:xfrm>
                <a:off x="5576888" y="2245100"/>
                <a:ext cx="37888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𝑃</m:t>
                      </m:r>
                      <m:r>
                        <a:rPr lang="zh-CN" altLang="en-US" sz="2400" i="0">
                          <a:latin typeface="Cambria Math" panose="02040503050406030204" pitchFamily="18" charset="0"/>
                        </a:rPr>
                        <m:t>=</m:t>
                      </m:r>
                      <m:r>
                        <a:rPr lang="zh-CN" altLang="en-US" sz="2400" i="1">
                          <a:latin typeface="Cambria Math" panose="02040503050406030204" pitchFamily="18" charset="0"/>
                        </a:rPr>
                        <m:t>𝑅𝐴</m:t>
                      </m:r>
                      <m:r>
                        <a:rPr lang="zh-CN" altLang="en-US" sz="2400" i="0">
                          <a:latin typeface="Cambria Math" panose="02040503050406030204" pitchFamily="18" charset="0"/>
                        </a:rPr>
                        <m:t>=</m:t>
                      </m:r>
                      <m:r>
                        <a:rPr lang="zh-CN" altLang="en-US" sz="2400" i="1">
                          <a:latin typeface="Cambria Math" panose="02040503050406030204" pitchFamily="18" charset="0"/>
                        </a:rPr>
                        <m:t>𝜀𝜎</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𝑇</m:t>
                          </m:r>
                        </m:e>
                        <m:sup>
                          <m:r>
                            <a:rPr lang="zh-CN" altLang="en-US" sz="2400" i="0">
                              <a:latin typeface="Cambria Math" panose="02040503050406030204" pitchFamily="18" charset="0"/>
                            </a:rPr>
                            <m:t>4</m:t>
                          </m:r>
                        </m:sup>
                      </m:sSup>
                      <m:r>
                        <a:rPr lang="zh-CN" altLang="en-US" sz="2400" i="1">
                          <a:latin typeface="Cambria Math" panose="02040503050406030204" pitchFamily="18" charset="0"/>
                        </a:rPr>
                        <m:t>𝐴</m:t>
                      </m:r>
                      <m:r>
                        <a:rPr lang="zh-CN" altLang="en-US" sz="2400" i="0">
                          <a:latin typeface="Cambria Math" panose="02040503050406030204" pitchFamily="18" charset="0"/>
                        </a:rPr>
                        <m:t>=</m:t>
                      </m:r>
                      <m:r>
                        <a:rPr lang="zh-CN" altLang="en-US" sz="2400" i="1">
                          <a:latin typeface="Cambria Math" panose="02040503050406030204" pitchFamily="18" charset="0"/>
                        </a:rPr>
                        <m:t>𝜀𝜎</m:t>
                      </m:r>
                      <m:r>
                        <a:rPr lang="zh-CN" altLang="en-US" sz="2400" i="1">
                          <a:latin typeface="Cambria Math" panose="02040503050406030204" pitchFamily="18" charset="0"/>
                        </a:rPr>
                        <m:t>𝐴</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𝑇</m:t>
                          </m:r>
                        </m:e>
                        <m:sup>
                          <m:r>
                            <a:rPr lang="zh-CN" altLang="en-US" sz="2400" i="0">
                              <a:latin typeface="Cambria Math" panose="02040503050406030204" pitchFamily="18" charset="0"/>
                            </a:rPr>
                            <m:t>4</m:t>
                          </m:r>
                        </m:sup>
                      </m:sSup>
                    </m:oMath>
                  </m:oMathPara>
                </a14:m>
                <a:endParaRPr lang="zh-CN" altLang="en-US" sz="2400" dirty="0"/>
              </a:p>
            </p:txBody>
          </p:sp>
        </mc:Choice>
        <mc:Fallback xmlns="">
          <p:sp>
            <p:nvSpPr>
              <p:cNvPr id="2" name="矩形 1">
                <a:extLst>
                  <a:ext uri="{FF2B5EF4-FFF2-40B4-BE49-F238E27FC236}">
                    <a16:creationId xmlns:a16="http://schemas.microsoft.com/office/drawing/2014/main" id="{B6C053CD-0B7E-4CC4-8FF0-D4BEDB4019BE}"/>
                  </a:ext>
                </a:extLst>
              </p:cNvPr>
              <p:cNvSpPr>
                <a:spLocks noRot="1" noChangeAspect="1" noMove="1" noResize="1" noEditPoints="1" noAdjustHandles="1" noChangeArrowheads="1" noChangeShapeType="1" noTextEdit="1"/>
              </p:cNvSpPr>
              <p:nvPr/>
            </p:nvSpPr>
            <p:spPr>
              <a:xfrm>
                <a:off x="5576888" y="2245100"/>
                <a:ext cx="3788858" cy="461665"/>
              </a:xfrm>
              <a:prstGeom prst="rect">
                <a:avLst/>
              </a:prstGeom>
              <a:blipFill>
                <a:blip r:embed="rId6"/>
                <a:stretch>
                  <a:fillRect/>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A6AC3EB-6CCB-4119-912F-91A7457664B2}"/>
              </a:ext>
            </a:extLst>
          </p:cNvPr>
          <p:cNvSpPr>
            <a:spLocks noGrp="1"/>
          </p:cNvSpPr>
          <p:nvPr>
            <p:ph type="sldNum" sz="quarter" idx="12"/>
          </p:nvPr>
        </p:nvSpPr>
        <p:spPr/>
        <p:txBody>
          <a:bodyPr/>
          <a:lstStyle/>
          <a:p>
            <a:fld id="{89E84724-87FB-44E2-81F4-BC8FAFBE8676}" type="slidenum">
              <a:rPr lang="zh-CN" altLang="en-US" smtClean="0"/>
              <a:t>22</a:t>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14" name="Text Box 22">
            <a:extLst>
              <a:ext uri="{FF2B5EF4-FFF2-40B4-BE49-F238E27FC236}">
                <a16:creationId xmlns:a16="http://schemas.microsoft.com/office/drawing/2014/main" id="{86107290-58B3-47B6-A721-06F8C2956B40}"/>
              </a:ext>
            </a:extLst>
          </p:cNvPr>
          <p:cNvSpPr txBox="1">
            <a:spLocks noChangeArrowheads="1"/>
          </p:cNvSpPr>
          <p:nvPr/>
        </p:nvSpPr>
        <p:spPr bwMode="auto">
          <a:xfrm>
            <a:off x="1365405" y="1349311"/>
            <a:ext cx="5080000" cy="585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3200" dirty="0">
                <a:latin typeface="Times New Roman" pitchFamily="18" charset="0"/>
                <a:ea typeface="仿宋_GB2312" pitchFamily="49" charset="-122"/>
              </a:rPr>
              <a:t>(b)  Wien displacement law:</a:t>
            </a:r>
          </a:p>
        </p:txBody>
      </p:sp>
      <p:sp>
        <p:nvSpPr>
          <p:cNvPr id="213018" name="Text Box 26">
            <a:extLst>
              <a:ext uri="{FF2B5EF4-FFF2-40B4-BE49-F238E27FC236}">
                <a16:creationId xmlns:a16="http://schemas.microsoft.com/office/drawing/2014/main" id="{CADFCDFD-E8F4-47A9-8449-CAD74FA6FAAB}"/>
              </a:ext>
            </a:extLst>
          </p:cNvPr>
          <p:cNvSpPr txBox="1">
            <a:spLocks noChangeArrowheads="1"/>
          </p:cNvSpPr>
          <p:nvPr/>
        </p:nvSpPr>
        <p:spPr bwMode="auto">
          <a:xfrm>
            <a:off x="2047410" y="1928916"/>
            <a:ext cx="8878566" cy="1657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5000"/>
              </a:lnSpc>
              <a:spcBef>
                <a:spcPct val="50000"/>
              </a:spcBef>
              <a:defRPr/>
            </a:pPr>
            <a:r>
              <a:rPr kumimoji="1" lang="en-US" altLang="zh-CN" sz="2800" dirty="0">
                <a:latin typeface="Times New Roman" pitchFamily="18" charset="0"/>
              </a:rPr>
              <a:t>Each blackbody spectral curve reaches a maximum height at a value </a:t>
            </a:r>
            <a:r>
              <a:rPr kumimoji="1" lang="en-US" altLang="zh-CN" sz="2800" i="1" dirty="0">
                <a:latin typeface="Times New Roman" pitchFamily="18" charset="0"/>
                <a:sym typeface="Symbol" panose="05050102010706020507" pitchFamily="18" charset="2"/>
              </a:rPr>
              <a:t></a:t>
            </a:r>
            <a:r>
              <a:rPr kumimoji="1" lang="en-US" altLang="zh-CN" sz="2800" i="1" baseline="-25000" dirty="0">
                <a:latin typeface="Times New Roman" pitchFamily="18" charset="0"/>
              </a:rPr>
              <a:t>b</a:t>
            </a:r>
            <a:r>
              <a:rPr kumimoji="1" lang="en-US" altLang="zh-CN" sz="2800" dirty="0">
                <a:latin typeface="Times New Roman" pitchFamily="18" charset="0"/>
              </a:rPr>
              <a:t>. The peak wavelength is inversely proportional to the absolute temperature in kelvins.  </a:t>
            </a:r>
            <a:endParaRPr kumimoji="1" lang="zh-CN" altLang="en-US" sz="2800" dirty="0">
              <a:latin typeface="Times New Roman" pitchFamily="18" charset="0"/>
            </a:endParaRPr>
          </a:p>
        </p:txBody>
      </p:sp>
      <p:sp>
        <p:nvSpPr>
          <p:cNvPr id="24" name="Text Box 12">
            <a:extLst>
              <a:ext uri="{FF2B5EF4-FFF2-40B4-BE49-F238E27FC236}">
                <a16:creationId xmlns:a16="http://schemas.microsoft.com/office/drawing/2014/main" id="{87A604BA-CB7E-4BED-B10C-FA90AEE11454}"/>
              </a:ext>
            </a:extLst>
          </p:cNvPr>
          <p:cNvSpPr txBox="1">
            <a:spLocks noChangeArrowheads="1"/>
          </p:cNvSpPr>
          <p:nvPr/>
        </p:nvSpPr>
        <p:spPr bwMode="auto">
          <a:xfrm>
            <a:off x="2986088" y="349379"/>
            <a:ext cx="51816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Blackbody</a:t>
            </a:r>
          </a:p>
        </p:txBody>
      </p:sp>
      <p:pic>
        <p:nvPicPr>
          <p:cNvPr id="25" name="图片 24">
            <a:extLst>
              <a:ext uri="{FF2B5EF4-FFF2-40B4-BE49-F238E27FC236}">
                <a16:creationId xmlns:a16="http://schemas.microsoft.com/office/drawing/2014/main" id="{C25FB231-53C5-4D6D-98CB-B458AD92B9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5">
            <a:extLst>
              <a:ext uri="{FF2B5EF4-FFF2-40B4-BE49-F238E27FC236}">
                <a16:creationId xmlns:a16="http://schemas.microsoft.com/office/drawing/2014/main" id="{F7098C5C-39C0-483F-B558-53D910A4F983}"/>
              </a:ext>
            </a:extLst>
          </p:cNvPr>
          <p:cNvGrpSpPr>
            <a:grpSpLocks/>
          </p:cNvGrpSpPr>
          <p:nvPr/>
        </p:nvGrpSpPr>
        <p:grpSpPr bwMode="auto">
          <a:xfrm>
            <a:off x="12000" y="1268760"/>
            <a:ext cx="12168000" cy="0"/>
            <a:chOff x="0" y="119"/>
            <a:chExt cx="5804" cy="726"/>
          </a:xfrm>
        </p:grpSpPr>
        <p:pic>
          <p:nvPicPr>
            <p:cNvPr id="27" name="Picture 6" descr="nklogo">
              <a:extLst>
                <a:ext uri="{FF2B5EF4-FFF2-40B4-BE49-F238E27FC236}">
                  <a16:creationId xmlns:a16="http://schemas.microsoft.com/office/drawing/2014/main" id="{86ABC7C2-5BA1-465F-B15B-83B30B805E8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Line 7">
              <a:extLst>
                <a:ext uri="{FF2B5EF4-FFF2-40B4-BE49-F238E27FC236}">
                  <a16:creationId xmlns:a16="http://schemas.microsoft.com/office/drawing/2014/main" id="{DC163343-9E40-4EE6-9325-9127FE79EDF9}"/>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A8C1EA6-7486-4DE7-8674-A021C4F29CEB}"/>
                  </a:ext>
                </a:extLst>
              </p:cNvPr>
              <p:cNvSpPr/>
              <p:nvPr/>
            </p:nvSpPr>
            <p:spPr>
              <a:xfrm>
                <a:off x="6445405" y="5313466"/>
                <a:ext cx="3260301"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𝑏</m:t>
                      </m:r>
                      <m:r>
                        <a:rPr lang="zh-CN" altLang="en-US" sz="2800" i="0">
                          <a:latin typeface="Cambria Math" panose="02040503050406030204" pitchFamily="18" charset="0"/>
                        </a:rPr>
                        <m:t>=2.9×</m:t>
                      </m:r>
                      <m:sSup>
                        <m:sSupPr>
                          <m:ctrlPr>
                            <a:rPr lang="zh-CN" altLang="en-US" sz="2800" i="1">
                              <a:latin typeface="Cambria Math" panose="02040503050406030204" pitchFamily="18" charset="0"/>
                            </a:rPr>
                          </m:ctrlPr>
                        </m:sSupPr>
                        <m:e>
                          <m:r>
                            <a:rPr lang="zh-CN" altLang="en-US" sz="2800" i="0">
                              <a:latin typeface="Cambria Math" panose="02040503050406030204" pitchFamily="18" charset="0"/>
                            </a:rPr>
                            <m:t>10</m:t>
                          </m:r>
                        </m:e>
                        <m:sup>
                          <m:r>
                            <a:rPr lang="zh-CN" altLang="en-US" sz="2800" i="0">
                              <a:latin typeface="Cambria Math" panose="02040503050406030204" pitchFamily="18" charset="0"/>
                            </a:rPr>
                            <m:t>−3</m:t>
                          </m:r>
                        </m:sup>
                      </m:sSup>
                      <m:r>
                        <a:rPr lang="zh-CN" altLang="en-US" sz="2800" i="1">
                          <a:latin typeface="Cambria Math" panose="02040503050406030204" pitchFamily="18" charset="0"/>
                        </a:rPr>
                        <m:t>𝑚𝑘</m:t>
                      </m:r>
                    </m:oMath>
                  </m:oMathPara>
                </a14:m>
                <a:endParaRPr lang="zh-CN" altLang="en-US" sz="2800" dirty="0"/>
              </a:p>
            </p:txBody>
          </p:sp>
        </mc:Choice>
        <mc:Fallback xmlns="">
          <p:sp>
            <p:nvSpPr>
              <p:cNvPr id="3" name="矩形 2">
                <a:extLst>
                  <a:ext uri="{FF2B5EF4-FFF2-40B4-BE49-F238E27FC236}">
                    <a16:creationId xmlns:a16="http://schemas.microsoft.com/office/drawing/2014/main" id="{9A8C1EA6-7486-4DE7-8674-A021C4F29CEB}"/>
                  </a:ext>
                </a:extLst>
              </p:cNvPr>
              <p:cNvSpPr>
                <a:spLocks noRot="1" noChangeAspect="1" noMove="1" noResize="1" noEditPoints="1" noAdjustHandles="1" noChangeArrowheads="1" noChangeShapeType="1" noTextEdit="1"/>
              </p:cNvSpPr>
              <p:nvPr/>
            </p:nvSpPr>
            <p:spPr>
              <a:xfrm>
                <a:off x="6445405" y="5313466"/>
                <a:ext cx="326030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6C13825-E8C6-47E6-BFE7-795405F1477C}"/>
                  </a:ext>
                </a:extLst>
              </p:cNvPr>
              <p:cNvSpPr/>
              <p:nvPr/>
            </p:nvSpPr>
            <p:spPr>
              <a:xfrm>
                <a:off x="6730270" y="4417600"/>
                <a:ext cx="161453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𝜆</m:t>
                          </m:r>
                        </m:e>
                        <m:sub>
                          <m:r>
                            <a:rPr lang="zh-CN" altLang="en-US" sz="2800" i="1">
                              <a:latin typeface="Cambria Math" panose="02040503050406030204" pitchFamily="18" charset="0"/>
                            </a:rPr>
                            <m:t>𝑏</m:t>
                          </m:r>
                        </m:sub>
                      </m:sSub>
                      <m:r>
                        <a:rPr lang="zh-CN" altLang="en-US" sz="2800" i="1">
                          <a:latin typeface="Cambria Math" panose="02040503050406030204" pitchFamily="18" charset="0"/>
                        </a:rPr>
                        <m:t>𝑇</m:t>
                      </m:r>
                      <m:r>
                        <a:rPr lang="zh-CN" altLang="en-US" sz="2800" i="0">
                          <a:latin typeface="Cambria Math" panose="02040503050406030204" pitchFamily="18" charset="0"/>
                        </a:rPr>
                        <m:t>=</m:t>
                      </m:r>
                      <m:r>
                        <a:rPr lang="zh-CN" altLang="en-US" sz="2800" i="1">
                          <a:latin typeface="Cambria Math" panose="02040503050406030204" pitchFamily="18" charset="0"/>
                        </a:rPr>
                        <m:t>𝑏</m:t>
                      </m:r>
                    </m:oMath>
                  </m:oMathPara>
                </a14:m>
                <a:endParaRPr lang="zh-CN" altLang="en-US" sz="2800" dirty="0"/>
              </a:p>
            </p:txBody>
          </p:sp>
        </mc:Choice>
        <mc:Fallback xmlns="">
          <p:sp>
            <p:nvSpPr>
              <p:cNvPr id="4" name="矩形 3">
                <a:extLst>
                  <a:ext uri="{FF2B5EF4-FFF2-40B4-BE49-F238E27FC236}">
                    <a16:creationId xmlns:a16="http://schemas.microsoft.com/office/drawing/2014/main" id="{86C13825-E8C6-47E6-BFE7-795405F1477C}"/>
                  </a:ext>
                </a:extLst>
              </p:cNvPr>
              <p:cNvSpPr>
                <a:spLocks noRot="1" noChangeAspect="1" noMove="1" noResize="1" noEditPoints="1" noAdjustHandles="1" noChangeArrowheads="1" noChangeShapeType="1" noTextEdit="1"/>
              </p:cNvSpPr>
              <p:nvPr/>
            </p:nvSpPr>
            <p:spPr>
              <a:xfrm>
                <a:off x="6730270" y="4417600"/>
                <a:ext cx="1614530" cy="523220"/>
              </a:xfrm>
              <a:prstGeom prst="rect">
                <a:avLst/>
              </a:prstGeom>
              <a:blipFill>
                <a:blip r:embed="rId7"/>
                <a:stretch>
                  <a:fillRect/>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01F1672C-CA8C-4C27-A558-9835588E312C}"/>
              </a:ext>
            </a:extLst>
          </p:cNvPr>
          <p:cNvGrpSpPr/>
          <p:nvPr/>
        </p:nvGrpSpPr>
        <p:grpSpPr>
          <a:xfrm>
            <a:off x="2047410" y="3634357"/>
            <a:ext cx="3528200" cy="2681764"/>
            <a:chOff x="2048688" y="4075668"/>
            <a:chExt cx="3528200" cy="2681764"/>
          </a:xfrm>
        </p:grpSpPr>
        <p:grpSp>
          <p:nvGrpSpPr>
            <p:cNvPr id="40964" name="Group 31">
              <a:extLst>
                <a:ext uri="{FF2B5EF4-FFF2-40B4-BE49-F238E27FC236}">
                  <a16:creationId xmlns:a16="http://schemas.microsoft.com/office/drawing/2014/main" id="{CC0459F0-2A1B-4853-A9AE-6EAD0C9F6AE0}"/>
                </a:ext>
              </a:extLst>
            </p:cNvPr>
            <p:cNvGrpSpPr>
              <a:grpSpLocks/>
            </p:cNvGrpSpPr>
            <p:nvPr/>
          </p:nvGrpSpPr>
          <p:grpSpPr bwMode="auto">
            <a:xfrm>
              <a:off x="2209800" y="4248150"/>
              <a:ext cx="2597150" cy="2457450"/>
              <a:chOff x="480" y="2676"/>
              <a:chExt cx="1636" cy="1548"/>
            </a:xfrm>
          </p:grpSpPr>
          <mc:AlternateContent xmlns:mc="http://schemas.openxmlformats.org/markup-compatibility/2006" xmlns:a14="http://schemas.microsoft.com/office/drawing/2010/main">
            <mc:Choice Requires="a14">
              <p:graphicFrame>
                <p:nvGraphicFramePr>
                  <p:cNvPr id="40972" name="Object 9">
                    <a:extLst>
                      <a:ext uri="{FF2B5EF4-FFF2-40B4-BE49-F238E27FC236}">
                        <a16:creationId xmlns:a16="http://schemas.microsoft.com/office/drawing/2014/main" id="{B0CD4A5C-A9B3-47A9-8190-6A4F18AB664F}"/>
                      </a:ext>
                    </a:extLst>
                  </p:cNvPr>
                  <p:cNvGraphicFramePr>
                    <a:graphicFrameLocks noChangeAspect="1"/>
                  </p:cNvGraphicFramePr>
                  <p:nvPr/>
                </p:nvGraphicFramePr>
                <p:xfrm>
                  <a:off x="628" y="3984"/>
                  <a:ext cx="150" cy="196"/>
                </p:xfrm>
                <a:graphic>
                  <a:graphicData uri="http://schemas.openxmlformats.org/presentationml/2006/ole">
                    <mc:AlternateContent>
                      <mc:Choice xmlns:v="urn:schemas-microsoft-com:vml" Requires="v">
                        <p:oleObj name="公式" r:id="rId8" imgW="37897" imgH="76095" progId="Equation.3">
                          <p:embed/>
                        </p:oleObj>
                      </mc:Choice>
                      <mc:Fallback>
                        <p:oleObj name="公式" r:id="rId8" imgW="37897" imgH="76095" progId="Equation.3">
                          <p:embed/>
                          <p:pic>
                            <p:nvPicPr>
                              <p:cNvPr id="40972" name="Object 9">
                                <a:extLst>
                                  <a:ext uri="{FF2B5EF4-FFF2-40B4-BE49-F238E27FC236}">
                                    <a16:creationId xmlns:a16="http://schemas.microsoft.com/office/drawing/2014/main" id="{B0CD4A5C-A9B3-47A9-8190-6A4F18AB664F}"/>
                                  </a:ext>
                                </a:extLst>
                              </p:cNvPr>
                              <p:cNvPicPr>
                                <a:picLocks noChangeAspect="1" noChangeArrowheads="1"/>
                              </p:cNvPicPr>
                              <p:nvPr/>
                            </p:nvPicPr>
                            <p:blipFill>
                              <a:blip r:embed="rId9">
                                <a:extLst>
                                  <a:ext uri="{28A0092B-C50C-407E-A947-70E740481C1C}">
                                    <a14:useLocalDpi val="0"/>
                                  </a:ext>
                                </a:extLst>
                              </a:blip>
                              <a:srcRect/>
                              <a:stretch>
                                <a:fillRect/>
                              </a:stretch>
                            </p:blipFill>
                            <p:spPr bwMode="auto">
                              <a:xfrm>
                                <a:off x="628" y="3984"/>
                                <a:ext cx="150" cy="196"/>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40972" name="Object 9">
                    <a:extLst>
                      <a:ext uri="{FF2B5EF4-FFF2-40B4-BE49-F238E27FC236}">
                        <a16:creationId xmlns:a16="http://schemas.microsoft.com/office/drawing/2014/main" id="{B0CD4A5C-A9B3-47A9-8190-6A4F18AB664F}"/>
                      </a:ext>
                    </a:extLst>
                  </p:cNvPr>
                  <p:cNvGraphicFramePr>
                    <a:graphicFrameLocks noChangeAspect="1"/>
                  </p:cNvGraphicFramePr>
                  <p:nvPr/>
                </p:nvGraphicFramePr>
                <p:xfrm>
                  <a:off x="628" y="3984"/>
                  <a:ext cx="150" cy="196"/>
                </p:xfrm>
                <a:graphic>
                  <a:graphicData uri="http://schemas.openxmlformats.org/presentationml/2006/ole">
                    <mc:AlternateContent>
                      <mc:Choice xmlns:v="urn:schemas-microsoft-com:vml" Requires="v">
                        <p:oleObj spid="_x0000_s9454" name="公式" r:id="rId10" imgW="37897" imgH="76095" progId="Equation.3">
                          <p:embed/>
                        </p:oleObj>
                      </mc:Choice>
                      <mc:Fallback>
                        <p:oleObj name="公式" r:id="rId10" imgW="37897" imgH="76095" progId="Equation.3">
                          <p:embed/>
                          <p:pic>
                            <p:nvPicPr>
                              <p:cNvPr id="40972" name="Object 9">
                                <a:extLst>
                                  <a:ext uri="{FF2B5EF4-FFF2-40B4-BE49-F238E27FC236}">
                                    <a16:creationId xmlns:a16="http://schemas.microsoft.com/office/drawing/2014/main" id="{B0CD4A5C-A9B3-47A9-8190-6A4F18AB66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8" y="3984"/>
                                <a:ext cx="150"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0973" name="Object 10">
                    <a:extLst>
                      <a:ext uri="{FF2B5EF4-FFF2-40B4-BE49-F238E27FC236}">
                        <a16:creationId xmlns:a16="http://schemas.microsoft.com/office/drawing/2014/main" id="{D24AA3D0-62C6-472F-B8F9-B18108A5866C}"/>
                      </a:ext>
                    </a:extLst>
                  </p:cNvPr>
                  <p:cNvGraphicFramePr>
                    <a:graphicFrameLocks noChangeAspect="1"/>
                  </p:cNvGraphicFramePr>
                  <p:nvPr/>
                </p:nvGraphicFramePr>
                <p:xfrm>
                  <a:off x="788" y="4024"/>
                  <a:ext cx="128" cy="200"/>
                </p:xfrm>
                <a:graphic>
                  <a:graphicData uri="http://schemas.openxmlformats.org/presentationml/2006/ole">
                    <mc:AlternateContent>
                      <mc:Choice xmlns:v="urn:schemas-microsoft-com:vml" Requires="v">
                        <p:oleObj name="公式" r:id="rId12" imgW="18948" imgH="85764" progId="Equation.3">
                          <p:embed/>
                        </p:oleObj>
                      </mc:Choice>
                      <mc:Fallback>
                        <p:oleObj name="公式" r:id="rId12" imgW="18948" imgH="85764" progId="Equation.3">
                          <p:embed/>
                          <p:pic>
                            <p:nvPicPr>
                              <p:cNvPr id="40973" name="Object 10">
                                <a:extLst>
                                  <a:ext uri="{FF2B5EF4-FFF2-40B4-BE49-F238E27FC236}">
                                    <a16:creationId xmlns:a16="http://schemas.microsoft.com/office/drawing/2014/main" id="{D24AA3D0-62C6-472F-B8F9-B18108A5866C}"/>
                                  </a:ext>
                                </a:extLst>
                              </p:cNvPr>
                              <p:cNvPicPr>
                                <a:picLocks noChangeAspect="1" noChangeArrowheads="1"/>
                              </p:cNvPicPr>
                              <p:nvPr/>
                            </p:nvPicPr>
                            <p:blipFill>
                              <a:blip r:embed="rId13">
                                <a:extLst>
                                  <a:ext uri="{28A0092B-C50C-407E-A947-70E740481C1C}">
                                    <a14:useLocalDpi val="0"/>
                                  </a:ext>
                                </a:extLst>
                              </a:blip>
                              <a:srcRect/>
                              <a:stretch>
                                <a:fillRect/>
                              </a:stretch>
                            </p:blipFill>
                            <p:spPr bwMode="auto">
                              <a:xfrm>
                                <a:off x="788" y="4024"/>
                                <a:ext cx="128" cy="2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40973" name="Object 10">
                    <a:extLst>
                      <a:ext uri="{FF2B5EF4-FFF2-40B4-BE49-F238E27FC236}">
                        <a16:creationId xmlns:a16="http://schemas.microsoft.com/office/drawing/2014/main" id="{D24AA3D0-62C6-472F-B8F9-B18108A5866C}"/>
                      </a:ext>
                    </a:extLst>
                  </p:cNvPr>
                  <p:cNvGraphicFramePr>
                    <a:graphicFrameLocks noChangeAspect="1"/>
                  </p:cNvGraphicFramePr>
                  <p:nvPr/>
                </p:nvGraphicFramePr>
                <p:xfrm>
                  <a:off x="788" y="4024"/>
                  <a:ext cx="128" cy="200"/>
                </p:xfrm>
                <a:graphic>
                  <a:graphicData uri="http://schemas.openxmlformats.org/presentationml/2006/ole">
                    <mc:AlternateContent>
                      <mc:Choice xmlns:v="urn:schemas-microsoft-com:vml" Requires="v">
                        <p:oleObj spid="_x0000_s9455" name="公式" r:id="rId14" imgW="18948" imgH="85764" progId="Equation.3">
                          <p:embed/>
                        </p:oleObj>
                      </mc:Choice>
                      <mc:Fallback>
                        <p:oleObj name="公式" r:id="rId14" imgW="18948" imgH="85764" progId="Equation.3">
                          <p:embed/>
                          <p:pic>
                            <p:nvPicPr>
                              <p:cNvPr id="40973" name="Object 10">
                                <a:extLst>
                                  <a:ext uri="{FF2B5EF4-FFF2-40B4-BE49-F238E27FC236}">
                                    <a16:creationId xmlns:a16="http://schemas.microsoft.com/office/drawing/2014/main" id="{D24AA3D0-62C6-472F-B8F9-B18108A5866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8" y="4024"/>
                                <a:ext cx="128"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0974" name="Object 11">
                    <a:extLst>
                      <a:ext uri="{FF2B5EF4-FFF2-40B4-BE49-F238E27FC236}">
                        <a16:creationId xmlns:a16="http://schemas.microsoft.com/office/drawing/2014/main" id="{56B71CF6-29B8-44A5-A5FA-A2AD71F30EB0}"/>
                      </a:ext>
                    </a:extLst>
                  </p:cNvPr>
                  <p:cNvGraphicFramePr>
                    <a:graphicFrameLocks noChangeAspect="1"/>
                  </p:cNvGraphicFramePr>
                  <p:nvPr/>
                </p:nvGraphicFramePr>
                <p:xfrm>
                  <a:off x="1156" y="3984"/>
                  <a:ext cx="123" cy="192"/>
                </p:xfrm>
                <a:graphic>
                  <a:graphicData uri="http://schemas.openxmlformats.org/presentationml/2006/ole">
                    <mc:AlternateContent>
                      <mc:Choice xmlns:v="urn:schemas-microsoft-com:vml" Requires="v">
                        <p:oleObj name="公式" r:id="rId16" imgW="18948" imgH="85764" progId="Equation.3">
                          <p:embed/>
                        </p:oleObj>
                      </mc:Choice>
                      <mc:Fallback>
                        <p:oleObj name="公式" r:id="rId16" imgW="18948" imgH="85764" progId="Equation.3">
                          <p:embed/>
                          <p:pic>
                            <p:nvPicPr>
                              <p:cNvPr id="40974" name="Object 11">
                                <a:extLst>
                                  <a:ext uri="{FF2B5EF4-FFF2-40B4-BE49-F238E27FC236}">
                                    <a16:creationId xmlns:a16="http://schemas.microsoft.com/office/drawing/2014/main" id="{56B71CF6-29B8-44A5-A5FA-A2AD71F30EB0}"/>
                                  </a:ext>
                                </a:extLst>
                              </p:cNvPr>
                              <p:cNvPicPr>
                                <a:picLocks noChangeAspect="1" noChangeArrowheads="1"/>
                              </p:cNvPicPr>
                              <p:nvPr/>
                            </p:nvPicPr>
                            <p:blipFill>
                              <a:blip r:embed="rId17">
                                <a:extLst>
                                  <a:ext uri="{28A0092B-C50C-407E-A947-70E740481C1C}">
                                    <a14:useLocalDpi val="0"/>
                                  </a:ext>
                                </a:extLst>
                              </a:blip>
                              <a:srcRect/>
                              <a:stretch>
                                <a:fillRect/>
                              </a:stretch>
                            </p:blipFill>
                            <p:spPr bwMode="auto">
                              <a:xfrm>
                                <a:off x="1156" y="3984"/>
                                <a:ext cx="123" cy="19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40974" name="Object 11">
                    <a:extLst>
                      <a:ext uri="{FF2B5EF4-FFF2-40B4-BE49-F238E27FC236}">
                        <a16:creationId xmlns:a16="http://schemas.microsoft.com/office/drawing/2014/main" id="{56B71CF6-29B8-44A5-A5FA-A2AD71F30EB0}"/>
                      </a:ext>
                    </a:extLst>
                  </p:cNvPr>
                  <p:cNvGraphicFramePr>
                    <a:graphicFrameLocks noChangeAspect="1"/>
                  </p:cNvGraphicFramePr>
                  <p:nvPr/>
                </p:nvGraphicFramePr>
                <p:xfrm>
                  <a:off x="1156" y="3984"/>
                  <a:ext cx="123" cy="192"/>
                </p:xfrm>
                <a:graphic>
                  <a:graphicData uri="http://schemas.openxmlformats.org/presentationml/2006/ole">
                    <mc:AlternateContent>
                      <mc:Choice xmlns:v="urn:schemas-microsoft-com:vml" Requires="v">
                        <p:oleObj spid="_x0000_s9456" name="公式" r:id="rId18" imgW="18948" imgH="85764" progId="Equation.3">
                          <p:embed/>
                        </p:oleObj>
                      </mc:Choice>
                      <mc:Fallback>
                        <p:oleObj name="公式" r:id="rId18" imgW="18948" imgH="85764" progId="Equation.3">
                          <p:embed/>
                          <p:pic>
                            <p:nvPicPr>
                              <p:cNvPr id="40974" name="Object 11">
                                <a:extLst>
                                  <a:ext uri="{FF2B5EF4-FFF2-40B4-BE49-F238E27FC236}">
                                    <a16:creationId xmlns:a16="http://schemas.microsoft.com/office/drawing/2014/main" id="{56B71CF6-29B8-44A5-A5FA-A2AD71F30EB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56" y="3984"/>
                                <a:ext cx="123"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nvGrpSpPr>
              <p:cNvPr id="40978" name="Group 15">
                <a:extLst>
                  <a:ext uri="{FF2B5EF4-FFF2-40B4-BE49-F238E27FC236}">
                    <a16:creationId xmlns:a16="http://schemas.microsoft.com/office/drawing/2014/main" id="{30A1B011-AF9A-488A-BA4E-F09B39802746}"/>
                  </a:ext>
                </a:extLst>
              </p:cNvPr>
              <p:cNvGrpSpPr>
                <a:grpSpLocks/>
              </p:cNvGrpSpPr>
              <p:nvPr/>
            </p:nvGrpSpPr>
            <p:grpSpPr bwMode="auto">
              <a:xfrm>
                <a:off x="480" y="2676"/>
                <a:ext cx="1636" cy="1308"/>
                <a:chOff x="528" y="2244"/>
                <a:chExt cx="1636" cy="1308"/>
              </a:xfrm>
            </p:grpSpPr>
            <p:sp>
              <p:nvSpPr>
                <p:cNvPr id="40982" name="Freeform 16">
                  <a:extLst>
                    <a:ext uri="{FF2B5EF4-FFF2-40B4-BE49-F238E27FC236}">
                      <a16:creationId xmlns:a16="http://schemas.microsoft.com/office/drawing/2014/main" id="{56074ED5-2C22-4598-935F-6D92C2177D43}"/>
                    </a:ext>
                  </a:extLst>
                </p:cNvPr>
                <p:cNvSpPr>
                  <a:spLocks/>
                </p:cNvSpPr>
                <p:nvPr/>
              </p:nvSpPr>
              <p:spPr bwMode="auto">
                <a:xfrm>
                  <a:off x="528" y="2244"/>
                  <a:ext cx="4" cy="1308"/>
                </a:xfrm>
                <a:custGeom>
                  <a:avLst/>
                  <a:gdLst>
                    <a:gd name="T0" fmla="*/ 4 w 4"/>
                    <a:gd name="T1" fmla="*/ 1308 h 1308"/>
                    <a:gd name="T2" fmla="*/ 0 w 4"/>
                    <a:gd name="T3" fmla="*/ 0 h 1308"/>
                    <a:gd name="T4" fmla="*/ 0 60000 65536"/>
                    <a:gd name="T5" fmla="*/ 0 60000 65536"/>
                  </a:gdLst>
                  <a:ahLst/>
                  <a:cxnLst>
                    <a:cxn ang="T4">
                      <a:pos x="T0" y="T1"/>
                    </a:cxn>
                    <a:cxn ang="T5">
                      <a:pos x="T2" y="T3"/>
                    </a:cxn>
                  </a:cxnLst>
                  <a:rect l="0" t="0" r="r" b="b"/>
                  <a:pathLst>
                    <a:path w="4" h="1308">
                      <a:moveTo>
                        <a:pt x="4" y="1308"/>
                      </a:moveTo>
                      <a:lnTo>
                        <a:pt x="0" y="0"/>
                      </a:lnTo>
                    </a:path>
                  </a:pathLst>
                </a:custGeom>
                <a:noFill/>
                <a:ln w="28575" cmpd="sng">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983" name="Line 17">
                  <a:extLst>
                    <a:ext uri="{FF2B5EF4-FFF2-40B4-BE49-F238E27FC236}">
                      <a16:creationId xmlns:a16="http://schemas.microsoft.com/office/drawing/2014/main" id="{348E3759-15B2-4803-9668-D8C8D415A320}"/>
                    </a:ext>
                  </a:extLst>
                </p:cNvPr>
                <p:cNvSpPr>
                  <a:spLocks noChangeShapeType="1"/>
                </p:cNvSpPr>
                <p:nvPr/>
              </p:nvSpPr>
              <p:spPr bwMode="auto">
                <a:xfrm>
                  <a:off x="532" y="3552"/>
                  <a:ext cx="16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dirty="0"/>
                </a:p>
              </p:txBody>
            </p:sp>
          </p:grpSp>
          <p:sp>
            <p:nvSpPr>
              <p:cNvPr id="40979" name="Freeform 18">
                <a:extLst>
                  <a:ext uri="{FF2B5EF4-FFF2-40B4-BE49-F238E27FC236}">
                    <a16:creationId xmlns:a16="http://schemas.microsoft.com/office/drawing/2014/main" id="{9A25C4CA-6A4C-40C7-9C79-35BE20BC432A}"/>
                  </a:ext>
                </a:extLst>
              </p:cNvPr>
              <p:cNvSpPr>
                <a:spLocks/>
              </p:cNvSpPr>
              <p:nvPr/>
            </p:nvSpPr>
            <p:spPr bwMode="auto">
              <a:xfrm>
                <a:off x="514" y="2870"/>
                <a:ext cx="1446" cy="1114"/>
              </a:xfrm>
              <a:custGeom>
                <a:avLst/>
                <a:gdLst>
                  <a:gd name="T0" fmla="*/ 0 w 2254"/>
                  <a:gd name="T1" fmla="*/ 48 h 1526"/>
                  <a:gd name="T2" fmla="*/ 2 w 2254"/>
                  <a:gd name="T3" fmla="*/ 35 h 1526"/>
                  <a:gd name="T4" fmla="*/ 5 w 2254"/>
                  <a:gd name="T5" fmla="*/ 1 h 1526"/>
                  <a:gd name="T6" fmla="*/ 12 w 2254"/>
                  <a:gd name="T7" fmla="*/ 30 h 1526"/>
                  <a:gd name="T8" fmla="*/ 17 w 2254"/>
                  <a:gd name="T9" fmla="*/ 45 h 15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4" h="1526">
                    <a:moveTo>
                      <a:pt x="0" y="1526"/>
                    </a:moveTo>
                    <a:cubicBezTo>
                      <a:pt x="42" y="1458"/>
                      <a:pt x="131" y="1367"/>
                      <a:pt x="255" y="1117"/>
                    </a:cubicBezTo>
                    <a:cubicBezTo>
                      <a:pt x="379" y="867"/>
                      <a:pt x="515" y="52"/>
                      <a:pt x="745" y="26"/>
                    </a:cubicBezTo>
                    <a:cubicBezTo>
                      <a:pt x="975" y="0"/>
                      <a:pt x="1385" y="731"/>
                      <a:pt x="1636" y="963"/>
                    </a:cubicBezTo>
                    <a:cubicBezTo>
                      <a:pt x="1887" y="1195"/>
                      <a:pt x="2125" y="1322"/>
                      <a:pt x="2254" y="1417"/>
                    </a:cubicBezTo>
                  </a:path>
                </a:pathLst>
              </a:custGeom>
              <a:noFill/>
              <a:ln w="28575" cmpd="sng">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980" name="Line 20">
                <a:extLst>
                  <a:ext uri="{FF2B5EF4-FFF2-40B4-BE49-F238E27FC236}">
                    <a16:creationId xmlns:a16="http://schemas.microsoft.com/office/drawing/2014/main" id="{66F7279D-C586-4A7E-A3D8-2876A4F8EBB4}"/>
                  </a:ext>
                </a:extLst>
              </p:cNvPr>
              <p:cNvSpPr>
                <a:spLocks noChangeShapeType="1"/>
              </p:cNvSpPr>
              <p:nvPr/>
            </p:nvSpPr>
            <p:spPr bwMode="auto">
              <a:xfrm flipH="1">
                <a:off x="1007" y="2898"/>
                <a:ext cx="3" cy="1086"/>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3013" name="Rectangle 21">
                <a:extLst>
                  <a:ext uri="{FF2B5EF4-FFF2-40B4-BE49-F238E27FC236}">
                    <a16:creationId xmlns:a16="http://schemas.microsoft.com/office/drawing/2014/main" id="{CC7D1D34-2E9D-4F05-AA95-92D1191C8E8E}"/>
                  </a:ext>
                </a:extLst>
              </p:cNvPr>
              <p:cNvSpPr>
                <a:spLocks noChangeArrowheads="1"/>
              </p:cNvSpPr>
              <p:nvPr/>
            </p:nvSpPr>
            <p:spPr bwMode="auto">
              <a:xfrm>
                <a:off x="916" y="3984"/>
                <a:ext cx="288" cy="240"/>
              </a:xfrm>
              <a:prstGeom prst="rect">
                <a:avLst/>
              </a:prstGeom>
              <a:noFill/>
              <a:ln>
                <a:noFill/>
              </a:ln>
              <a:extLst>
                <a:ext uri="{909E8E84-426E-40DD-AFC4-6F175D3DCCD1}">
                  <a14:hiddenFill xmlns:a14="http://schemas.microsoft.com/office/drawing/2010/main">
                    <a:solidFill>
                      <a:srgbClr val="DDFFDD"/>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1" hangingPunct="1">
                  <a:defRPr/>
                </a:pPr>
                <a:r>
                  <a:rPr kumimoji="1" lang="en-US" altLang="zh-CN" sz="2400" dirty="0">
                    <a:effectLst>
                      <a:outerShdw blurRad="38100" dist="38100" dir="2700000" algn="tl">
                        <a:srgbClr val="010199"/>
                      </a:outerShdw>
                    </a:effectLst>
                    <a:latin typeface="Times New Roman" pitchFamily="18" charset="0"/>
                  </a:rPr>
                  <a:t> </a:t>
                </a:r>
                <a:r>
                  <a:rPr kumimoji="1" lang="en-US" altLang="zh-CN" sz="2400" dirty="0">
                    <a:latin typeface="Times New Roman" pitchFamily="18" charset="0"/>
                    <a:sym typeface="Symbol" pitchFamily="18" charset="2"/>
                  </a:rPr>
                  <a:t></a:t>
                </a:r>
                <a:r>
                  <a:rPr kumimoji="1" lang="en-US" altLang="zh-CN" sz="2400" baseline="-25000" dirty="0">
                    <a:latin typeface="Times New Roman" pitchFamily="18" charset="0"/>
                    <a:sym typeface="Symbol" pitchFamily="18" charset="2"/>
                  </a:rPr>
                  <a:t>b</a:t>
                </a:r>
                <a:endParaRPr kumimoji="1" lang="en-US" altLang="zh-CN" sz="2400" dirty="0">
                  <a:latin typeface="Times New Roman" pitchFamily="18" charset="0"/>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6FECACD-22B4-476D-802D-B0660354BB17}"/>
                    </a:ext>
                  </a:extLst>
                </p:cNvPr>
                <p:cNvSpPr/>
                <p:nvPr/>
              </p:nvSpPr>
              <p:spPr>
                <a:xfrm>
                  <a:off x="3285457" y="4610100"/>
                  <a:ext cx="8935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1600</m:t>
                        </m:r>
                        <m:r>
                          <a:rPr lang="zh-CN" altLang="en-US" i="1">
                            <a:latin typeface="Cambria Math" panose="02040503050406030204" pitchFamily="18" charset="0"/>
                          </a:rPr>
                          <m:t>𝑘</m:t>
                        </m:r>
                      </m:oMath>
                    </m:oMathPara>
                  </a14:m>
                  <a:endParaRPr lang="zh-CN" altLang="en-US" dirty="0"/>
                </a:p>
              </p:txBody>
            </p:sp>
          </mc:Choice>
          <mc:Fallback xmlns="">
            <p:sp>
              <p:nvSpPr>
                <p:cNvPr id="2" name="矩形 1">
                  <a:extLst>
                    <a:ext uri="{FF2B5EF4-FFF2-40B4-BE49-F238E27FC236}">
                      <a16:creationId xmlns:a16="http://schemas.microsoft.com/office/drawing/2014/main" id="{96FECACD-22B4-476D-802D-B0660354BB17}"/>
                    </a:ext>
                  </a:extLst>
                </p:cNvPr>
                <p:cNvSpPr>
                  <a:spLocks noRot="1" noChangeAspect="1" noMove="1" noResize="1" noEditPoints="1" noAdjustHandles="1" noChangeArrowheads="1" noChangeShapeType="1" noTextEdit="1"/>
                </p:cNvSpPr>
                <p:nvPr/>
              </p:nvSpPr>
              <p:spPr>
                <a:xfrm>
                  <a:off x="3285457" y="4610100"/>
                  <a:ext cx="893514" cy="36933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C13430C-3A9A-4A9F-908B-2B8F744ABB76}"/>
                    </a:ext>
                  </a:extLst>
                </p:cNvPr>
                <p:cNvSpPr/>
                <p:nvPr/>
              </p:nvSpPr>
              <p:spPr>
                <a:xfrm>
                  <a:off x="4007740" y="6388100"/>
                  <a:ext cx="15691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𝜆</m:t>
                            </m:r>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10</m:t>
                                </m:r>
                              </m:e>
                              <m:sup>
                                <m:r>
                                  <a:rPr lang="zh-CN" altLang="en-US" i="0">
                                    <a:latin typeface="Cambria Math" panose="02040503050406030204" pitchFamily="18" charset="0"/>
                                  </a:rPr>
                                  <m:t>−4</m:t>
                                </m:r>
                              </m:sup>
                            </m:sSup>
                            <m:r>
                              <a:rPr lang="zh-CN" altLang="en-US" i="1">
                                <a:latin typeface="Cambria Math" panose="02040503050406030204" pitchFamily="18" charset="0"/>
                              </a:rPr>
                              <m:t>𝑐𝑚</m:t>
                            </m:r>
                          </m:e>
                        </m:d>
                      </m:oMath>
                    </m:oMathPara>
                  </a14:m>
                  <a:endParaRPr lang="zh-CN" altLang="en-US" dirty="0"/>
                </a:p>
              </p:txBody>
            </p:sp>
          </mc:Choice>
          <mc:Fallback xmlns="">
            <p:sp>
              <p:nvSpPr>
                <p:cNvPr id="5" name="矩形 4">
                  <a:extLst>
                    <a:ext uri="{FF2B5EF4-FFF2-40B4-BE49-F238E27FC236}">
                      <a16:creationId xmlns:a16="http://schemas.microsoft.com/office/drawing/2014/main" id="{DC13430C-3A9A-4A9F-908B-2B8F744ABB76}"/>
                    </a:ext>
                  </a:extLst>
                </p:cNvPr>
                <p:cNvSpPr>
                  <a:spLocks noRot="1" noChangeAspect="1" noMove="1" noResize="1" noEditPoints="1" noAdjustHandles="1" noChangeArrowheads="1" noChangeShapeType="1" noTextEdit="1"/>
                </p:cNvSpPr>
                <p:nvPr/>
              </p:nvSpPr>
              <p:spPr>
                <a:xfrm>
                  <a:off x="4007740" y="6388100"/>
                  <a:ext cx="1569148" cy="369332"/>
                </a:xfrm>
                <a:prstGeom prst="rect">
                  <a:avLst/>
                </a:prstGeom>
                <a:blipFill>
                  <a:blip r:embed="rId21"/>
                  <a:stretch>
                    <a:fillRect t="-119672" r="-31783" b="-1836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9278457A-2BD2-4A80-B983-AAABA62C6D8B}"/>
                    </a:ext>
                  </a:extLst>
                </p:cNvPr>
                <p:cNvSpPr/>
                <p:nvPr/>
              </p:nvSpPr>
              <p:spPr>
                <a:xfrm>
                  <a:off x="2561848" y="6297027"/>
                  <a:ext cx="4090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𝟐</m:t>
                        </m:r>
                      </m:oMath>
                    </m:oMathPara>
                  </a14:m>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32" name="矩形 31">
                  <a:extLst>
                    <a:ext uri="{FF2B5EF4-FFF2-40B4-BE49-F238E27FC236}">
                      <a16:creationId xmlns:a16="http://schemas.microsoft.com/office/drawing/2014/main" id="{9278457A-2BD2-4A80-B983-AAABA62C6D8B}"/>
                    </a:ext>
                  </a:extLst>
                </p:cNvPr>
                <p:cNvSpPr>
                  <a:spLocks noRot="1" noChangeAspect="1" noMove="1" noResize="1" noEditPoints="1" noAdjustHandles="1" noChangeArrowheads="1" noChangeShapeType="1" noTextEdit="1"/>
                </p:cNvSpPr>
                <p:nvPr/>
              </p:nvSpPr>
              <p:spPr>
                <a:xfrm>
                  <a:off x="2561848" y="6297027"/>
                  <a:ext cx="409086" cy="40011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460D93D1-AC62-4178-836B-08D0B3866849}"/>
                    </a:ext>
                  </a:extLst>
                </p:cNvPr>
                <p:cNvSpPr/>
                <p:nvPr/>
              </p:nvSpPr>
              <p:spPr>
                <a:xfrm>
                  <a:off x="2048688" y="6297027"/>
                  <a:ext cx="4090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𝟎</m:t>
                        </m:r>
                      </m:oMath>
                    </m:oMathPara>
                  </a14:m>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33" name="矩形 32">
                  <a:extLst>
                    <a:ext uri="{FF2B5EF4-FFF2-40B4-BE49-F238E27FC236}">
                      <a16:creationId xmlns:a16="http://schemas.microsoft.com/office/drawing/2014/main" id="{460D93D1-AC62-4178-836B-08D0B3866849}"/>
                    </a:ext>
                  </a:extLst>
                </p:cNvPr>
                <p:cNvSpPr>
                  <a:spLocks noRot="1" noChangeAspect="1" noMove="1" noResize="1" noEditPoints="1" noAdjustHandles="1" noChangeArrowheads="1" noChangeShapeType="1" noTextEdit="1"/>
                </p:cNvSpPr>
                <p:nvPr/>
              </p:nvSpPr>
              <p:spPr>
                <a:xfrm>
                  <a:off x="2048688" y="6297027"/>
                  <a:ext cx="409086" cy="40011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A6524953-88CB-427F-8897-D83778AC17BD}"/>
                    </a:ext>
                  </a:extLst>
                </p:cNvPr>
                <p:cNvSpPr/>
                <p:nvPr/>
              </p:nvSpPr>
              <p:spPr>
                <a:xfrm>
                  <a:off x="3075008" y="6297027"/>
                  <a:ext cx="4090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𝟒</m:t>
                        </m:r>
                      </m:oMath>
                    </m:oMathPara>
                  </a14:m>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35" name="矩形 34">
                  <a:extLst>
                    <a:ext uri="{FF2B5EF4-FFF2-40B4-BE49-F238E27FC236}">
                      <a16:creationId xmlns:a16="http://schemas.microsoft.com/office/drawing/2014/main" id="{A6524953-88CB-427F-8897-D83778AC17BD}"/>
                    </a:ext>
                  </a:extLst>
                </p:cNvPr>
                <p:cNvSpPr>
                  <a:spLocks noRot="1" noChangeAspect="1" noMove="1" noResize="1" noEditPoints="1" noAdjustHandles="1" noChangeArrowheads="1" noChangeShapeType="1" noTextEdit="1"/>
                </p:cNvSpPr>
                <p:nvPr/>
              </p:nvSpPr>
              <p:spPr>
                <a:xfrm>
                  <a:off x="3075008" y="6297027"/>
                  <a:ext cx="409086" cy="40011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62FD0A5D-364A-429D-B6A9-A0766670F0AB}"/>
                    </a:ext>
                  </a:extLst>
                </p:cNvPr>
                <p:cNvSpPr/>
                <p:nvPr/>
              </p:nvSpPr>
              <p:spPr>
                <a:xfrm>
                  <a:off x="3588167" y="6285914"/>
                  <a:ext cx="4090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𝟔</m:t>
                        </m:r>
                      </m:oMath>
                    </m:oMathPara>
                  </a14:m>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37" name="矩形 36">
                  <a:extLst>
                    <a:ext uri="{FF2B5EF4-FFF2-40B4-BE49-F238E27FC236}">
                      <a16:creationId xmlns:a16="http://schemas.microsoft.com/office/drawing/2014/main" id="{62FD0A5D-364A-429D-B6A9-A0766670F0AB}"/>
                    </a:ext>
                  </a:extLst>
                </p:cNvPr>
                <p:cNvSpPr>
                  <a:spLocks noRot="1" noChangeAspect="1" noMove="1" noResize="1" noEditPoints="1" noAdjustHandles="1" noChangeArrowheads="1" noChangeShapeType="1" noTextEdit="1"/>
                </p:cNvSpPr>
                <p:nvPr/>
              </p:nvSpPr>
              <p:spPr>
                <a:xfrm>
                  <a:off x="3588167" y="6285914"/>
                  <a:ext cx="409086" cy="40011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C730740C-17F4-4196-8DAB-C779BB753D0F}"/>
                    </a:ext>
                  </a:extLst>
                </p:cNvPr>
                <p:cNvSpPr/>
                <p:nvPr/>
              </p:nvSpPr>
              <p:spPr>
                <a:xfrm>
                  <a:off x="2185329" y="4075668"/>
                  <a:ext cx="5243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0</m:t>
                            </m:r>
                          </m:sub>
                        </m:sSub>
                      </m:oMath>
                    </m:oMathPara>
                  </a14:m>
                  <a:endParaRPr lang="zh-CN" altLang="en-US" sz="2400" dirty="0"/>
                </a:p>
              </p:txBody>
            </p:sp>
          </mc:Choice>
          <mc:Fallback xmlns="">
            <p:sp>
              <p:nvSpPr>
                <p:cNvPr id="38" name="矩形 37">
                  <a:extLst>
                    <a:ext uri="{FF2B5EF4-FFF2-40B4-BE49-F238E27FC236}">
                      <a16:creationId xmlns:a16="http://schemas.microsoft.com/office/drawing/2014/main" id="{C730740C-17F4-4196-8DAB-C779BB753D0F}"/>
                    </a:ext>
                  </a:extLst>
                </p:cNvPr>
                <p:cNvSpPr>
                  <a:spLocks noRot="1" noChangeAspect="1" noMove="1" noResize="1" noEditPoints="1" noAdjustHandles="1" noChangeArrowheads="1" noChangeShapeType="1" noTextEdit="1"/>
                </p:cNvSpPr>
                <p:nvPr/>
              </p:nvSpPr>
              <p:spPr>
                <a:xfrm>
                  <a:off x="2185329" y="4075668"/>
                  <a:ext cx="524310" cy="461665"/>
                </a:xfrm>
                <a:prstGeom prst="rect">
                  <a:avLst/>
                </a:prstGeom>
                <a:blipFill>
                  <a:blip r:embed="rId26"/>
                  <a:stretch>
                    <a:fillRect b="-1333"/>
                  </a:stretch>
                </a:blipFill>
              </p:spPr>
              <p:txBody>
                <a:bodyPr/>
                <a:lstStyle/>
                <a:p>
                  <a:r>
                    <a:rPr lang="zh-CN" altLang="en-US">
                      <a:noFill/>
                    </a:rPr>
                    <a:t> </a:t>
                  </a:r>
                </a:p>
              </p:txBody>
            </p:sp>
          </mc:Fallback>
        </mc:AlternateContent>
      </p:grpSp>
      <p:sp>
        <p:nvSpPr>
          <p:cNvPr id="8" name="灯片编号占位符 7">
            <a:extLst>
              <a:ext uri="{FF2B5EF4-FFF2-40B4-BE49-F238E27FC236}">
                <a16:creationId xmlns:a16="http://schemas.microsoft.com/office/drawing/2014/main" id="{628CB50E-8020-4E66-B07D-BF4BA287D2E0}"/>
              </a:ext>
            </a:extLst>
          </p:cNvPr>
          <p:cNvSpPr>
            <a:spLocks noGrp="1"/>
          </p:cNvSpPr>
          <p:nvPr>
            <p:ph type="sldNum" sz="quarter" idx="12"/>
          </p:nvPr>
        </p:nvSpPr>
        <p:spPr/>
        <p:txBody>
          <a:bodyPr/>
          <a:lstStyle/>
          <a:p>
            <a:fld id="{89E84724-87FB-44E2-81F4-BC8FAFBE8676}" type="slidenum">
              <a:rPr lang="zh-CN" altLang="en-US" smtClean="0"/>
              <a:t>23</a:t>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7" name="Text Box 7">
            <a:extLst>
              <a:ext uri="{FF2B5EF4-FFF2-40B4-BE49-F238E27FC236}">
                <a16:creationId xmlns:a16="http://schemas.microsoft.com/office/drawing/2014/main" id="{C5ADEEA7-ABA0-4D58-991B-9D5C498B2D6A}"/>
              </a:ext>
            </a:extLst>
          </p:cNvPr>
          <p:cNvSpPr txBox="1">
            <a:spLocks noChangeArrowheads="1"/>
          </p:cNvSpPr>
          <p:nvPr/>
        </p:nvSpPr>
        <p:spPr bwMode="auto">
          <a:xfrm>
            <a:off x="1468361" y="1533476"/>
            <a:ext cx="5791200" cy="580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Wien approximation (1896)</a:t>
            </a:r>
            <a:endParaRPr kumimoji="1" lang="zh-CN" altLang="en-US" sz="2800" dirty="0">
              <a:latin typeface="Times New Roman" panose="02020603050405020304" pitchFamily="18" charset="0"/>
              <a:cs typeface="Times New Roman" panose="02020603050405020304" pitchFamily="18" charset="0"/>
            </a:endParaRPr>
          </a:p>
        </p:txBody>
      </p:sp>
      <p:sp>
        <p:nvSpPr>
          <p:cNvPr id="215048" name="Text Box 8">
            <a:extLst>
              <a:ext uri="{FF2B5EF4-FFF2-40B4-BE49-F238E27FC236}">
                <a16:creationId xmlns:a16="http://schemas.microsoft.com/office/drawing/2014/main" id="{C4CFF640-CE01-4AD9-B579-58DD177E7FB5}"/>
              </a:ext>
            </a:extLst>
          </p:cNvPr>
          <p:cNvSpPr txBox="1">
            <a:spLocks noChangeArrowheads="1"/>
          </p:cNvSpPr>
          <p:nvPr/>
        </p:nvSpPr>
        <p:spPr bwMode="auto">
          <a:xfrm>
            <a:off x="1889357" y="2259256"/>
            <a:ext cx="8380916" cy="2196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Wien assumed the radiation frequencies are proportional to the kinetic energy of thermal motion of the molecules inside the cavity. According to statistical physics, molecules follows Maxwell speed distribution. So we got</a:t>
            </a:r>
            <a:endParaRPr kumimoji="1" lang="zh-CN" altLang="en-US" sz="2800" dirty="0">
              <a:latin typeface="Times New Roman" panose="02020603050405020304" pitchFamily="18" charset="0"/>
              <a:cs typeface="Times New Roman" panose="02020603050405020304" pitchFamily="18" charset="0"/>
            </a:endParaRPr>
          </a:p>
        </p:txBody>
      </p:sp>
      <p:sp>
        <p:nvSpPr>
          <p:cNvPr id="215051" name="Text Box 11">
            <a:extLst>
              <a:ext uri="{FF2B5EF4-FFF2-40B4-BE49-F238E27FC236}">
                <a16:creationId xmlns:a16="http://schemas.microsoft.com/office/drawing/2014/main" id="{411E6CD3-A56E-47B7-9E27-1F2905D9FF96}"/>
              </a:ext>
            </a:extLst>
          </p:cNvPr>
          <p:cNvSpPr txBox="1">
            <a:spLocks noChangeArrowheads="1"/>
          </p:cNvSpPr>
          <p:nvPr/>
        </p:nvSpPr>
        <p:spPr bwMode="auto">
          <a:xfrm>
            <a:off x="1803399" y="304801"/>
            <a:ext cx="7463263" cy="769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eaLnBrk="1" hangingPunct="1">
              <a:spcBef>
                <a:spcPct val="50000"/>
              </a:spcBef>
              <a:defRPr/>
            </a:pPr>
            <a:r>
              <a:rPr kumimoji="1" lang="en-US" altLang="zh-CN" sz="4400" b="1" dirty="0">
                <a:latin typeface="Arial" charset="0"/>
              </a:rPr>
              <a:t>Classical theory of BR</a:t>
            </a:r>
          </a:p>
        </p:txBody>
      </p:sp>
      <p:pic>
        <p:nvPicPr>
          <p:cNvPr id="9" name="图片 8">
            <a:extLst>
              <a:ext uri="{FF2B5EF4-FFF2-40B4-BE49-F238E27FC236}">
                <a16:creationId xmlns:a16="http://schemas.microsoft.com/office/drawing/2014/main" id="{E838418E-08E1-4D85-ACA1-C542B729CC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5">
            <a:extLst>
              <a:ext uri="{FF2B5EF4-FFF2-40B4-BE49-F238E27FC236}">
                <a16:creationId xmlns:a16="http://schemas.microsoft.com/office/drawing/2014/main" id="{CAB2420B-079C-4A59-8A91-5FE9042111FB}"/>
              </a:ext>
            </a:extLst>
          </p:cNvPr>
          <p:cNvGrpSpPr>
            <a:grpSpLocks/>
          </p:cNvGrpSpPr>
          <p:nvPr/>
        </p:nvGrpSpPr>
        <p:grpSpPr bwMode="auto">
          <a:xfrm>
            <a:off x="12000" y="1268760"/>
            <a:ext cx="12168000" cy="0"/>
            <a:chOff x="0" y="119"/>
            <a:chExt cx="5804" cy="726"/>
          </a:xfrm>
        </p:grpSpPr>
        <p:pic>
          <p:nvPicPr>
            <p:cNvPr id="11" name="Picture 6" descr="nklogo">
              <a:extLst>
                <a:ext uri="{FF2B5EF4-FFF2-40B4-BE49-F238E27FC236}">
                  <a16:creationId xmlns:a16="http://schemas.microsoft.com/office/drawing/2014/main" id="{A72B5B14-F265-481B-8AEF-4F56BB20BAE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7">
              <a:extLst>
                <a:ext uri="{FF2B5EF4-FFF2-40B4-BE49-F238E27FC236}">
                  <a16:creationId xmlns:a16="http://schemas.microsoft.com/office/drawing/2014/main" id="{47ED5B29-D063-4236-B15A-FF8CB4DF845B}"/>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BAC6B55E-5955-4ED0-8A58-876287B8EB09}"/>
                  </a:ext>
                </a:extLst>
              </p:cNvPr>
              <p:cNvSpPr/>
              <p:nvPr/>
            </p:nvSpPr>
            <p:spPr>
              <a:xfrm>
                <a:off x="4641216" y="4845995"/>
                <a:ext cx="3207609" cy="9570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𝑟</m:t>
                          </m:r>
                        </m:e>
                        <m:sub>
                          <m:r>
                            <a:rPr lang="zh-CN" altLang="en-US" sz="2800" i="0">
                              <a:latin typeface="Cambria Math" panose="02040503050406030204" pitchFamily="18" charset="0"/>
                            </a:rPr>
                            <m:t>0</m:t>
                          </m:r>
                        </m:sub>
                      </m:sSub>
                      <m:r>
                        <a:rPr lang="zh-CN" altLang="en-US" sz="2800" i="0">
                          <a:latin typeface="Cambria Math" panose="02040503050406030204" pitchFamily="18" charset="0"/>
                        </a:rPr>
                        <m:t>(</m:t>
                      </m:r>
                      <m:r>
                        <a:rPr lang="zh-CN" altLang="en-US" sz="2800" i="1">
                          <a:latin typeface="Cambria Math" panose="02040503050406030204" pitchFamily="18" charset="0"/>
                        </a:rPr>
                        <m:t>𝜆</m:t>
                      </m:r>
                      <m:r>
                        <a:rPr lang="zh-CN" altLang="en-US" sz="2800" i="0">
                          <a:latin typeface="Cambria Math" panose="02040503050406030204" pitchFamily="18" charset="0"/>
                        </a:rPr>
                        <m:t>,</m:t>
                      </m:r>
                      <m:r>
                        <a:rPr lang="zh-CN" altLang="en-US" sz="2800" i="1">
                          <a:latin typeface="Cambria Math" panose="02040503050406030204" pitchFamily="18" charset="0"/>
                        </a:rPr>
                        <m:t>𝑇</m:t>
                      </m:r>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𝜈</m:t>
                              </m:r>
                            </m:e>
                            <m:sup>
                              <m:r>
                                <a:rPr lang="zh-CN" altLang="en-US" sz="2800" i="0">
                                  <a:latin typeface="Cambria Math" panose="02040503050406030204" pitchFamily="18" charset="0"/>
                                </a:rPr>
                                <m:t>3</m:t>
                              </m:r>
                            </m:sup>
                          </m:sSup>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𝑐</m:t>
                              </m:r>
                            </m:e>
                            <m:sup>
                              <m:r>
                                <a:rPr lang="zh-CN" altLang="en-US" sz="2800" i="0">
                                  <a:latin typeface="Cambria Math" panose="02040503050406030204" pitchFamily="18" charset="0"/>
                                </a:rPr>
                                <m:t>2</m:t>
                              </m:r>
                            </m:sup>
                          </m:sSup>
                        </m:den>
                      </m:f>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h</m:t>
                              </m:r>
                              <m:r>
                                <a:rPr lang="zh-CN" altLang="en-US" sz="2800" i="1">
                                  <a:latin typeface="Cambria Math" panose="02040503050406030204" pitchFamily="18" charset="0"/>
                                </a:rPr>
                                <m:t>𝜈</m:t>
                              </m:r>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𝐵</m:t>
                                  </m:r>
                                </m:sub>
                              </m:sSub>
                              <m:r>
                                <a:rPr lang="zh-CN" altLang="en-US" sz="2800" i="1">
                                  <a:latin typeface="Cambria Math" panose="02040503050406030204" pitchFamily="18" charset="0"/>
                                </a:rPr>
                                <m:t>𝑇</m:t>
                              </m:r>
                            </m:den>
                          </m:f>
                        </m:sup>
                      </m:sSup>
                    </m:oMath>
                  </m:oMathPara>
                </a14:m>
                <a:endParaRPr lang="zh-CN" altLang="en-US" sz="2800" dirty="0"/>
              </a:p>
            </p:txBody>
          </p:sp>
        </mc:Choice>
        <mc:Fallback xmlns="">
          <p:sp>
            <p:nvSpPr>
              <p:cNvPr id="2" name="矩形 1">
                <a:extLst>
                  <a:ext uri="{FF2B5EF4-FFF2-40B4-BE49-F238E27FC236}">
                    <a16:creationId xmlns:a16="http://schemas.microsoft.com/office/drawing/2014/main" id="{BAC6B55E-5955-4ED0-8A58-876287B8EB09}"/>
                  </a:ext>
                </a:extLst>
              </p:cNvPr>
              <p:cNvSpPr>
                <a:spLocks noRot="1" noChangeAspect="1" noMove="1" noResize="1" noEditPoints="1" noAdjustHandles="1" noChangeArrowheads="1" noChangeShapeType="1" noTextEdit="1"/>
              </p:cNvSpPr>
              <p:nvPr/>
            </p:nvSpPr>
            <p:spPr>
              <a:xfrm>
                <a:off x="4641216" y="4845995"/>
                <a:ext cx="3207609" cy="957057"/>
              </a:xfrm>
              <a:prstGeom prst="rect">
                <a:avLst/>
              </a:prstGeom>
              <a:blipFill>
                <a:blip r:embed="rId5"/>
                <a:stretch>
                  <a:fillRect/>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72A4697-DA6C-47C4-9CE8-45CA6850C312}"/>
              </a:ext>
            </a:extLst>
          </p:cNvPr>
          <p:cNvSpPr>
            <a:spLocks noGrp="1"/>
          </p:cNvSpPr>
          <p:nvPr>
            <p:ph type="sldNum" sz="quarter" idx="12"/>
          </p:nvPr>
        </p:nvSpPr>
        <p:spPr/>
        <p:txBody>
          <a:bodyPr/>
          <a:lstStyle/>
          <a:p>
            <a:fld id="{89E84724-87FB-44E2-81F4-BC8FAFBE8676}" type="slidenum">
              <a:rPr lang="zh-CN" altLang="en-US" smtClean="0"/>
              <a:t>24</a:t>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9" name="Text Box 5">
            <a:extLst>
              <a:ext uri="{FF2B5EF4-FFF2-40B4-BE49-F238E27FC236}">
                <a16:creationId xmlns:a16="http://schemas.microsoft.com/office/drawing/2014/main" id="{63D5BEFF-7F4B-4EBC-BFC9-152C32FE039D}"/>
              </a:ext>
            </a:extLst>
          </p:cNvPr>
          <p:cNvSpPr txBox="1">
            <a:spLocks noChangeArrowheads="1"/>
          </p:cNvSpPr>
          <p:nvPr/>
        </p:nvSpPr>
        <p:spPr bwMode="auto">
          <a:xfrm>
            <a:off x="841650" y="1516041"/>
            <a:ext cx="10090675" cy="1119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The Wien’s formula fits very well the experimental results in short wavelength region deviate from the data in long wavelength.</a:t>
            </a:r>
          </a:p>
        </p:txBody>
      </p:sp>
      <p:sp>
        <p:nvSpPr>
          <p:cNvPr id="16" name="Text Box 11">
            <a:extLst>
              <a:ext uri="{FF2B5EF4-FFF2-40B4-BE49-F238E27FC236}">
                <a16:creationId xmlns:a16="http://schemas.microsoft.com/office/drawing/2014/main" id="{A20B8496-D8AF-4D35-936C-E5C3961B35D5}"/>
              </a:ext>
            </a:extLst>
          </p:cNvPr>
          <p:cNvSpPr txBox="1">
            <a:spLocks noChangeArrowheads="1"/>
          </p:cNvSpPr>
          <p:nvPr/>
        </p:nvSpPr>
        <p:spPr bwMode="auto">
          <a:xfrm>
            <a:off x="2510631" y="449485"/>
            <a:ext cx="6237288"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Classical theory of BR</a:t>
            </a:r>
          </a:p>
        </p:txBody>
      </p:sp>
      <p:pic>
        <p:nvPicPr>
          <p:cNvPr id="18" name="图片 17">
            <a:extLst>
              <a:ext uri="{FF2B5EF4-FFF2-40B4-BE49-F238E27FC236}">
                <a16:creationId xmlns:a16="http://schemas.microsoft.com/office/drawing/2014/main" id="{964BF722-778A-423C-AA52-18CDC58BDA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5">
            <a:extLst>
              <a:ext uri="{FF2B5EF4-FFF2-40B4-BE49-F238E27FC236}">
                <a16:creationId xmlns:a16="http://schemas.microsoft.com/office/drawing/2014/main" id="{EEF14FE7-6EA8-4E24-BAD0-190E717CDA7F}"/>
              </a:ext>
            </a:extLst>
          </p:cNvPr>
          <p:cNvGrpSpPr>
            <a:grpSpLocks/>
          </p:cNvGrpSpPr>
          <p:nvPr/>
        </p:nvGrpSpPr>
        <p:grpSpPr bwMode="auto">
          <a:xfrm>
            <a:off x="12000" y="1268760"/>
            <a:ext cx="12168000" cy="0"/>
            <a:chOff x="0" y="119"/>
            <a:chExt cx="5804" cy="726"/>
          </a:xfrm>
        </p:grpSpPr>
        <p:pic>
          <p:nvPicPr>
            <p:cNvPr id="20" name="Picture 6" descr="nklogo">
              <a:extLst>
                <a:ext uri="{FF2B5EF4-FFF2-40B4-BE49-F238E27FC236}">
                  <a16:creationId xmlns:a16="http://schemas.microsoft.com/office/drawing/2014/main" id="{B20F2443-C20D-4568-9A05-24D0D0446B7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Line 7">
              <a:extLst>
                <a:ext uri="{FF2B5EF4-FFF2-40B4-BE49-F238E27FC236}">
                  <a16:creationId xmlns:a16="http://schemas.microsoft.com/office/drawing/2014/main" id="{FE01FEBF-E630-4107-8534-0ADEFC15AE39}"/>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grpSp>
        <p:nvGrpSpPr>
          <p:cNvPr id="2" name="组合 1">
            <a:extLst>
              <a:ext uri="{FF2B5EF4-FFF2-40B4-BE49-F238E27FC236}">
                <a16:creationId xmlns:a16="http://schemas.microsoft.com/office/drawing/2014/main" id="{088F86B1-C941-436D-98E5-7A478C4DCAF4}"/>
              </a:ext>
            </a:extLst>
          </p:cNvPr>
          <p:cNvGrpSpPr/>
          <p:nvPr/>
        </p:nvGrpSpPr>
        <p:grpSpPr>
          <a:xfrm>
            <a:off x="3160194" y="2572366"/>
            <a:ext cx="5871611" cy="4114818"/>
            <a:chOff x="3143250" y="2761936"/>
            <a:chExt cx="5871611" cy="4114818"/>
          </a:xfrm>
        </p:grpSpPr>
        <p:sp>
          <p:nvSpPr>
            <p:cNvPr id="45061" name="Freeform 11">
              <a:extLst>
                <a:ext uri="{FF2B5EF4-FFF2-40B4-BE49-F238E27FC236}">
                  <a16:creationId xmlns:a16="http://schemas.microsoft.com/office/drawing/2014/main" id="{672641E6-AA04-4272-8876-D11F6689976B}"/>
                </a:ext>
              </a:extLst>
            </p:cNvPr>
            <p:cNvSpPr>
              <a:spLocks/>
            </p:cNvSpPr>
            <p:nvPr/>
          </p:nvSpPr>
          <p:spPr bwMode="auto">
            <a:xfrm>
              <a:off x="3387725" y="3635375"/>
              <a:ext cx="4408488" cy="2763838"/>
            </a:xfrm>
            <a:custGeom>
              <a:avLst/>
              <a:gdLst>
                <a:gd name="T0" fmla="*/ 0 w 2777"/>
                <a:gd name="T1" fmla="*/ 2147483646 h 1741"/>
                <a:gd name="T2" fmla="*/ 2147483646 w 2777"/>
                <a:gd name="T3" fmla="*/ 2147483646 h 1741"/>
                <a:gd name="T4" fmla="*/ 2147483646 w 2777"/>
                <a:gd name="T5" fmla="*/ 2147483646 h 1741"/>
                <a:gd name="T6" fmla="*/ 2147483646 w 2777"/>
                <a:gd name="T7" fmla="*/ 2147483646 h 1741"/>
                <a:gd name="T8" fmla="*/ 2147483646 w 2777"/>
                <a:gd name="T9" fmla="*/ 2147483646 h 1741"/>
                <a:gd name="T10" fmla="*/ 2147483646 w 2777"/>
                <a:gd name="T11" fmla="*/ 2147483646 h 1741"/>
                <a:gd name="T12" fmla="*/ 2147483646 w 2777"/>
                <a:gd name="T13" fmla="*/ 2147483646 h 1741"/>
                <a:gd name="T14" fmla="*/ 2147483646 w 2777"/>
                <a:gd name="T15" fmla="*/ 2147483646 h 1741"/>
                <a:gd name="T16" fmla="*/ 2147483646 w 2777"/>
                <a:gd name="T17" fmla="*/ 2147483646 h 17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77" h="1741">
                  <a:moveTo>
                    <a:pt x="0" y="1706"/>
                  </a:moveTo>
                  <a:cubicBezTo>
                    <a:pt x="17" y="1688"/>
                    <a:pt x="76" y="1633"/>
                    <a:pt x="100" y="1597"/>
                  </a:cubicBezTo>
                  <a:cubicBezTo>
                    <a:pt x="124" y="1561"/>
                    <a:pt x="42" y="1741"/>
                    <a:pt x="146" y="1488"/>
                  </a:cubicBezTo>
                  <a:cubicBezTo>
                    <a:pt x="250" y="1235"/>
                    <a:pt x="454" y="158"/>
                    <a:pt x="727" y="79"/>
                  </a:cubicBezTo>
                  <a:cubicBezTo>
                    <a:pt x="1000" y="0"/>
                    <a:pt x="1541" y="806"/>
                    <a:pt x="1782" y="1015"/>
                  </a:cubicBezTo>
                  <a:cubicBezTo>
                    <a:pt x="2023" y="1224"/>
                    <a:pt x="2058" y="1245"/>
                    <a:pt x="2173" y="1333"/>
                  </a:cubicBezTo>
                  <a:cubicBezTo>
                    <a:pt x="2288" y="1421"/>
                    <a:pt x="2379" y="1484"/>
                    <a:pt x="2473" y="1542"/>
                  </a:cubicBezTo>
                  <a:cubicBezTo>
                    <a:pt x="2567" y="1600"/>
                    <a:pt x="2695" y="1653"/>
                    <a:pt x="2736" y="1679"/>
                  </a:cubicBezTo>
                  <a:cubicBezTo>
                    <a:pt x="2777" y="1705"/>
                    <a:pt x="2722" y="1693"/>
                    <a:pt x="2718" y="1697"/>
                  </a:cubicBezTo>
                </a:path>
              </a:pathLst>
            </a:custGeom>
            <a:noFill/>
            <a:ln w="28575" cmpd="sng">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062" name="Freeform 12">
              <a:extLst>
                <a:ext uri="{FF2B5EF4-FFF2-40B4-BE49-F238E27FC236}">
                  <a16:creationId xmlns:a16="http://schemas.microsoft.com/office/drawing/2014/main" id="{77F52A7E-1D6F-4A67-AF54-857A980C51BE}"/>
                </a:ext>
              </a:extLst>
            </p:cNvPr>
            <p:cNvSpPr>
              <a:spLocks/>
            </p:cNvSpPr>
            <p:nvPr/>
          </p:nvSpPr>
          <p:spPr bwMode="auto">
            <a:xfrm>
              <a:off x="3344864" y="3649664"/>
              <a:ext cx="4065587" cy="2765425"/>
            </a:xfrm>
            <a:custGeom>
              <a:avLst/>
              <a:gdLst>
                <a:gd name="T0" fmla="*/ 0 w 2561"/>
                <a:gd name="T1" fmla="*/ 2147483646 h 1742"/>
                <a:gd name="T2" fmla="*/ 2147483646 w 2561"/>
                <a:gd name="T3" fmla="*/ 2147483646 h 1742"/>
                <a:gd name="T4" fmla="*/ 2147483646 w 2561"/>
                <a:gd name="T5" fmla="*/ 2147483646 h 1742"/>
                <a:gd name="T6" fmla="*/ 2147483646 w 2561"/>
                <a:gd name="T7" fmla="*/ 2147483646 h 1742"/>
                <a:gd name="T8" fmla="*/ 2147483646 w 2561"/>
                <a:gd name="T9" fmla="*/ 2147483646 h 1742"/>
                <a:gd name="T10" fmla="*/ 2147483646 w 2561"/>
                <a:gd name="T11" fmla="*/ 2147483646 h 1742"/>
                <a:gd name="T12" fmla="*/ 2147483646 w 2561"/>
                <a:gd name="T13" fmla="*/ 2147483646 h 1742"/>
                <a:gd name="T14" fmla="*/ 2147483646 w 2561"/>
                <a:gd name="T15" fmla="*/ 2147483646 h 17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61" h="1742">
                  <a:moveTo>
                    <a:pt x="0" y="1724"/>
                  </a:moveTo>
                  <a:cubicBezTo>
                    <a:pt x="20" y="1703"/>
                    <a:pt x="91" y="1636"/>
                    <a:pt x="118" y="1597"/>
                  </a:cubicBezTo>
                  <a:cubicBezTo>
                    <a:pt x="145" y="1558"/>
                    <a:pt x="57" y="1742"/>
                    <a:pt x="163" y="1488"/>
                  </a:cubicBezTo>
                  <a:cubicBezTo>
                    <a:pt x="269" y="1234"/>
                    <a:pt x="494" y="146"/>
                    <a:pt x="756" y="73"/>
                  </a:cubicBezTo>
                  <a:cubicBezTo>
                    <a:pt x="1018" y="0"/>
                    <a:pt x="1509" y="830"/>
                    <a:pt x="1734" y="1051"/>
                  </a:cubicBezTo>
                  <a:cubicBezTo>
                    <a:pt x="1959" y="1272"/>
                    <a:pt x="1998" y="1303"/>
                    <a:pt x="2107" y="1397"/>
                  </a:cubicBezTo>
                  <a:cubicBezTo>
                    <a:pt x="2216" y="1491"/>
                    <a:pt x="2313" y="1561"/>
                    <a:pt x="2389" y="1615"/>
                  </a:cubicBezTo>
                  <a:cubicBezTo>
                    <a:pt x="2465" y="1669"/>
                    <a:pt x="2512" y="1703"/>
                    <a:pt x="2561" y="1724"/>
                  </a:cubicBezTo>
                </a:path>
              </a:pathLst>
            </a:custGeom>
            <a:noFill/>
            <a:ln w="38100" cap="flat" cmpd="sng">
              <a:solidFill>
                <a:srgbClr val="FF66CC"/>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063" name="Line 14">
              <a:extLst>
                <a:ext uri="{FF2B5EF4-FFF2-40B4-BE49-F238E27FC236}">
                  <a16:creationId xmlns:a16="http://schemas.microsoft.com/office/drawing/2014/main" id="{C58BE3AF-F04E-462D-A7ED-5BC2B57A0396}"/>
                </a:ext>
              </a:extLst>
            </p:cNvPr>
            <p:cNvSpPr>
              <a:spLocks noChangeShapeType="1"/>
            </p:cNvSpPr>
            <p:nvPr/>
          </p:nvSpPr>
          <p:spPr bwMode="auto">
            <a:xfrm flipV="1">
              <a:off x="5374888" y="5549900"/>
              <a:ext cx="816362" cy="361194"/>
            </a:xfrm>
            <a:prstGeom prst="line">
              <a:avLst/>
            </a:prstGeom>
            <a:noFill/>
            <a:ln w="19050">
              <a:solidFill>
                <a:srgbClr val="FF66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439" name="Text Box 15">
              <a:extLst>
                <a:ext uri="{FF2B5EF4-FFF2-40B4-BE49-F238E27FC236}">
                  <a16:creationId xmlns:a16="http://schemas.microsoft.com/office/drawing/2014/main" id="{AE0AC703-6E91-44B3-B52D-789AA918D667}"/>
                </a:ext>
              </a:extLst>
            </p:cNvPr>
            <p:cNvSpPr txBox="1">
              <a:spLocks noChangeArrowheads="1"/>
            </p:cNvSpPr>
            <p:nvPr/>
          </p:nvSpPr>
          <p:spPr bwMode="auto">
            <a:xfrm>
              <a:off x="4371976" y="5848351"/>
              <a:ext cx="1819275"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400" dirty="0">
                  <a:latin typeface="Times New Roman" pitchFamily="18" charset="0"/>
                  <a:ea typeface="楷体_GB2312" pitchFamily="49" charset="-122"/>
                </a:rPr>
                <a:t>Wien’s line</a:t>
              </a:r>
              <a:endParaRPr kumimoji="1" lang="zh-CN" altLang="en-US" sz="2400" dirty="0">
                <a:latin typeface="Times New Roman" pitchFamily="18" charset="0"/>
                <a:ea typeface="楷体_GB2312" pitchFamily="49" charset="-122"/>
              </a:endParaRPr>
            </a:p>
          </p:txBody>
        </p:sp>
        <p:sp>
          <p:nvSpPr>
            <p:cNvPr id="45065" name="Line 18">
              <a:extLst>
                <a:ext uri="{FF2B5EF4-FFF2-40B4-BE49-F238E27FC236}">
                  <a16:creationId xmlns:a16="http://schemas.microsoft.com/office/drawing/2014/main" id="{28CE9DC9-C6A9-453D-909E-5632FEF95714}"/>
                </a:ext>
              </a:extLst>
            </p:cNvPr>
            <p:cNvSpPr>
              <a:spLocks noChangeShapeType="1"/>
            </p:cNvSpPr>
            <p:nvPr/>
          </p:nvSpPr>
          <p:spPr bwMode="auto">
            <a:xfrm flipV="1">
              <a:off x="3143250" y="2959100"/>
              <a:ext cx="0" cy="3505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66" name="Line 19">
              <a:extLst>
                <a:ext uri="{FF2B5EF4-FFF2-40B4-BE49-F238E27FC236}">
                  <a16:creationId xmlns:a16="http://schemas.microsoft.com/office/drawing/2014/main" id="{B72AA460-EAF2-4B32-AE58-36E0ADA39754}"/>
                </a:ext>
              </a:extLst>
            </p:cNvPr>
            <p:cNvSpPr>
              <a:spLocks noChangeShapeType="1"/>
            </p:cNvSpPr>
            <p:nvPr/>
          </p:nvSpPr>
          <p:spPr bwMode="auto">
            <a:xfrm>
              <a:off x="3143250" y="6464300"/>
              <a:ext cx="5486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447" name="Text Box 23">
              <a:extLst>
                <a:ext uri="{FF2B5EF4-FFF2-40B4-BE49-F238E27FC236}">
                  <a16:creationId xmlns:a16="http://schemas.microsoft.com/office/drawing/2014/main" id="{C7E39304-6B0B-4886-BC7E-C87AB398623F}"/>
                </a:ext>
              </a:extLst>
            </p:cNvPr>
            <p:cNvSpPr txBox="1">
              <a:spLocks noChangeArrowheads="1"/>
            </p:cNvSpPr>
            <p:nvPr/>
          </p:nvSpPr>
          <p:spPr bwMode="auto">
            <a:xfrm>
              <a:off x="4057650" y="4940301"/>
              <a:ext cx="16002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000" dirty="0">
                  <a:latin typeface="Times New Roman" pitchFamily="18" charset="0"/>
                </a:rPr>
                <a:t>Experiment data</a:t>
              </a:r>
              <a:endParaRPr kumimoji="1" lang="zh-CN" altLang="en-US" sz="2000" dirty="0">
                <a:latin typeface="Times New Roman" pitchFamily="18" charset="0"/>
              </a:endParaRPr>
            </a:p>
          </p:txBody>
        </p:sp>
        <p:sp>
          <p:nvSpPr>
            <p:cNvPr id="45070" name="Freeform 24">
              <a:extLst>
                <a:ext uri="{FF2B5EF4-FFF2-40B4-BE49-F238E27FC236}">
                  <a16:creationId xmlns:a16="http://schemas.microsoft.com/office/drawing/2014/main" id="{3B4B0188-3893-486A-86CC-FE9AE2259486}"/>
                </a:ext>
              </a:extLst>
            </p:cNvPr>
            <p:cNvSpPr>
              <a:spLocks/>
            </p:cNvSpPr>
            <p:nvPr/>
          </p:nvSpPr>
          <p:spPr bwMode="auto">
            <a:xfrm>
              <a:off x="5276850" y="4997450"/>
              <a:ext cx="704850" cy="171450"/>
            </a:xfrm>
            <a:custGeom>
              <a:avLst/>
              <a:gdLst>
                <a:gd name="T0" fmla="*/ 0 w 444"/>
                <a:gd name="T1" fmla="*/ 2147483646 h 108"/>
                <a:gd name="T2" fmla="*/ 2147483646 w 444"/>
                <a:gd name="T3" fmla="*/ 0 h 108"/>
                <a:gd name="T4" fmla="*/ 0 60000 65536"/>
                <a:gd name="T5" fmla="*/ 0 60000 65536"/>
              </a:gdLst>
              <a:ahLst/>
              <a:cxnLst>
                <a:cxn ang="T4">
                  <a:pos x="T0" y="T1"/>
                </a:cxn>
                <a:cxn ang="T5">
                  <a:pos x="T2" y="T3"/>
                </a:cxn>
              </a:cxnLst>
              <a:rect l="0" t="0" r="r" b="b"/>
              <a:pathLst>
                <a:path w="444" h="108">
                  <a:moveTo>
                    <a:pt x="0" y="108"/>
                  </a:moveTo>
                  <a:lnTo>
                    <a:pt x="444" y="0"/>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407B08CD-C803-46AC-A525-6089A90B04D9}"/>
                    </a:ext>
                  </a:extLst>
                </p:cNvPr>
                <p:cNvSpPr/>
                <p:nvPr/>
              </p:nvSpPr>
              <p:spPr>
                <a:xfrm>
                  <a:off x="8480977" y="6415089"/>
                  <a:ext cx="53388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𝜆</m:t>
                        </m:r>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22" name="矩形 21">
                  <a:extLst>
                    <a:ext uri="{FF2B5EF4-FFF2-40B4-BE49-F238E27FC236}">
                      <a16:creationId xmlns:a16="http://schemas.microsoft.com/office/drawing/2014/main" id="{407B08CD-C803-46AC-A525-6089A90B04D9}"/>
                    </a:ext>
                  </a:extLst>
                </p:cNvPr>
                <p:cNvSpPr>
                  <a:spLocks noRot="1" noChangeAspect="1" noMove="1" noResize="1" noEditPoints="1" noAdjustHandles="1" noChangeArrowheads="1" noChangeShapeType="1" noTextEdit="1"/>
                </p:cNvSpPr>
                <p:nvPr/>
              </p:nvSpPr>
              <p:spPr>
                <a:xfrm>
                  <a:off x="8480977" y="6415089"/>
                  <a:ext cx="533884"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C70E99D8-863A-441E-9842-0A4D52D0955B}"/>
                    </a:ext>
                  </a:extLst>
                </p:cNvPr>
                <p:cNvSpPr/>
                <p:nvPr/>
              </p:nvSpPr>
              <p:spPr>
                <a:xfrm>
                  <a:off x="3143250" y="2761936"/>
                  <a:ext cx="52431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0</m:t>
                            </m:r>
                          </m:sub>
                        </m:sSub>
                      </m:oMath>
                    </m:oMathPara>
                  </a14:m>
                  <a:endParaRPr lang="zh-CN" altLang="en-US" sz="2400" dirty="0"/>
                </a:p>
              </p:txBody>
            </p:sp>
          </mc:Choice>
          <mc:Fallback xmlns="">
            <p:sp>
              <p:nvSpPr>
                <p:cNvPr id="23" name="矩形 22">
                  <a:extLst>
                    <a:ext uri="{FF2B5EF4-FFF2-40B4-BE49-F238E27FC236}">
                      <a16:creationId xmlns:a16="http://schemas.microsoft.com/office/drawing/2014/main" id="{C70E99D8-863A-441E-9842-0A4D52D0955B}"/>
                    </a:ext>
                  </a:extLst>
                </p:cNvPr>
                <p:cNvSpPr>
                  <a:spLocks noRot="1" noChangeAspect="1" noMove="1" noResize="1" noEditPoints="1" noAdjustHandles="1" noChangeArrowheads="1" noChangeShapeType="1" noTextEdit="1"/>
                </p:cNvSpPr>
                <p:nvPr/>
              </p:nvSpPr>
              <p:spPr>
                <a:xfrm>
                  <a:off x="3143250" y="2761936"/>
                  <a:ext cx="524310" cy="461665"/>
                </a:xfrm>
                <a:prstGeom prst="rect">
                  <a:avLst/>
                </a:prstGeom>
                <a:blipFill>
                  <a:blip r:embed="rId6"/>
                  <a:stretch>
                    <a:fillRect/>
                  </a:stretch>
                </a:blipFill>
              </p:spPr>
              <p:txBody>
                <a:bodyPr/>
                <a:lstStyle/>
                <a:p>
                  <a:r>
                    <a:rPr lang="zh-CN" altLang="en-US">
                      <a:noFill/>
                    </a:rPr>
                    <a:t> </a:t>
                  </a:r>
                </a:p>
              </p:txBody>
            </p:sp>
          </mc:Fallback>
        </mc:AlternateContent>
      </p:grpSp>
      <p:sp>
        <p:nvSpPr>
          <p:cNvPr id="4" name="灯片编号占位符 3">
            <a:extLst>
              <a:ext uri="{FF2B5EF4-FFF2-40B4-BE49-F238E27FC236}">
                <a16:creationId xmlns:a16="http://schemas.microsoft.com/office/drawing/2014/main" id="{AA3BAD1A-D110-4E2A-AACD-E9C45BBD7C1B}"/>
              </a:ext>
            </a:extLst>
          </p:cNvPr>
          <p:cNvSpPr>
            <a:spLocks noGrp="1"/>
          </p:cNvSpPr>
          <p:nvPr>
            <p:ph type="sldNum" sz="quarter" idx="12"/>
          </p:nvPr>
        </p:nvSpPr>
        <p:spPr/>
        <p:txBody>
          <a:bodyPr/>
          <a:lstStyle/>
          <a:p>
            <a:fld id="{89E84724-87FB-44E2-81F4-BC8FAFBE8676}" type="slidenum">
              <a:rPr lang="zh-CN" altLang="en-US" smtClean="0"/>
              <a:t>25</a:t>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82" name="Text Box 6">
            <a:extLst>
              <a:ext uri="{FF2B5EF4-FFF2-40B4-BE49-F238E27FC236}">
                <a16:creationId xmlns:a16="http://schemas.microsoft.com/office/drawing/2014/main" id="{D0E88441-56E6-47DC-AECF-2211541A7DC2}"/>
              </a:ext>
            </a:extLst>
          </p:cNvPr>
          <p:cNvSpPr txBox="1">
            <a:spLocks noChangeArrowheads="1"/>
          </p:cNvSpPr>
          <p:nvPr/>
        </p:nvSpPr>
        <p:spPr bwMode="auto">
          <a:xfrm>
            <a:off x="1796121" y="1623546"/>
            <a:ext cx="5791200" cy="580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Rayleigh-Jeans’ formula</a:t>
            </a:r>
            <a:endParaRPr kumimoji="1" lang="zh-CN" altLang="en-US" sz="2800" dirty="0">
              <a:latin typeface="Times New Roman" panose="02020603050405020304" pitchFamily="18" charset="0"/>
              <a:cs typeface="Times New Roman" panose="02020603050405020304" pitchFamily="18" charset="0"/>
            </a:endParaRPr>
          </a:p>
        </p:txBody>
      </p:sp>
      <p:sp>
        <p:nvSpPr>
          <p:cNvPr id="357385" name="Text Box 9">
            <a:extLst>
              <a:ext uri="{FF2B5EF4-FFF2-40B4-BE49-F238E27FC236}">
                <a16:creationId xmlns:a16="http://schemas.microsoft.com/office/drawing/2014/main" id="{27BE7A27-09CB-434A-9389-9B40A3E4615A}"/>
              </a:ext>
            </a:extLst>
          </p:cNvPr>
          <p:cNvSpPr txBox="1">
            <a:spLocks noChangeArrowheads="1"/>
          </p:cNvSpPr>
          <p:nvPr/>
        </p:nvSpPr>
        <p:spPr bwMode="auto">
          <a:xfrm>
            <a:off x="2424113" y="2420939"/>
            <a:ext cx="7632700" cy="3273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just"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Rayleigh and Jeans indicated that, in the thermal-balanced cavity, the electromagnetic wave must satisfy the condition of standing waves condition. Each standing wave is one </a:t>
            </a:r>
            <a:r>
              <a:rPr kumimoji="1" lang="en-US" altLang="zh-CN" sz="2800" dirty="0" err="1">
                <a:latin typeface="Times New Roman" panose="02020603050405020304" pitchFamily="18" charset="0"/>
                <a:cs typeface="Times New Roman" panose="02020603050405020304" pitchFamily="18" charset="0"/>
              </a:rPr>
              <a:t>eigen</a:t>
            </a:r>
            <a:r>
              <a:rPr kumimoji="1" lang="en-US" altLang="zh-CN" sz="2800" dirty="0">
                <a:latin typeface="Times New Roman" panose="02020603050405020304" pitchFamily="18" charset="0"/>
                <a:cs typeface="Times New Roman" panose="02020603050405020304" pitchFamily="18" charset="0"/>
              </a:rPr>
              <a:t> mode of the radiation source. And statistical rules are correct for the analysis. </a:t>
            </a:r>
          </a:p>
        </p:txBody>
      </p:sp>
      <p:sp>
        <p:nvSpPr>
          <p:cNvPr id="8" name="Text Box 11">
            <a:extLst>
              <a:ext uri="{FF2B5EF4-FFF2-40B4-BE49-F238E27FC236}">
                <a16:creationId xmlns:a16="http://schemas.microsoft.com/office/drawing/2014/main" id="{FC228401-6E4B-47EB-8556-8488AC972F5F}"/>
              </a:ext>
            </a:extLst>
          </p:cNvPr>
          <p:cNvSpPr txBox="1">
            <a:spLocks noChangeArrowheads="1"/>
          </p:cNvSpPr>
          <p:nvPr/>
        </p:nvSpPr>
        <p:spPr bwMode="auto">
          <a:xfrm>
            <a:off x="2561683" y="405452"/>
            <a:ext cx="6237288"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defRPr/>
            </a:pPr>
            <a:r>
              <a:rPr kumimoji="1" lang="en-US" altLang="zh-CN" sz="3600" b="1" dirty="0">
                <a:latin typeface="Times New Roman" panose="02020603050405020304" pitchFamily="18" charset="0"/>
                <a:cs typeface="Times New Roman" panose="02020603050405020304" pitchFamily="18" charset="0"/>
              </a:rPr>
              <a:t>Classical theory of BR</a:t>
            </a:r>
          </a:p>
        </p:txBody>
      </p:sp>
      <p:pic>
        <p:nvPicPr>
          <p:cNvPr id="9" name="图片 8">
            <a:extLst>
              <a:ext uri="{FF2B5EF4-FFF2-40B4-BE49-F238E27FC236}">
                <a16:creationId xmlns:a16="http://schemas.microsoft.com/office/drawing/2014/main" id="{EED94EA5-D859-4F85-B6DB-9A85CC8980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5">
            <a:extLst>
              <a:ext uri="{FF2B5EF4-FFF2-40B4-BE49-F238E27FC236}">
                <a16:creationId xmlns:a16="http://schemas.microsoft.com/office/drawing/2014/main" id="{906DCFA6-2229-489C-8604-3E1FE737618A}"/>
              </a:ext>
            </a:extLst>
          </p:cNvPr>
          <p:cNvGrpSpPr>
            <a:grpSpLocks/>
          </p:cNvGrpSpPr>
          <p:nvPr/>
        </p:nvGrpSpPr>
        <p:grpSpPr bwMode="auto">
          <a:xfrm>
            <a:off x="12000" y="1268760"/>
            <a:ext cx="12168000" cy="0"/>
            <a:chOff x="0" y="119"/>
            <a:chExt cx="5804" cy="726"/>
          </a:xfrm>
        </p:grpSpPr>
        <p:pic>
          <p:nvPicPr>
            <p:cNvPr id="11" name="Picture 6" descr="nklogo">
              <a:extLst>
                <a:ext uri="{FF2B5EF4-FFF2-40B4-BE49-F238E27FC236}">
                  <a16:creationId xmlns:a16="http://schemas.microsoft.com/office/drawing/2014/main" id="{EC9420BC-FA26-4D3B-831F-E31D720661D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7">
              <a:extLst>
                <a:ext uri="{FF2B5EF4-FFF2-40B4-BE49-F238E27FC236}">
                  <a16:creationId xmlns:a16="http://schemas.microsoft.com/office/drawing/2014/main" id="{17E89D5C-C23E-404E-A766-0917B1AC0B32}"/>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3" name="灯片编号占位符 2">
            <a:extLst>
              <a:ext uri="{FF2B5EF4-FFF2-40B4-BE49-F238E27FC236}">
                <a16:creationId xmlns:a16="http://schemas.microsoft.com/office/drawing/2014/main" id="{04D5F0DA-4B09-4748-B5DE-4D6110F0D983}"/>
              </a:ext>
            </a:extLst>
          </p:cNvPr>
          <p:cNvSpPr>
            <a:spLocks noGrp="1"/>
          </p:cNvSpPr>
          <p:nvPr>
            <p:ph type="sldNum" sz="quarter" idx="12"/>
          </p:nvPr>
        </p:nvSpPr>
        <p:spPr/>
        <p:txBody>
          <a:bodyPr/>
          <a:lstStyle/>
          <a:p>
            <a:fld id="{89E84724-87FB-44E2-81F4-BC8FAFBE8676}" type="slidenum">
              <a:rPr lang="zh-CN" altLang="en-US" smtClean="0"/>
              <a:t>26</a:t>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84" name="Text Box 12">
            <a:extLst>
              <a:ext uri="{FF2B5EF4-FFF2-40B4-BE49-F238E27FC236}">
                <a16:creationId xmlns:a16="http://schemas.microsoft.com/office/drawing/2014/main" id="{92B5C44D-AEE1-48F1-B6AD-AA26D915BB30}"/>
              </a:ext>
            </a:extLst>
          </p:cNvPr>
          <p:cNvSpPr txBox="1">
            <a:spLocks noChangeArrowheads="1"/>
          </p:cNvSpPr>
          <p:nvPr/>
        </p:nvSpPr>
        <p:spPr bwMode="auto">
          <a:xfrm>
            <a:off x="1425574" y="2179316"/>
            <a:ext cx="9335341" cy="1384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eaLnBrk="1" hangingPunct="1">
              <a:spcBef>
                <a:spcPct val="50000"/>
              </a:spcBef>
              <a:defRPr/>
            </a:pPr>
            <a:r>
              <a:rPr kumimoji="1" lang="en-US" altLang="zh-CN" sz="2800" dirty="0">
                <a:latin typeface="Times New Roman" panose="02020603050405020304" pitchFamily="18" charset="0"/>
                <a:cs typeface="Times New Roman" panose="02020603050405020304" pitchFamily="18" charset="0"/>
              </a:rPr>
              <a:t>For simplicity, we discuss a rectangular cavity with side length of L</a:t>
            </a:r>
            <a:r>
              <a:rPr kumimoji="1" lang="en-US" altLang="zh-CN" sz="2800" baseline="-25000" dirty="0">
                <a:latin typeface="Times New Roman" panose="02020603050405020304" pitchFamily="18" charset="0"/>
                <a:cs typeface="Times New Roman" panose="02020603050405020304" pitchFamily="18" charset="0"/>
              </a:rPr>
              <a:t>1</a:t>
            </a:r>
            <a:r>
              <a:rPr kumimoji="1" lang="en-US" altLang="zh-CN" sz="2800" dirty="0">
                <a:latin typeface="Times New Roman" panose="02020603050405020304" pitchFamily="18" charset="0"/>
                <a:cs typeface="Times New Roman" panose="02020603050405020304" pitchFamily="18" charset="0"/>
              </a:rPr>
              <a:t>, L</a:t>
            </a:r>
            <a:r>
              <a:rPr kumimoji="1" lang="en-US" altLang="zh-CN" sz="2800" baseline="-25000" dirty="0">
                <a:latin typeface="Times New Roman" panose="02020603050405020304" pitchFamily="18" charset="0"/>
                <a:cs typeface="Times New Roman" panose="02020603050405020304" pitchFamily="18" charset="0"/>
              </a:rPr>
              <a:t>2</a:t>
            </a:r>
            <a:r>
              <a:rPr kumimoji="1" lang="en-US" altLang="zh-CN" sz="2800" dirty="0">
                <a:latin typeface="Times New Roman" panose="02020603050405020304" pitchFamily="18" charset="0"/>
                <a:cs typeface="Times New Roman" panose="02020603050405020304" pitchFamily="18" charset="0"/>
              </a:rPr>
              <a:t> and L</a:t>
            </a:r>
            <a:r>
              <a:rPr kumimoji="1" lang="en-US" altLang="zh-CN" sz="2800" baseline="-25000" dirty="0">
                <a:latin typeface="Times New Roman" panose="02020603050405020304" pitchFamily="18" charset="0"/>
                <a:cs typeface="Times New Roman" panose="02020603050405020304" pitchFamily="18" charset="0"/>
              </a:rPr>
              <a:t>3</a:t>
            </a:r>
            <a:r>
              <a:rPr kumimoji="1" lang="en-US" altLang="zh-CN" sz="2800" dirty="0">
                <a:latin typeface="Times New Roman" panose="02020603050405020304" pitchFamily="18" charset="0"/>
                <a:cs typeface="Times New Roman" panose="02020603050405020304" pitchFamily="18" charset="0"/>
              </a:rPr>
              <a:t>. The wave vector of the any 3-dimentional wave is:</a:t>
            </a:r>
          </a:p>
        </p:txBody>
      </p:sp>
      <p:sp>
        <p:nvSpPr>
          <p:cNvPr id="233498" name="Text Box 26">
            <a:hlinkClick r:id="rId3" action="ppaction://hlinksldjump"/>
            <a:extLst>
              <a:ext uri="{FF2B5EF4-FFF2-40B4-BE49-F238E27FC236}">
                <a16:creationId xmlns:a16="http://schemas.microsoft.com/office/drawing/2014/main" id="{1778226D-2468-447B-A819-DD8F3A5A4FE2}"/>
              </a:ext>
            </a:extLst>
          </p:cNvPr>
          <p:cNvSpPr txBox="1">
            <a:spLocks noChangeArrowheads="1"/>
          </p:cNvSpPr>
          <p:nvPr/>
        </p:nvSpPr>
        <p:spPr bwMode="auto">
          <a:xfrm>
            <a:off x="1120775" y="1526854"/>
            <a:ext cx="7158038" cy="58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3200" dirty="0">
                <a:latin typeface="Times New Roman" panose="02020603050405020304" pitchFamily="18" charset="0"/>
                <a:cs typeface="Times New Roman" panose="02020603050405020304" pitchFamily="18" charset="0"/>
              </a:rPr>
              <a:t>Eigen mode amount in </a:t>
            </a:r>
            <a:r>
              <a:rPr kumimoji="1" lang="zh-CN" altLang="en-US" sz="3200" dirty="0">
                <a:latin typeface="Times New Roman" panose="02020603050405020304" pitchFamily="18" charset="0"/>
                <a:cs typeface="Times New Roman" panose="02020603050405020304" pitchFamily="18" charset="0"/>
                <a:sym typeface="Symbol" pitchFamily="18" charset="2"/>
              </a:rPr>
              <a:t>～</a:t>
            </a:r>
            <a:r>
              <a:rPr kumimoji="1" lang="en-US" altLang="zh-CN" sz="3200" dirty="0">
                <a:latin typeface="Times New Roman" panose="02020603050405020304" pitchFamily="18" charset="0"/>
                <a:cs typeface="Times New Roman" panose="02020603050405020304" pitchFamily="18" charset="0"/>
                <a:sym typeface="Symbol" pitchFamily="18" charset="2"/>
              </a:rPr>
              <a:t>+d</a:t>
            </a:r>
            <a:endParaRPr kumimoji="1" lang="zh-CN" altLang="en-US" sz="3200" dirty="0">
              <a:latin typeface="Times New Roman" panose="02020603050405020304" pitchFamily="18" charset="0"/>
              <a:cs typeface="Times New Roman" panose="02020603050405020304" pitchFamily="18" charset="0"/>
            </a:endParaRPr>
          </a:p>
        </p:txBody>
      </p:sp>
      <p:sp>
        <p:nvSpPr>
          <p:cNvPr id="31" name="Text Box 11">
            <a:extLst>
              <a:ext uri="{FF2B5EF4-FFF2-40B4-BE49-F238E27FC236}">
                <a16:creationId xmlns:a16="http://schemas.microsoft.com/office/drawing/2014/main" id="{8A5D6D9C-3F2F-4E3C-9557-4AFC7ED2ADAF}"/>
              </a:ext>
            </a:extLst>
          </p:cNvPr>
          <p:cNvSpPr txBox="1">
            <a:spLocks noChangeArrowheads="1"/>
          </p:cNvSpPr>
          <p:nvPr/>
        </p:nvSpPr>
        <p:spPr bwMode="auto">
          <a:xfrm>
            <a:off x="2579687" y="393830"/>
            <a:ext cx="6237288"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Classical theory of BR</a:t>
            </a:r>
          </a:p>
        </p:txBody>
      </p:sp>
      <p:pic>
        <p:nvPicPr>
          <p:cNvPr id="32" name="图片 31">
            <a:extLst>
              <a:ext uri="{FF2B5EF4-FFF2-40B4-BE49-F238E27FC236}">
                <a16:creationId xmlns:a16="http://schemas.microsoft.com/office/drawing/2014/main" id="{90654BA4-A26B-4021-82EC-B019571BDD8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Group 5">
            <a:extLst>
              <a:ext uri="{FF2B5EF4-FFF2-40B4-BE49-F238E27FC236}">
                <a16:creationId xmlns:a16="http://schemas.microsoft.com/office/drawing/2014/main" id="{787F2518-2779-4E3C-86F7-F28717DF620F}"/>
              </a:ext>
            </a:extLst>
          </p:cNvPr>
          <p:cNvGrpSpPr>
            <a:grpSpLocks/>
          </p:cNvGrpSpPr>
          <p:nvPr/>
        </p:nvGrpSpPr>
        <p:grpSpPr bwMode="auto">
          <a:xfrm>
            <a:off x="12000" y="1268760"/>
            <a:ext cx="12168000" cy="0"/>
            <a:chOff x="0" y="119"/>
            <a:chExt cx="5804" cy="726"/>
          </a:xfrm>
        </p:grpSpPr>
        <p:pic>
          <p:nvPicPr>
            <p:cNvPr id="34" name="Picture 6" descr="nklogo">
              <a:extLst>
                <a:ext uri="{FF2B5EF4-FFF2-40B4-BE49-F238E27FC236}">
                  <a16:creationId xmlns:a16="http://schemas.microsoft.com/office/drawing/2014/main" id="{637CE896-B9B9-45B7-B715-36EE25DFC8AD}"/>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Line 7">
              <a:extLst>
                <a:ext uri="{FF2B5EF4-FFF2-40B4-BE49-F238E27FC236}">
                  <a16:creationId xmlns:a16="http://schemas.microsoft.com/office/drawing/2014/main" id="{9289EA6C-1AE4-464C-91AA-68F66BAC4409}"/>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146E38F-0043-4858-8890-0892F1BFADB2}"/>
                  </a:ext>
                </a:extLst>
              </p:cNvPr>
              <p:cNvSpPr/>
              <p:nvPr/>
            </p:nvSpPr>
            <p:spPr>
              <a:xfrm>
                <a:off x="2134358" y="3361200"/>
                <a:ext cx="5385449" cy="9951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𝑘</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𝑘</m:t>
                          </m:r>
                        </m:e>
                        <m:sub>
                          <m:r>
                            <a:rPr lang="zh-CN" altLang="en-US" sz="2400" i="1">
                              <a:latin typeface="Cambria Math" panose="02040503050406030204" pitchFamily="18" charset="0"/>
                            </a:rPr>
                            <m:t>𝑥</m:t>
                          </m:r>
                        </m:sub>
                        <m:sup>
                          <m:r>
                            <a:rPr lang="zh-CN" altLang="en-US" sz="2400" i="0">
                              <a:latin typeface="Cambria Math" panose="02040503050406030204" pitchFamily="18" charset="0"/>
                            </a:rPr>
                            <m:t>2</m:t>
                          </m:r>
                        </m:sup>
                      </m:sSubSup>
                      <m:r>
                        <a:rPr lang="zh-CN" altLang="en-US" sz="2400" i="0">
                          <a:latin typeface="Cambria Math" panose="02040503050406030204" pitchFamily="18" charset="0"/>
                        </a:rPr>
                        <m:t>+</m:t>
                      </m:r>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𝑘</m:t>
                          </m:r>
                        </m:e>
                        <m:sub>
                          <m:r>
                            <a:rPr lang="zh-CN" altLang="en-US" sz="2400" i="1">
                              <a:latin typeface="Cambria Math" panose="02040503050406030204" pitchFamily="18" charset="0"/>
                            </a:rPr>
                            <m:t>𝑦</m:t>
                          </m:r>
                        </m:sub>
                        <m:sup>
                          <m:r>
                            <a:rPr lang="zh-CN" altLang="en-US" sz="2400" i="0">
                              <a:latin typeface="Cambria Math" panose="02040503050406030204" pitchFamily="18" charset="0"/>
                            </a:rPr>
                            <m:t>2</m:t>
                          </m:r>
                        </m:sup>
                      </m:sSubSup>
                      <m:r>
                        <a:rPr lang="zh-CN" altLang="en-US" sz="2400" i="0">
                          <a:latin typeface="Cambria Math" panose="02040503050406030204" pitchFamily="18" charset="0"/>
                        </a:rPr>
                        <m:t>+</m:t>
                      </m:r>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𝑘</m:t>
                          </m:r>
                        </m:e>
                        <m:sub>
                          <m:r>
                            <a:rPr lang="zh-CN" altLang="en-US" sz="2400" i="1">
                              <a:latin typeface="Cambria Math" panose="02040503050406030204" pitchFamily="18" charset="0"/>
                            </a:rPr>
                            <m:t>𝑧</m:t>
                          </m:r>
                        </m:sub>
                        <m:sup>
                          <m:r>
                            <a:rPr lang="zh-CN" altLang="en-US" sz="2400" i="0">
                              <a:latin typeface="Cambria Math" panose="02040503050406030204" pitchFamily="18" charset="0"/>
                            </a:rPr>
                            <m:t>2</m:t>
                          </m:r>
                        </m:sup>
                      </m:sSub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0">
                                      <a:latin typeface="Cambria Math" panose="02040503050406030204" pitchFamily="18" charset="0"/>
                                    </a:rPr>
                                    <m:t>2</m:t>
                                  </m:r>
                                  <m:r>
                                    <a:rPr lang="zh-CN" altLang="en-US" sz="2400" i="1">
                                      <a:latin typeface="Cambria Math" panose="02040503050406030204" pitchFamily="18" charset="0"/>
                                    </a:rPr>
                                    <m:t>𝜋</m:t>
                                  </m:r>
                                </m:num>
                                <m:den>
                                  <m:r>
                                    <a:rPr lang="zh-CN" altLang="en-US" sz="2400" i="1">
                                      <a:latin typeface="Cambria Math" panose="02040503050406030204" pitchFamily="18" charset="0"/>
                                    </a:rPr>
                                    <m:t>𝜆</m:t>
                                  </m:r>
                                </m:den>
                              </m:f>
                            </m:e>
                          </m:d>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0">
                                      <a:latin typeface="Cambria Math" panose="02040503050406030204" pitchFamily="18" charset="0"/>
                                    </a:rPr>
                                    <m:t>2</m:t>
                                  </m:r>
                                  <m:r>
                                    <a:rPr lang="zh-CN" altLang="en-US" sz="2400" i="1">
                                      <a:latin typeface="Cambria Math" panose="02040503050406030204" pitchFamily="18" charset="0"/>
                                    </a:rPr>
                                    <m:t>𝜋𝜈</m:t>
                                  </m:r>
                                </m:num>
                                <m:den>
                                  <m:r>
                                    <a:rPr lang="zh-CN" altLang="en-US" sz="2400" i="1">
                                      <a:latin typeface="Cambria Math" panose="02040503050406030204" pitchFamily="18" charset="0"/>
                                    </a:rPr>
                                    <m:t>𝑐</m:t>
                                  </m:r>
                                </m:den>
                              </m:f>
                            </m:e>
                          </m:d>
                        </m:e>
                        <m:sup>
                          <m:r>
                            <a:rPr lang="zh-CN" altLang="en-US" sz="2400" i="0">
                              <a:latin typeface="Cambria Math" panose="02040503050406030204" pitchFamily="18" charset="0"/>
                            </a:rPr>
                            <m:t>2</m:t>
                          </m:r>
                        </m:sup>
                      </m:sSup>
                    </m:oMath>
                  </m:oMathPara>
                </a14:m>
                <a:endParaRPr lang="zh-CN" altLang="en-US" sz="2400" dirty="0"/>
              </a:p>
            </p:txBody>
          </p:sp>
        </mc:Choice>
        <mc:Fallback xmlns="">
          <p:sp>
            <p:nvSpPr>
              <p:cNvPr id="2" name="矩形 1">
                <a:extLst>
                  <a:ext uri="{FF2B5EF4-FFF2-40B4-BE49-F238E27FC236}">
                    <a16:creationId xmlns:a16="http://schemas.microsoft.com/office/drawing/2014/main" id="{C146E38F-0043-4858-8890-0892F1BFADB2}"/>
                  </a:ext>
                </a:extLst>
              </p:cNvPr>
              <p:cNvSpPr>
                <a:spLocks noRot="1" noChangeAspect="1" noMove="1" noResize="1" noEditPoints="1" noAdjustHandles="1" noChangeArrowheads="1" noChangeShapeType="1" noTextEdit="1"/>
              </p:cNvSpPr>
              <p:nvPr/>
            </p:nvSpPr>
            <p:spPr>
              <a:xfrm>
                <a:off x="2134358" y="3361200"/>
                <a:ext cx="5385449" cy="99514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AA31C97-CE4D-401D-9359-C1DD61E270CA}"/>
                  </a:ext>
                </a:extLst>
              </p:cNvPr>
              <p:cNvSpPr/>
              <p:nvPr/>
            </p:nvSpPr>
            <p:spPr>
              <a:xfrm>
                <a:off x="4090125" y="4712074"/>
                <a:ext cx="2039213" cy="786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𝑘</m:t>
                          </m:r>
                        </m:e>
                        <m:sub>
                          <m:r>
                            <a:rPr lang="zh-CN" altLang="en-US" sz="2400" i="1">
                              <a:latin typeface="Cambria Math" panose="02040503050406030204" pitchFamily="18" charset="0"/>
                            </a:rPr>
                            <m:t>𝑦</m:t>
                          </m:r>
                        </m:sub>
                      </m:sSub>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2</m:t>
                          </m:r>
                          <m:r>
                            <a:rPr lang="zh-CN" altLang="en-US" sz="2400" i="1">
                              <a:latin typeface="Cambria Math" panose="02040503050406030204" pitchFamily="18" charset="0"/>
                            </a:rPr>
                            <m:t>𝜋</m:t>
                          </m:r>
                        </m:num>
                        <m:den>
                          <m:r>
                            <a:rPr lang="zh-CN" altLang="en-US" sz="2400" i="1">
                              <a:latin typeface="Cambria Math" panose="02040503050406030204" pitchFamily="18" charset="0"/>
                            </a:rPr>
                            <m:t>𝜆</m:t>
                          </m:r>
                        </m:den>
                      </m:f>
                      <m:r>
                        <m:rPr>
                          <m:sty m:val="p"/>
                        </m:rPr>
                        <a:rPr lang="zh-CN" altLang="en-US" sz="2400" i="0">
                          <a:latin typeface="Cambria Math" panose="02040503050406030204" pitchFamily="18" charset="0"/>
                        </a:rPr>
                        <m:t>cos</m:t>
                      </m:r>
                      <m:r>
                        <a:rPr lang="zh-CN" altLang="en-US" sz="2400" i="1">
                          <a:latin typeface="Cambria Math" panose="02040503050406030204" pitchFamily="18" charset="0"/>
                        </a:rPr>
                        <m:t>𝛽</m:t>
                      </m:r>
                    </m:oMath>
                  </m:oMathPara>
                </a14:m>
                <a:endParaRPr lang="zh-CN" altLang="en-US" sz="2400" dirty="0"/>
              </a:p>
            </p:txBody>
          </p:sp>
        </mc:Choice>
        <mc:Fallback xmlns="">
          <p:sp>
            <p:nvSpPr>
              <p:cNvPr id="3" name="矩形 2">
                <a:extLst>
                  <a:ext uri="{FF2B5EF4-FFF2-40B4-BE49-F238E27FC236}">
                    <a16:creationId xmlns:a16="http://schemas.microsoft.com/office/drawing/2014/main" id="{6AA31C97-CE4D-401D-9359-C1DD61E270CA}"/>
                  </a:ext>
                </a:extLst>
              </p:cNvPr>
              <p:cNvSpPr>
                <a:spLocks noRot="1" noChangeAspect="1" noMove="1" noResize="1" noEditPoints="1" noAdjustHandles="1" noChangeArrowheads="1" noChangeShapeType="1" noTextEdit="1"/>
              </p:cNvSpPr>
              <p:nvPr/>
            </p:nvSpPr>
            <p:spPr>
              <a:xfrm>
                <a:off x="4090125" y="4712074"/>
                <a:ext cx="2039213" cy="7861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1741B6C-8498-48B0-B115-152F25096319}"/>
                  </a:ext>
                </a:extLst>
              </p:cNvPr>
              <p:cNvSpPr/>
              <p:nvPr/>
            </p:nvSpPr>
            <p:spPr>
              <a:xfrm>
                <a:off x="1565402" y="4712074"/>
                <a:ext cx="2028569" cy="786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𝑘</m:t>
                          </m:r>
                        </m:e>
                        <m:sub>
                          <m:r>
                            <a:rPr lang="zh-CN" altLang="en-US" sz="2400" i="1">
                              <a:latin typeface="Cambria Math" panose="02040503050406030204" pitchFamily="18" charset="0"/>
                            </a:rPr>
                            <m:t>𝑥</m:t>
                          </m:r>
                        </m:sub>
                      </m:sSub>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2</m:t>
                          </m:r>
                          <m:r>
                            <a:rPr lang="zh-CN" altLang="en-US" sz="2400" i="1">
                              <a:latin typeface="Cambria Math" panose="02040503050406030204" pitchFamily="18" charset="0"/>
                            </a:rPr>
                            <m:t>𝜋</m:t>
                          </m:r>
                        </m:num>
                        <m:den>
                          <m:r>
                            <a:rPr lang="zh-CN" altLang="en-US" sz="2400" i="1">
                              <a:latin typeface="Cambria Math" panose="02040503050406030204" pitchFamily="18" charset="0"/>
                            </a:rPr>
                            <m:t>𝜆</m:t>
                          </m:r>
                        </m:den>
                      </m:f>
                      <m:r>
                        <m:rPr>
                          <m:sty m:val="p"/>
                        </m:rPr>
                        <a:rPr lang="zh-CN" altLang="en-US" sz="2400" i="0">
                          <a:latin typeface="Cambria Math" panose="02040503050406030204" pitchFamily="18" charset="0"/>
                        </a:rPr>
                        <m:t>cos</m:t>
                      </m:r>
                      <m:r>
                        <a:rPr lang="zh-CN" altLang="en-US" sz="2400" i="1">
                          <a:latin typeface="Cambria Math" panose="02040503050406030204" pitchFamily="18" charset="0"/>
                        </a:rPr>
                        <m:t>𝛼</m:t>
                      </m:r>
                    </m:oMath>
                  </m:oMathPara>
                </a14:m>
                <a:endParaRPr lang="zh-CN" altLang="en-US" sz="2400" dirty="0"/>
              </a:p>
            </p:txBody>
          </p:sp>
        </mc:Choice>
        <mc:Fallback xmlns="">
          <p:sp>
            <p:nvSpPr>
              <p:cNvPr id="4" name="矩形 3">
                <a:extLst>
                  <a:ext uri="{FF2B5EF4-FFF2-40B4-BE49-F238E27FC236}">
                    <a16:creationId xmlns:a16="http://schemas.microsoft.com/office/drawing/2014/main" id="{31741B6C-8498-48B0-B115-152F25096319}"/>
                  </a:ext>
                </a:extLst>
              </p:cNvPr>
              <p:cNvSpPr>
                <a:spLocks noRot="1" noChangeAspect="1" noMove="1" noResize="1" noEditPoints="1" noAdjustHandles="1" noChangeArrowheads="1" noChangeShapeType="1" noTextEdit="1"/>
              </p:cNvSpPr>
              <p:nvPr/>
            </p:nvSpPr>
            <p:spPr>
              <a:xfrm>
                <a:off x="1565402" y="4712074"/>
                <a:ext cx="2028569" cy="7861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B72785E-57F2-459B-9007-8056742574A5}"/>
                  </a:ext>
                </a:extLst>
              </p:cNvPr>
              <p:cNvSpPr/>
              <p:nvPr/>
            </p:nvSpPr>
            <p:spPr>
              <a:xfrm>
                <a:off x="2806254" y="5606157"/>
                <a:ext cx="1989584" cy="786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𝑘</m:t>
                          </m:r>
                        </m:e>
                        <m:sub>
                          <m:r>
                            <a:rPr lang="zh-CN" altLang="en-US" sz="2400" i="1">
                              <a:latin typeface="Cambria Math" panose="02040503050406030204" pitchFamily="18" charset="0"/>
                            </a:rPr>
                            <m:t>𝑧</m:t>
                          </m:r>
                        </m:sub>
                      </m:sSub>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2</m:t>
                          </m:r>
                          <m:r>
                            <a:rPr lang="zh-CN" altLang="en-US" sz="2400" i="1">
                              <a:latin typeface="Cambria Math" panose="02040503050406030204" pitchFamily="18" charset="0"/>
                            </a:rPr>
                            <m:t>𝜋</m:t>
                          </m:r>
                        </m:num>
                        <m:den>
                          <m:r>
                            <a:rPr lang="zh-CN" altLang="en-US" sz="2400" i="1">
                              <a:latin typeface="Cambria Math" panose="02040503050406030204" pitchFamily="18" charset="0"/>
                            </a:rPr>
                            <m:t>𝜆</m:t>
                          </m:r>
                        </m:den>
                      </m:f>
                      <m:r>
                        <m:rPr>
                          <m:sty m:val="p"/>
                        </m:rPr>
                        <a:rPr lang="zh-CN" altLang="en-US" sz="2400" i="0">
                          <a:latin typeface="Cambria Math" panose="02040503050406030204" pitchFamily="18" charset="0"/>
                        </a:rPr>
                        <m:t>cos</m:t>
                      </m:r>
                      <m:r>
                        <a:rPr lang="zh-CN" altLang="en-US" sz="2400" i="1">
                          <a:latin typeface="Cambria Math" panose="02040503050406030204" pitchFamily="18" charset="0"/>
                        </a:rPr>
                        <m:t>𝛾</m:t>
                      </m:r>
                    </m:oMath>
                  </m:oMathPara>
                </a14:m>
                <a:endParaRPr lang="zh-CN" altLang="en-US" sz="2400" dirty="0"/>
              </a:p>
            </p:txBody>
          </p:sp>
        </mc:Choice>
        <mc:Fallback xmlns="">
          <p:sp>
            <p:nvSpPr>
              <p:cNvPr id="5" name="矩形 4">
                <a:extLst>
                  <a:ext uri="{FF2B5EF4-FFF2-40B4-BE49-F238E27FC236}">
                    <a16:creationId xmlns:a16="http://schemas.microsoft.com/office/drawing/2014/main" id="{6B72785E-57F2-459B-9007-8056742574A5}"/>
                  </a:ext>
                </a:extLst>
              </p:cNvPr>
              <p:cNvSpPr>
                <a:spLocks noRot="1" noChangeAspect="1" noMove="1" noResize="1" noEditPoints="1" noAdjustHandles="1" noChangeArrowheads="1" noChangeShapeType="1" noTextEdit="1"/>
              </p:cNvSpPr>
              <p:nvPr/>
            </p:nvSpPr>
            <p:spPr>
              <a:xfrm>
                <a:off x="2806254" y="5606157"/>
                <a:ext cx="1989584" cy="786177"/>
              </a:xfrm>
              <a:prstGeom prst="rect">
                <a:avLst/>
              </a:prstGeom>
              <a:blipFill>
                <a:blip r:embed="rId9"/>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737649CC-A109-44B4-B2CA-5F02514834EB}"/>
              </a:ext>
            </a:extLst>
          </p:cNvPr>
          <p:cNvGrpSpPr/>
          <p:nvPr/>
        </p:nvGrpSpPr>
        <p:grpSpPr>
          <a:xfrm>
            <a:off x="7160104" y="3474587"/>
            <a:ext cx="4451284" cy="3204646"/>
            <a:chOff x="6167438" y="3651624"/>
            <a:chExt cx="4451284" cy="3204646"/>
          </a:xfrm>
        </p:grpSpPr>
        <p:grpSp>
          <p:nvGrpSpPr>
            <p:cNvPr id="49162" name="Group 67">
              <a:extLst>
                <a:ext uri="{FF2B5EF4-FFF2-40B4-BE49-F238E27FC236}">
                  <a16:creationId xmlns:a16="http://schemas.microsoft.com/office/drawing/2014/main" id="{155869EB-467F-4D8D-A04A-A9BC6D0B6C90}"/>
                </a:ext>
              </a:extLst>
            </p:cNvPr>
            <p:cNvGrpSpPr>
              <a:grpSpLocks/>
            </p:cNvGrpSpPr>
            <p:nvPr/>
          </p:nvGrpSpPr>
          <p:grpSpPr bwMode="auto">
            <a:xfrm>
              <a:off x="6167438" y="3763964"/>
              <a:ext cx="4210050" cy="2903538"/>
              <a:chOff x="2916" y="1968"/>
              <a:chExt cx="2652" cy="1829"/>
            </a:xfrm>
          </p:grpSpPr>
          <p:grpSp>
            <p:nvGrpSpPr>
              <p:cNvPr id="49164" name="Group 4">
                <a:extLst>
                  <a:ext uri="{FF2B5EF4-FFF2-40B4-BE49-F238E27FC236}">
                    <a16:creationId xmlns:a16="http://schemas.microsoft.com/office/drawing/2014/main" id="{3023DB59-3A89-4D4D-B554-18FD4B58EBDA}"/>
                  </a:ext>
                </a:extLst>
              </p:cNvPr>
              <p:cNvGrpSpPr>
                <a:grpSpLocks/>
              </p:cNvGrpSpPr>
              <p:nvPr/>
            </p:nvGrpSpPr>
            <p:grpSpPr bwMode="auto">
              <a:xfrm>
                <a:off x="3324" y="2588"/>
                <a:ext cx="1812" cy="864"/>
                <a:chOff x="3324" y="2112"/>
                <a:chExt cx="1812" cy="864"/>
              </a:xfrm>
            </p:grpSpPr>
            <p:grpSp>
              <p:nvGrpSpPr>
                <p:cNvPr id="49176" name="Group 5">
                  <a:extLst>
                    <a:ext uri="{FF2B5EF4-FFF2-40B4-BE49-F238E27FC236}">
                      <a16:creationId xmlns:a16="http://schemas.microsoft.com/office/drawing/2014/main" id="{9054BC22-4CC8-4552-B188-4288C00685BE}"/>
                    </a:ext>
                  </a:extLst>
                </p:cNvPr>
                <p:cNvGrpSpPr>
                  <a:grpSpLocks/>
                </p:cNvGrpSpPr>
                <p:nvPr/>
              </p:nvGrpSpPr>
              <p:grpSpPr bwMode="auto">
                <a:xfrm>
                  <a:off x="3324" y="2112"/>
                  <a:ext cx="1812" cy="864"/>
                  <a:chOff x="3324" y="2112"/>
                  <a:chExt cx="1812" cy="864"/>
                </a:xfrm>
              </p:grpSpPr>
              <p:sp>
                <p:nvSpPr>
                  <p:cNvPr id="49178" name="Freeform 6">
                    <a:extLst>
                      <a:ext uri="{FF2B5EF4-FFF2-40B4-BE49-F238E27FC236}">
                        <a16:creationId xmlns:a16="http://schemas.microsoft.com/office/drawing/2014/main" id="{01053505-C551-4290-BDC1-F88507EF498E}"/>
                      </a:ext>
                    </a:extLst>
                  </p:cNvPr>
                  <p:cNvSpPr>
                    <a:spLocks/>
                  </p:cNvSpPr>
                  <p:nvPr/>
                </p:nvSpPr>
                <p:spPr bwMode="auto">
                  <a:xfrm>
                    <a:off x="3324" y="2112"/>
                    <a:ext cx="468" cy="858"/>
                  </a:xfrm>
                  <a:custGeom>
                    <a:avLst/>
                    <a:gdLst>
                      <a:gd name="T0" fmla="*/ 0 w 468"/>
                      <a:gd name="T1" fmla="*/ 378 h 858"/>
                      <a:gd name="T2" fmla="*/ 0 w 468"/>
                      <a:gd name="T3" fmla="*/ 858 h 858"/>
                      <a:gd name="T4" fmla="*/ 468 w 468"/>
                      <a:gd name="T5" fmla="*/ 480 h 858"/>
                      <a:gd name="T6" fmla="*/ 468 w 468"/>
                      <a:gd name="T7" fmla="*/ 0 h 858"/>
                      <a:gd name="T8" fmla="*/ 0 w 468"/>
                      <a:gd name="T9" fmla="*/ 378 h 8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8" h="858">
                        <a:moveTo>
                          <a:pt x="0" y="378"/>
                        </a:moveTo>
                        <a:lnTo>
                          <a:pt x="0" y="858"/>
                        </a:lnTo>
                        <a:lnTo>
                          <a:pt x="468" y="480"/>
                        </a:lnTo>
                        <a:lnTo>
                          <a:pt x="468" y="0"/>
                        </a:lnTo>
                        <a:lnTo>
                          <a:pt x="0" y="378"/>
                        </a:lnTo>
                        <a:close/>
                      </a:path>
                    </a:pathLst>
                  </a:custGeom>
                  <a:solidFill>
                    <a:srgbClr val="FFCCCC">
                      <a:alpha val="50195"/>
                    </a:srgbClr>
                  </a:solidFill>
                  <a:ln w="9525">
                    <a:solidFill>
                      <a:srgbClr val="BE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9" name="Freeform 7">
                    <a:extLst>
                      <a:ext uri="{FF2B5EF4-FFF2-40B4-BE49-F238E27FC236}">
                        <a16:creationId xmlns:a16="http://schemas.microsoft.com/office/drawing/2014/main" id="{0D747BE3-5FA7-4D89-8A2D-0CAF6EAC754D}"/>
                      </a:ext>
                    </a:extLst>
                  </p:cNvPr>
                  <p:cNvSpPr>
                    <a:spLocks/>
                  </p:cNvSpPr>
                  <p:nvPr/>
                </p:nvSpPr>
                <p:spPr bwMode="auto">
                  <a:xfrm>
                    <a:off x="3336" y="2592"/>
                    <a:ext cx="1800" cy="384"/>
                  </a:xfrm>
                  <a:custGeom>
                    <a:avLst/>
                    <a:gdLst>
                      <a:gd name="T0" fmla="*/ 0 w 1800"/>
                      <a:gd name="T1" fmla="*/ 384 h 384"/>
                      <a:gd name="T2" fmla="*/ 456 w 1800"/>
                      <a:gd name="T3" fmla="*/ 0 h 384"/>
                      <a:gd name="T4" fmla="*/ 1800 w 1800"/>
                      <a:gd name="T5" fmla="*/ 0 h 384"/>
                      <a:gd name="T6" fmla="*/ 1320 w 1800"/>
                      <a:gd name="T7" fmla="*/ 384 h 384"/>
                      <a:gd name="T8" fmla="*/ 0 w 1800"/>
                      <a:gd name="T9" fmla="*/ 384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00" h="384">
                        <a:moveTo>
                          <a:pt x="0" y="384"/>
                        </a:moveTo>
                        <a:lnTo>
                          <a:pt x="456" y="0"/>
                        </a:lnTo>
                        <a:lnTo>
                          <a:pt x="1800" y="0"/>
                        </a:lnTo>
                        <a:lnTo>
                          <a:pt x="1320" y="384"/>
                        </a:lnTo>
                        <a:lnTo>
                          <a:pt x="0" y="384"/>
                        </a:lnTo>
                        <a:close/>
                      </a:path>
                    </a:pathLst>
                  </a:custGeom>
                  <a:solidFill>
                    <a:srgbClr val="FFCCCC"/>
                  </a:solidFill>
                  <a:ln w="9525">
                    <a:solidFill>
                      <a:srgbClr val="BE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0" name="Freeform 8">
                    <a:extLst>
                      <a:ext uri="{FF2B5EF4-FFF2-40B4-BE49-F238E27FC236}">
                        <a16:creationId xmlns:a16="http://schemas.microsoft.com/office/drawing/2014/main" id="{2B5B2C99-D9DB-4E21-A15B-87A51763276F}"/>
                      </a:ext>
                    </a:extLst>
                  </p:cNvPr>
                  <p:cNvSpPr>
                    <a:spLocks/>
                  </p:cNvSpPr>
                  <p:nvPr/>
                </p:nvSpPr>
                <p:spPr bwMode="auto">
                  <a:xfrm>
                    <a:off x="4656" y="2112"/>
                    <a:ext cx="480" cy="864"/>
                  </a:xfrm>
                  <a:custGeom>
                    <a:avLst/>
                    <a:gdLst>
                      <a:gd name="T0" fmla="*/ 0 w 480"/>
                      <a:gd name="T1" fmla="*/ 384 h 864"/>
                      <a:gd name="T2" fmla="*/ 480 w 480"/>
                      <a:gd name="T3" fmla="*/ 0 h 864"/>
                      <a:gd name="T4" fmla="*/ 480 w 480"/>
                      <a:gd name="T5" fmla="*/ 480 h 864"/>
                      <a:gd name="T6" fmla="*/ 0 w 480"/>
                      <a:gd name="T7" fmla="*/ 864 h 864"/>
                      <a:gd name="T8" fmla="*/ 0 w 480"/>
                      <a:gd name="T9" fmla="*/ 384 h 8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864">
                        <a:moveTo>
                          <a:pt x="0" y="384"/>
                        </a:moveTo>
                        <a:lnTo>
                          <a:pt x="480" y="0"/>
                        </a:lnTo>
                        <a:lnTo>
                          <a:pt x="480" y="480"/>
                        </a:lnTo>
                        <a:lnTo>
                          <a:pt x="0" y="864"/>
                        </a:lnTo>
                        <a:lnTo>
                          <a:pt x="0" y="384"/>
                        </a:lnTo>
                        <a:close/>
                      </a:path>
                    </a:pathLst>
                  </a:custGeom>
                  <a:solidFill>
                    <a:srgbClr val="FFCCCC">
                      <a:alpha val="50195"/>
                    </a:srgbClr>
                  </a:solidFill>
                  <a:ln w="9525">
                    <a:solidFill>
                      <a:srgbClr val="BE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1" name="Freeform 9">
                    <a:extLst>
                      <a:ext uri="{FF2B5EF4-FFF2-40B4-BE49-F238E27FC236}">
                        <a16:creationId xmlns:a16="http://schemas.microsoft.com/office/drawing/2014/main" id="{CA4F5123-5BF0-4653-9604-2AF6E6BBED0C}"/>
                      </a:ext>
                    </a:extLst>
                  </p:cNvPr>
                  <p:cNvSpPr>
                    <a:spLocks/>
                  </p:cNvSpPr>
                  <p:nvPr/>
                </p:nvSpPr>
                <p:spPr bwMode="auto">
                  <a:xfrm>
                    <a:off x="3330" y="2112"/>
                    <a:ext cx="1806" cy="378"/>
                  </a:xfrm>
                  <a:custGeom>
                    <a:avLst/>
                    <a:gdLst>
                      <a:gd name="T0" fmla="*/ 0 w 1806"/>
                      <a:gd name="T1" fmla="*/ 372 h 378"/>
                      <a:gd name="T2" fmla="*/ 462 w 1806"/>
                      <a:gd name="T3" fmla="*/ 0 h 378"/>
                      <a:gd name="T4" fmla="*/ 1806 w 1806"/>
                      <a:gd name="T5" fmla="*/ 0 h 378"/>
                      <a:gd name="T6" fmla="*/ 1326 w 1806"/>
                      <a:gd name="T7" fmla="*/ 378 h 378"/>
                      <a:gd name="T8" fmla="*/ 0 w 1806"/>
                      <a:gd name="T9" fmla="*/ 372 h 3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06" h="378">
                        <a:moveTo>
                          <a:pt x="0" y="372"/>
                        </a:moveTo>
                        <a:lnTo>
                          <a:pt x="462" y="0"/>
                        </a:lnTo>
                        <a:lnTo>
                          <a:pt x="1806" y="0"/>
                        </a:lnTo>
                        <a:lnTo>
                          <a:pt x="1326" y="378"/>
                        </a:lnTo>
                        <a:lnTo>
                          <a:pt x="0" y="372"/>
                        </a:lnTo>
                        <a:close/>
                      </a:path>
                    </a:pathLst>
                  </a:custGeom>
                  <a:solidFill>
                    <a:srgbClr val="FFCCCC">
                      <a:alpha val="50195"/>
                    </a:srgbClr>
                  </a:solidFill>
                  <a:ln w="9525">
                    <a:solidFill>
                      <a:srgbClr val="BE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9177" name="Freeform 10">
                  <a:extLst>
                    <a:ext uri="{FF2B5EF4-FFF2-40B4-BE49-F238E27FC236}">
                      <a16:creationId xmlns:a16="http://schemas.microsoft.com/office/drawing/2014/main" id="{A4C15AAA-80D3-4FDC-8794-BE4686C8803B}"/>
                    </a:ext>
                  </a:extLst>
                </p:cNvPr>
                <p:cNvSpPr>
                  <a:spLocks/>
                </p:cNvSpPr>
                <p:nvPr/>
              </p:nvSpPr>
              <p:spPr bwMode="auto">
                <a:xfrm>
                  <a:off x="3792" y="2112"/>
                  <a:ext cx="1344" cy="480"/>
                </a:xfrm>
                <a:custGeom>
                  <a:avLst/>
                  <a:gdLst>
                    <a:gd name="T0" fmla="*/ 0 w 1344"/>
                    <a:gd name="T1" fmla="*/ 0 h 480"/>
                    <a:gd name="T2" fmla="*/ 1344 w 1344"/>
                    <a:gd name="T3" fmla="*/ 0 h 480"/>
                    <a:gd name="T4" fmla="*/ 1344 w 1344"/>
                    <a:gd name="T5" fmla="*/ 480 h 480"/>
                    <a:gd name="T6" fmla="*/ 0 w 1344"/>
                    <a:gd name="T7" fmla="*/ 480 h 480"/>
                    <a:gd name="T8" fmla="*/ 0 w 1344"/>
                    <a:gd name="T9" fmla="*/ 0 h 4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4" h="480">
                      <a:moveTo>
                        <a:pt x="0" y="0"/>
                      </a:moveTo>
                      <a:lnTo>
                        <a:pt x="1344" y="0"/>
                      </a:lnTo>
                      <a:lnTo>
                        <a:pt x="1344" y="480"/>
                      </a:lnTo>
                      <a:lnTo>
                        <a:pt x="0" y="480"/>
                      </a:lnTo>
                      <a:lnTo>
                        <a:pt x="0" y="0"/>
                      </a:lnTo>
                      <a:close/>
                    </a:path>
                  </a:pathLst>
                </a:custGeom>
                <a:solidFill>
                  <a:srgbClr val="FFCCCC">
                    <a:alpha val="50195"/>
                  </a:srgbClr>
                </a:solidFill>
                <a:ln w="9525">
                  <a:solidFill>
                    <a:srgbClr val="BE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9165" name="Line 11">
                <a:extLst>
                  <a:ext uri="{FF2B5EF4-FFF2-40B4-BE49-F238E27FC236}">
                    <a16:creationId xmlns:a16="http://schemas.microsoft.com/office/drawing/2014/main" id="{DC46E238-8E27-4FE4-AC5D-3F2DDCB96D26}"/>
                  </a:ext>
                </a:extLst>
              </p:cNvPr>
              <p:cNvSpPr>
                <a:spLocks noChangeShapeType="1"/>
              </p:cNvSpPr>
              <p:nvPr/>
            </p:nvSpPr>
            <p:spPr bwMode="auto">
              <a:xfrm flipV="1">
                <a:off x="3792" y="2832"/>
                <a:ext cx="576" cy="240"/>
              </a:xfrm>
              <a:prstGeom prst="line">
                <a:avLst/>
              </a:prstGeom>
              <a:noFill/>
              <a:ln w="19050">
                <a:solidFill>
                  <a:srgbClr val="BE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66" name="Freeform 14">
                <a:extLst>
                  <a:ext uri="{FF2B5EF4-FFF2-40B4-BE49-F238E27FC236}">
                    <a16:creationId xmlns:a16="http://schemas.microsoft.com/office/drawing/2014/main" id="{C18393D7-761B-4B63-9EDA-4CC529C789F6}"/>
                  </a:ext>
                </a:extLst>
              </p:cNvPr>
              <p:cNvSpPr>
                <a:spLocks/>
              </p:cNvSpPr>
              <p:nvPr/>
            </p:nvSpPr>
            <p:spPr bwMode="auto">
              <a:xfrm>
                <a:off x="2916" y="3072"/>
                <a:ext cx="876" cy="725"/>
              </a:xfrm>
              <a:custGeom>
                <a:avLst/>
                <a:gdLst>
                  <a:gd name="T0" fmla="*/ 876 w 876"/>
                  <a:gd name="T1" fmla="*/ 0 h 725"/>
                  <a:gd name="T2" fmla="*/ 0 w 876"/>
                  <a:gd name="T3" fmla="*/ 725 h 725"/>
                  <a:gd name="T4" fmla="*/ 0 60000 65536"/>
                  <a:gd name="T5" fmla="*/ 0 60000 65536"/>
                </a:gdLst>
                <a:ahLst/>
                <a:cxnLst>
                  <a:cxn ang="T4">
                    <a:pos x="T0" y="T1"/>
                  </a:cxn>
                  <a:cxn ang="T5">
                    <a:pos x="T2" y="T3"/>
                  </a:cxn>
                </a:cxnLst>
                <a:rect l="0" t="0" r="r" b="b"/>
                <a:pathLst>
                  <a:path w="876" h="725">
                    <a:moveTo>
                      <a:pt x="876" y="0"/>
                    </a:moveTo>
                    <a:lnTo>
                      <a:pt x="0" y="725"/>
                    </a:lnTo>
                  </a:path>
                </a:pathLst>
              </a:custGeom>
              <a:noFill/>
              <a:ln w="28575" cmpd="sng">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9167" name="Line 15">
                <a:extLst>
                  <a:ext uri="{FF2B5EF4-FFF2-40B4-BE49-F238E27FC236}">
                    <a16:creationId xmlns:a16="http://schemas.microsoft.com/office/drawing/2014/main" id="{FE0B06E0-86E4-4BFD-9F8F-46BC2D4DC7C5}"/>
                  </a:ext>
                </a:extLst>
              </p:cNvPr>
              <p:cNvSpPr>
                <a:spLocks noChangeShapeType="1"/>
              </p:cNvSpPr>
              <p:nvPr/>
            </p:nvSpPr>
            <p:spPr bwMode="auto">
              <a:xfrm flipV="1">
                <a:off x="3792" y="1968"/>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68" name="Line 16">
                <a:extLst>
                  <a:ext uri="{FF2B5EF4-FFF2-40B4-BE49-F238E27FC236}">
                    <a16:creationId xmlns:a16="http://schemas.microsoft.com/office/drawing/2014/main" id="{0ABE12B8-A416-4715-90F5-D1B760C1F505}"/>
                  </a:ext>
                </a:extLst>
              </p:cNvPr>
              <p:cNvSpPr>
                <a:spLocks noChangeShapeType="1"/>
              </p:cNvSpPr>
              <p:nvPr/>
            </p:nvSpPr>
            <p:spPr bwMode="auto">
              <a:xfrm>
                <a:off x="3792" y="3072"/>
                <a:ext cx="177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7D1A411-427F-4A68-8898-B2A8C2FCD568}"/>
                    </a:ext>
                  </a:extLst>
                </p:cNvPr>
                <p:cNvSpPr/>
                <p:nvPr/>
              </p:nvSpPr>
              <p:spPr>
                <a:xfrm>
                  <a:off x="8016773" y="4788198"/>
                  <a:ext cx="4937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𝐾</m:t>
                        </m:r>
                      </m:oMath>
                    </m:oMathPara>
                  </a14:m>
                  <a:endParaRPr lang="zh-CN" altLang="en-US" sz="2400" dirty="0"/>
                </a:p>
              </p:txBody>
            </p:sp>
          </mc:Choice>
          <mc:Fallback xmlns="">
            <p:sp>
              <p:nvSpPr>
                <p:cNvPr id="6" name="矩形 5">
                  <a:extLst>
                    <a:ext uri="{FF2B5EF4-FFF2-40B4-BE49-F238E27FC236}">
                      <a16:creationId xmlns:a16="http://schemas.microsoft.com/office/drawing/2014/main" id="{07D1A411-427F-4A68-8898-B2A8C2FCD568}"/>
                    </a:ext>
                  </a:extLst>
                </p:cNvPr>
                <p:cNvSpPr>
                  <a:spLocks noRot="1" noChangeAspect="1" noMove="1" noResize="1" noEditPoints="1" noAdjustHandles="1" noChangeArrowheads="1" noChangeShapeType="1" noTextEdit="1"/>
                </p:cNvSpPr>
                <p:nvPr/>
              </p:nvSpPr>
              <p:spPr>
                <a:xfrm>
                  <a:off x="8016773" y="4788198"/>
                  <a:ext cx="493725"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9226D43-E0E6-48A9-9C4C-30B30CE7CF6C}"/>
                    </a:ext>
                  </a:extLst>
                </p:cNvPr>
                <p:cNvSpPr/>
                <p:nvPr/>
              </p:nvSpPr>
              <p:spPr>
                <a:xfrm>
                  <a:off x="8469840" y="5464820"/>
                  <a:ext cx="57573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𝐿</m:t>
                            </m:r>
                          </m:e>
                          <m:sub>
                            <m:r>
                              <a:rPr lang="zh-CN" altLang="en-US" sz="2400" i="0">
                                <a:latin typeface="Cambria Math" panose="02040503050406030204" pitchFamily="18" charset="0"/>
                              </a:rPr>
                              <m:t>3</m:t>
                            </m:r>
                          </m:sub>
                        </m:sSub>
                      </m:oMath>
                    </m:oMathPara>
                  </a14:m>
                  <a:endParaRPr lang="zh-CN" altLang="en-US" sz="2400" dirty="0"/>
                </a:p>
              </p:txBody>
            </p:sp>
          </mc:Choice>
          <mc:Fallback xmlns="">
            <p:sp>
              <p:nvSpPr>
                <p:cNvPr id="7" name="矩形 6">
                  <a:extLst>
                    <a:ext uri="{FF2B5EF4-FFF2-40B4-BE49-F238E27FC236}">
                      <a16:creationId xmlns:a16="http://schemas.microsoft.com/office/drawing/2014/main" id="{29226D43-E0E6-48A9-9C4C-30B30CE7CF6C}"/>
                    </a:ext>
                  </a:extLst>
                </p:cNvPr>
                <p:cNvSpPr>
                  <a:spLocks noRot="1" noChangeAspect="1" noMove="1" noResize="1" noEditPoints="1" noAdjustHandles="1" noChangeArrowheads="1" noChangeShapeType="1" noTextEdit="1"/>
                </p:cNvSpPr>
                <p:nvPr/>
              </p:nvSpPr>
              <p:spPr>
                <a:xfrm>
                  <a:off x="8469840" y="5464820"/>
                  <a:ext cx="575735" cy="461665"/>
                </a:xfrm>
                <a:prstGeom prst="rect">
                  <a:avLst/>
                </a:prstGeom>
                <a:blipFill>
                  <a:blip r:embed="rId11"/>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70BC2ED8-94FA-491A-B9D9-238FD1FBCB32}"/>
                    </a:ext>
                  </a:extLst>
                </p:cNvPr>
                <p:cNvSpPr/>
                <p:nvPr/>
              </p:nvSpPr>
              <p:spPr>
                <a:xfrm>
                  <a:off x="7732370" y="6110289"/>
                  <a:ext cx="5757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𝐿</m:t>
                            </m:r>
                          </m:e>
                          <m:sub>
                            <m:r>
                              <a:rPr lang="en-US" altLang="zh-CN" sz="2400" b="0" i="1" smtClean="0">
                                <a:latin typeface="Cambria Math" panose="02040503050406030204" pitchFamily="18" charset="0"/>
                              </a:rPr>
                              <m:t>2</m:t>
                            </m:r>
                          </m:sub>
                        </m:sSub>
                      </m:oMath>
                    </m:oMathPara>
                  </a14:m>
                  <a:endParaRPr lang="zh-CN" altLang="en-US" sz="2400" dirty="0"/>
                </a:p>
              </p:txBody>
            </p:sp>
          </mc:Choice>
          <mc:Fallback xmlns="">
            <p:sp>
              <p:nvSpPr>
                <p:cNvPr id="38" name="矩形 37">
                  <a:extLst>
                    <a:ext uri="{FF2B5EF4-FFF2-40B4-BE49-F238E27FC236}">
                      <a16:creationId xmlns:a16="http://schemas.microsoft.com/office/drawing/2014/main" id="{70BC2ED8-94FA-491A-B9D9-238FD1FBCB32}"/>
                    </a:ext>
                  </a:extLst>
                </p:cNvPr>
                <p:cNvSpPr>
                  <a:spLocks noRot="1" noChangeAspect="1" noMove="1" noResize="1" noEditPoints="1" noAdjustHandles="1" noChangeArrowheads="1" noChangeShapeType="1" noTextEdit="1"/>
                </p:cNvSpPr>
                <p:nvPr/>
              </p:nvSpPr>
              <p:spPr>
                <a:xfrm>
                  <a:off x="7732370" y="6110289"/>
                  <a:ext cx="575734" cy="461665"/>
                </a:xfrm>
                <a:prstGeom prst="rect">
                  <a:avLst/>
                </a:prstGeom>
                <a:blipFill>
                  <a:blip r:embed="rId12"/>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A6751202-87C5-4B99-9EC0-D573FC67CEF3}"/>
                    </a:ext>
                  </a:extLst>
                </p:cNvPr>
                <p:cNvSpPr/>
                <p:nvPr/>
              </p:nvSpPr>
              <p:spPr>
                <a:xfrm>
                  <a:off x="9250070" y="5630368"/>
                  <a:ext cx="56861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𝐿</m:t>
                            </m:r>
                          </m:e>
                          <m:sub>
                            <m:r>
                              <a:rPr lang="en-US" altLang="zh-CN" sz="2400" b="0" i="0" smtClean="0">
                                <a:latin typeface="Cambria Math" panose="02040503050406030204" pitchFamily="18" charset="0"/>
                              </a:rPr>
                              <m:t>1</m:t>
                            </m:r>
                          </m:sub>
                        </m:sSub>
                      </m:oMath>
                    </m:oMathPara>
                  </a14:m>
                  <a:endParaRPr lang="zh-CN" altLang="en-US" sz="2400" dirty="0"/>
                </a:p>
              </p:txBody>
            </p:sp>
          </mc:Choice>
          <mc:Fallback xmlns="">
            <p:sp>
              <p:nvSpPr>
                <p:cNvPr id="39" name="矩形 38">
                  <a:extLst>
                    <a:ext uri="{FF2B5EF4-FFF2-40B4-BE49-F238E27FC236}">
                      <a16:creationId xmlns:a16="http://schemas.microsoft.com/office/drawing/2014/main" id="{A6751202-87C5-4B99-9EC0-D573FC67CEF3}"/>
                    </a:ext>
                  </a:extLst>
                </p:cNvPr>
                <p:cNvSpPr>
                  <a:spLocks noRot="1" noChangeAspect="1" noMove="1" noResize="1" noEditPoints="1" noAdjustHandles="1" noChangeArrowheads="1" noChangeShapeType="1" noTextEdit="1"/>
                </p:cNvSpPr>
                <p:nvPr/>
              </p:nvSpPr>
              <p:spPr>
                <a:xfrm>
                  <a:off x="9250070" y="5630368"/>
                  <a:ext cx="568617" cy="461665"/>
                </a:xfrm>
                <a:prstGeom prst="rect">
                  <a:avLst/>
                </a:prstGeom>
                <a:blipFill>
                  <a:blip r:embed="rId13"/>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123EEB9B-4768-4A29-9887-B9AE381E5E25}"/>
                    </a:ext>
                  </a:extLst>
                </p:cNvPr>
                <p:cNvSpPr/>
                <p:nvPr/>
              </p:nvSpPr>
              <p:spPr>
                <a:xfrm>
                  <a:off x="6305927" y="6394605"/>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oMath>
                    </m:oMathPara>
                  </a14:m>
                  <a:endParaRPr lang="zh-CN" altLang="en-US" sz="2400" dirty="0"/>
                </a:p>
              </p:txBody>
            </p:sp>
          </mc:Choice>
          <mc:Fallback xmlns="">
            <p:sp>
              <p:nvSpPr>
                <p:cNvPr id="40" name="矩形 39">
                  <a:extLst>
                    <a:ext uri="{FF2B5EF4-FFF2-40B4-BE49-F238E27FC236}">
                      <a16:creationId xmlns:a16="http://schemas.microsoft.com/office/drawing/2014/main" id="{123EEB9B-4768-4A29-9887-B9AE381E5E25}"/>
                    </a:ext>
                  </a:extLst>
                </p:cNvPr>
                <p:cNvSpPr>
                  <a:spLocks noRot="1" noChangeAspect="1" noMove="1" noResize="1" noEditPoints="1" noAdjustHandles="1" noChangeArrowheads="1" noChangeShapeType="1" noTextEdit="1"/>
                </p:cNvSpPr>
                <p:nvPr/>
              </p:nvSpPr>
              <p:spPr>
                <a:xfrm>
                  <a:off x="6305927" y="6394605"/>
                  <a:ext cx="442429" cy="4616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B249FB11-0922-492F-863F-2F523ABB9366}"/>
                    </a:ext>
                  </a:extLst>
                </p:cNvPr>
                <p:cNvSpPr/>
                <p:nvPr/>
              </p:nvSpPr>
              <p:spPr>
                <a:xfrm>
                  <a:off x="10172318" y="5429251"/>
                  <a:ext cx="44640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𝑦</m:t>
                        </m:r>
                      </m:oMath>
                    </m:oMathPara>
                  </a14:m>
                  <a:endParaRPr lang="zh-CN" altLang="en-US" sz="2400" dirty="0"/>
                </a:p>
              </p:txBody>
            </p:sp>
          </mc:Choice>
          <mc:Fallback xmlns="">
            <p:sp>
              <p:nvSpPr>
                <p:cNvPr id="41" name="矩形 40">
                  <a:extLst>
                    <a:ext uri="{FF2B5EF4-FFF2-40B4-BE49-F238E27FC236}">
                      <a16:creationId xmlns:a16="http://schemas.microsoft.com/office/drawing/2014/main" id="{B249FB11-0922-492F-863F-2F523ABB9366}"/>
                    </a:ext>
                  </a:extLst>
                </p:cNvPr>
                <p:cNvSpPr>
                  <a:spLocks noRot="1" noChangeAspect="1" noMove="1" noResize="1" noEditPoints="1" noAdjustHandles="1" noChangeArrowheads="1" noChangeShapeType="1" noTextEdit="1"/>
                </p:cNvSpPr>
                <p:nvPr/>
              </p:nvSpPr>
              <p:spPr>
                <a:xfrm>
                  <a:off x="10172318" y="5429251"/>
                  <a:ext cx="446404" cy="461665"/>
                </a:xfrm>
                <a:prstGeom prst="rect">
                  <a:avLst/>
                </a:prstGeom>
                <a:blipFill>
                  <a:blip r:embed="rId15"/>
                  <a:stretch>
                    <a:fillRect b="-1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9C546A4-C062-44A9-AD62-5D4954AB4DDD}"/>
                    </a:ext>
                  </a:extLst>
                </p:cNvPr>
                <p:cNvSpPr/>
                <p:nvPr/>
              </p:nvSpPr>
              <p:spPr>
                <a:xfrm>
                  <a:off x="7575450" y="3651624"/>
                  <a:ext cx="4239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𝑧</m:t>
                        </m:r>
                      </m:oMath>
                    </m:oMathPara>
                  </a14:m>
                  <a:endParaRPr lang="zh-CN" altLang="en-US" sz="2400" dirty="0"/>
                </a:p>
              </p:txBody>
            </p:sp>
          </mc:Choice>
          <mc:Fallback xmlns="">
            <p:sp>
              <p:nvSpPr>
                <p:cNvPr id="42" name="矩形 41">
                  <a:extLst>
                    <a:ext uri="{FF2B5EF4-FFF2-40B4-BE49-F238E27FC236}">
                      <a16:creationId xmlns:a16="http://schemas.microsoft.com/office/drawing/2014/main" id="{49C546A4-C062-44A9-AD62-5D4954AB4DDD}"/>
                    </a:ext>
                  </a:extLst>
                </p:cNvPr>
                <p:cNvSpPr>
                  <a:spLocks noRot="1" noChangeAspect="1" noMove="1" noResize="1" noEditPoints="1" noAdjustHandles="1" noChangeArrowheads="1" noChangeShapeType="1" noTextEdit="1"/>
                </p:cNvSpPr>
                <p:nvPr/>
              </p:nvSpPr>
              <p:spPr>
                <a:xfrm>
                  <a:off x="7575450" y="3651624"/>
                  <a:ext cx="423962" cy="461665"/>
                </a:xfrm>
                <a:prstGeom prst="rect">
                  <a:avLst/>
                </a:prstGeom>
                <a:blipFill>
                  <a:blip r:embed="rId16"/>
                  <a:stretch>
                    <a:fillRect/>
                  </a:stretch>
                </a:blipFill>
              </p:spPr>
              <p:txBody>
                <a:bodyPr/>
                <a:lstStyle/>
                <a:p>
                  <a:r>
                    <a:rPr lang="zh-CN" altLang="en-US">
                      <a:noFill/>
                    </a:rPr>
                    <a:t> </a:t>
                  </a:r>
                </a:p>
              </p:txBody>
            </p:sp>
          </mc:Fallback>
        </mc:AlternateContent>
      </p:grpSp>
      <p:sp>
        <p:nvSpPr>
          <p:cNvPr id="10" name="灯片编号占位符 9">
            <a:extLst>
              <a:ext uri="{FF2B5EF4-FFF2-40B4-BE49-F238E27FC236}">
                <a16:creationId xmlns:a16="http://schemas.microsoft.com/office/drawing/2014/main" id="{F234AC44-6E01-45E6-930A-4B20B1F5801D}"/>
              </a:ext>
            </a:extLst>
          </p:cNvPr>
          <p:cNvSpPr>
            <a:spLocks noGrp="1"/>
          </p:cNvSpPr>
          <p:nvPr>
            <p:ph type="sldNum" sz="quarter" idx="12"/>
          </p:nvPr>
        </p:nvSpPr>
        <p:spPr/>
        <p:txBody>
          <a:bodyPr/>
          <a:lstStyle/>
          <a:p>
            <a:fld id="{89E84724-87FB-44E2-81F4-BC8FAFBE8676}" type="slidenum">
              <a:rPr lang="zh-CN" altLang="en-US" smtClean="0"/>
              <a:t>27</a:t>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5" name="Text Box 5">
            <a:extLst>
              <a:ext uri="{FF2B5EF4-FFF2-40B4-BE49-F238E27FC236}">
                <a16:creationId xmlns:a16="http://schemas.microsoft.com/office/drawing/2014/main" id="{A82DAE48-24B9-462E-9B3D-985ABF13DFEE}"/>
              </a:ext>
            </a:extLst>
          </p:cNvPr>
          <p:cNvSpPr txBox="1">
            <a:spLocks noChangeArrowheads="1"/>
          </p:cNvSpPr>
          <p:nvPr/>
        </p:nvSpPr>
        <p:spPr bwMode="auto">
          <a:xfrm>
            <a:off x="1228753" y="1447801"/>
            <a:ext cx="9043961" cy="1119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Considering the standing wave conditions in the rectangular cavity, we have serials of integers: </a:t>
            </a:r>
          </a:p>
        </p:txBody>
      </p:sp>
      <p:sp>
        <p:nvSpPr>
          <p:cNvPr id="235530" name="Text Box 10">
            <a:extLst>
              <a:ext uri="{FF2B5EF4-FFF2-40B4-BE49-F238E27FC236}">
                <a16:creationId xmlns:a16="http://schemas.microsoft.com/office/drawing/2014/main" id="{8178A365-F93A-4CB5-98F5-434760B2B05D}"/>
              </a:ext>
            </a:extLst>
          </p:cNvPr>
          <p:cNvSpPr txBox="1">
            <a:spLocks noChangeArrowheads="1"/>
          </p:cNvSpPr>
          <p:nvPr/>
        </p:nvSpPr>
        <p:spPr bwMode="auto">
          <a:xfrm>
            <a:off x="1243323" y="4093346"/>
            <a:ext cx="8884927" cy="1119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So the components of k along x, y and z axis are not random. They are discrete. </a:t>
            </a:r>
          </a:p>
        </p:txBody>
      </p:sp>
      <p:sp>
        <p:nvSpPr>
          <p:cNvPr id="12" name="Text Box 11">
            <a:extLst>
              <a:ext uri="{FF2B5EF4-FFF2-40B4-BE49-F238E27FC236}">
                <a16:creationId xmlns:a16="http://schemas.microsoft.com/office/drawing/2014/main" id="{3B5C9D59-7F4E-447F-8A08-47103A5A7CFA}"/>
              </a:ext>
            </a:extLst>
          </p:cNvPr>
          <p:cNvSpPr txBox="1">
            <a:spLocks noChangeArrowheads="1"/>
          </p:cNvSpPr>
          <p:nvPr/>
        </p:nvSpPr>
        <p:spPr bwMode="auto">
          <a:xfrm>
            <a:off x="2579687" y="393830"/>
            <a:ext cx="6237288"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Classical theory of BR</a:t>
            </a:r>
          </a:p>
        </p:txBody>
      </p:sp>
      <p:pic>
        <p:nvPicPr>
          <p:cNvPr id="13" name="图片 12">
            <a:extLst>
              <a:ext uri="{FF2B5EF4-FFF2-40B4-BE49-F238E27FC236}">
                <a16:creationId xmlns:a16="http://schemas.microsoft.com/office/drawing/2014/main" id="{26199149-5B12-484E-B73F-62DC9A73E1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5">
            <a:extLst>
              <a:ext uri="{FF2B5EF4-FFF2-40B4-BE49-F238E27FC236}">
                <a16:creationId xmlns:a16="http://schemas.microsoft.com/office/drawing/2014/main" id="{4C7883D3-6075-4F65-89DE-DB807743D4FE}"/>
              </a:ext>
            </a:extLst>
          </p:cNvPr>
          <p:cNvGrpSpPr>
            <a:grpSpLocks/>
          </p:cNvGrpSpPr>
          <p:nvPr/>
        </p:nvGrpSpPr>
        <p:grpSpPr bwMode="auto">
          <a:xfrm>
            <a:off x="12000" y="1268760"/>
            <a:ext cx="12168000" cy="0"/>
            <a:chOff x="0" y="119"/>
            <a:chExt cx="5804" cy="726"/>
          </a:xfrm>
        </p:grpSpPr>
        <p:pic>
          <p:nvPicPr>
            <p:cNvPr id="15" name="Picture 6" descr="nklogo">
              <a:extLst>
                <a:ext uri="{FF2B5EF4-FFF2-40B4-BE49-F238E27FC236}">
                  <a16:creationId xmlns:a16="http://schemas.microsoft.com/office/drawing/2014/main" id="{155CE040-46C7-4D58-9772-D91FB25AB00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Line 7">
              <a:extLst>
                <a:ext uri="{FF2B5EF4-FFF2-40B4-BE49-F238E27FC236}">
                  <a16:creationId xmlns:a16="http://schemas.microsoft.com/office/drawing/2014/main" id="{2ED8D183-5DD6-4A54-9F0B-CF6A33B18DE4}"/>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AC0CC0F-DDE6-4B33-9735-A5BE666A8430}"/>
                  </a:ext>
                </a:extLst>
              </p:cNvPr>
              <p:cNvSpPr/>
              <p:nvPr/>
            </p:nvSpPr>
            <p:spPr>
              <a:xfrm>
                <a:off x="1576108" y="2974286"/>
                <a:ext cx="4448334" cy="786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𝑚</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2</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𝐿</m:t>
                              </m:r>
                            </m:e>
                            <m:sub>
                              <m:r>
                                <a:rPr lang="zh-CN" altLang="en-US" sz="2400" i="0">
                                  <a:latin typeface="Cambria Math" panose="02040503050406030204" pitchFamily="18" charset="0"/>
                                </a:rPr>
                                <m:t>1</m:t>
                              </m:r>
                            </m:sub>
                          </m:sSub>
                        </m:num>
                        <m:den>
                          <m:r>
                            <a:rPr lang="zh-CN" altLang="en-US" sz="2400" i="1">
                              <a:latin typeface="Cambria Math" panose="02040503050406030204" pitchFamily="18" charset="0"/>
                            </a:rPr>
                            <m:t>𝜆</m:t>
                          </m:r>
                        </m:den>
                      </m:f>
                      <m:r>
                        <m:rPr>
                          <m:nor/>
                        </m:rPr>
                        <a:rPr lang="zh-CN" altLang="en-US" sz="2400" i="1">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𝑚</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2</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𝐿</m:t>
                              </m:r>
                            </m:e>
                            <m:sub>
                              <m:r>
                                <a:rPr lang="zh-CN" altLang="en-US" sz="2400" i="0">
                                  <a:latin typeface="Cambria Math" panose="02040503050406030204" pitchFamily="18" charset="0"/>
                                </a:rPr>
                                <m:t>2</m:t>
                              </m:r>
                            </m:sub>
                          </m:sSub>
                        </m:num>
                        <m:den>
                          <m:r>
                            <a:rPr lang="zh-CN" altLang="en-US" sz="2400" i="1">
                              <a:latin typeface="Cambria Math" panose="02040503050406030204" pitchFamily="18" charset="0"/>
                            </a:rPr>
                            <m:t>𝜆</m:t>
                          </m:r>
                        </m:den>
                      </m:f>
                      <m:r>
                        <m:rPr>
                          <m:nor/>
                        </m:rPr>
                        <a:rPr lang="zh-CN" altLang="en-US" sz="2400" i="1">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𝑚</m:t>
                          </m:r>
                        </m:e>
                        <m:sub>
                          <m:r>
                            <a:rPr lang="zh-CN" altLang="en-US" sz="2400" i="0">
                              <a:latin typeface="Cambria Math" panose="02040503050406030204" pitchFamily="18" charset="0"/>
                            </a:rPr>
                            <m:t>3</m:t>
                          </m:r>
                        </m:sub>
                      </m:sSub>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2</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𝐿</m:t>
                              </m:r>
                            </m:e>
                            <m:sub>
                              <m:r>
                                <a:rPr lang="zh-CN" altLang="en-US" sz="2400" i="0">
                                  <a:latin typeface="Cambria Math" panose="02040503050406030204" pitchFamily="18" charset="0"/>
                                </a:rPr>
                                <m:t>3</m:t>
                              </m:r>
                            </m:sub>
                          </m:sSub>
                        </m:num>
                        <m:den>
                          <m:r>
                            <a:rPr lang="zh-CN" altLang="en-US" sz="2400" i="1">
                              <a:latin typeface="Cambria Math" panose="02040503050406030204" pitchFamily="18" charset="0"/>
                            </a:rPr>
                            <m:t>𝜆</m:t>
                          </m:r>
                        </m:den>
                      </m:f>
                    </m:oMath>
                  </m:oMathPara>
                </a14:m>
                <a:endParaRPr lang="zh-CN" altLang="en-US" sz="2400" dirty="0"/>
              </a:p>
            </p:txBody>
          </p:sp>
        </mc:Choice>
        <mc:Fallback xmlns="">
          <p:sp>
            <p:nvSpPr>
              <p:cNvPr id="2" name="矩形 1">
                <a:extLst>
                  <a:ext uri="{FF2B5EF4-FFF2-40B4-BE49-F238E27FC236}">
                    <a16:creationId xmlns:a16="http://schemas.microsoft.com/office/drawing/2014/main" id="{EAC0CC0F-DDE6-4B33-9735-A5BE666A8430}"/>
                  </a:ext>
                </a:extLst>
              </p:cNvPr>
              <p:cNvSpPr>
                <a:spLocks noRot="1" noChangeAspect="1" noMove="1" noResize="1" noEditPoints="1" noAdjustHandles="1" noChangeArrowheads="1" noChangeShapeType="1" noTextEdit="1"/>
              </p:cNvSpPr>
              <p:nvPr/>
            </p:nvSpPr>
            <p:spPr>
              <a:xfrm>
                <a:off x="1576108" y="2974286"/>
                <a:ext cx="4448334" cy="7861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F53B8F27-8868-45F4-8AFB-D3CB92BC7321}"/>
                  </a:ext>
                </a:extLst>
              </p:cNvPr>
              <p:cNvSpPr/>
              <p:nvPr/>
            </p:nvSpPr>
            <p:spPr>
              <a:xfrm>
                <a:off x="6764519" y="3136542"/>
                <a:ext cx="399833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𝑚</m:t>
                          </m:r>
                        </m:e>
                        <m:sub>
                          <m:r>
                            <a:rPr lang="zh-CN" altLang="en-US" sz="2400" i="0">
                              <a:latin typeface="Cambria Math" panose="02040503050406030204" pitchFamily="18" charset="0"/>
                            </a:rPr>
                            <m:t>1</m:t>
                          </m:r>
                          <m:r>
                            <m:rPr>
                              <m:nor/>
                            </m:rPr>
                            <a:rPr lang="zh-CN" altLang="en-US" sz="2400" i="1">
                              <a:latin typeface="Cambria Math" panose="02040503050406030204" pitchFamily="18" charset="0"/>
                            </a:rPr>
                            <m:t> </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𝑚</m:t>
                          </m:r>
                        </m:e>
                        <m:sub>
                          <m:r>
                            <a:rPr lang="zh-CN" altLang="en-US" sz="2400" i="0">
                              <a:latin typeface="Cambria Math" panose="02040503050406030204" pitchFamily="18" charset="0"/>
                            </a:rPr>
                            <m:t>2</m:t>
                          </m:r>
                          <m:r>
                            <m:rPr>
                              <m:nor/>
                            </m:rPr>
                            <a:rPr lang="zh-CN" altLang="en-US" sz="2400" i="1">
                              <a:latin typeface="Cambria Math" panose="02040503050406030204" pitchFamily="18" charset="0"/>
                            </a:rPr>
                            <m:t> </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𝑚</m:t>
                          </m:r>
                        </m:e>
                        <m:sub>
                          <m:r>
                            <a:rPr lang="zh-CN" altLang="en-US" sz="2400" i="0">
                              <a:latin typeface="Cambria Math" panose="02040503050406030204" pitchFamily="18" charset="0"/>
                            </a:rPr>
                            <m:t>3</m:t>
                          </m:r>
                        </m:sub>
                      </m:sSub>
                      <m:r>
                        <m:rPr>
                          <m:nor/>
                        </m:rPr>
                        <a:rPr lang="zh-CN" altLang="en-US" sz="2400" i="1">
                          <a:latin typeface="Cambria Math" panose="02040503050406030204" pitchFamily="18" charset="0"/>
                        </a:rPr>
                        <m:t> </m:t>
                      </m:r>
                      <m:r>
                        <a:rPr lang="zh-CN" altLang="en-US" sz="2400" i="0">
                          <a:latin typeface="Cambria Math" panose="02040503050406030204" pitchFamily="18" charset="0"/>
                        </a:rPr>
                        <m:t>=</m:t>
                      </m:r>
                      <m:r>
                        <m:rPr>
                          <m:nor/>
                        </m:rPr>
                        <a:rPr lang="zh-CN" altLang="en-US" sz="2400" i="1">
                          <a:latin typeface="Cambria Math" panose="02040503050406030204" pitchFamily="18" charset="0"/>
                        </a:rPr>
                        <m:t> </m:t>
                      </m:r>
                      <m:r>
                        <a:rPr lang="zh-CN" altLang="en-US" sz="2400" i="0">
                          <a:latin typeface="Cambria Math" panose="02040503050406030204" pitchFamily="18" charset="0"/>
                        </a:rPr>
                        <m:t>0,1,</m:t>
                      </m:r>
                      <m:r>
                        <m:rPr>
                          <m:nor/>
                        </m:rPr>
                        <a:rPr lang="zh-CN" altLang="en-US" sz="2400" i="1">
                          <a:latin typeface="Cambria Math" panose="02040503050406030204" pitchFamily="18" charset="0"/>
                        </a:rPr>
                        <m:t> </m:t>
                      </m:r>
                      <m:r>
                        <a:rPr lang="zh-CN" altLang="en-US" sz="2400" i="0">
                          <a:latin typeface="Cambria Math" panose="02040503050406030204" pitchFamily="18" charset="0"/>
                        </a:rPr>
                        <m:t>2,</m:t>
                      </m:r>
                      <m:r>
                        <m:rPr>
                          <m:nor/>
                        </m:rPr>
                        <a:rPr lang="zh-CN" altLang="en-US" sz="2400" i="1">
                          <a:latin typeface="Cambria Math" panose="02040503050406030204" pitchFamily="18" charset="0"/>
                        </a:rPr>
                        <m:t> </m:t>
                      </m:r>
                      <m:r>
                        <a:rPr lang="zh-CN" altLang="en-US" sz="2400" i="0">
                          <a:latin typeface="Cambria Math" panose="02040503050406030204" pitchFamily="18" charset="0"/>
                        </a:rPr>
                        <m:t>3⋯⋯</m:t>
                      </m:r>
                    </m:oMath>
                  </m:oMathPara>
                </a14:m>
                <a:endParaRPr lang="zh-CN" altLang="en-US" sz="2400" dirty="0"/>
              </a:p>
            </p:txBody>
          </p:sp>
        </mc:Choice>
        <mc:Fallback xmlns="">
          <p:sp>
            <p:nvSpPr>
              <p:cNvPr id="3" name="矩形 2">
                <a:extLst>
                  <a:ext uri="{FF2B5EF4-FFF2-40B4-BE49-F238E27FC236}">
                    <a16:creationId xmlns:a16="http://schemas.microsoft.com/office/drawing/2014/main" id="{F53B8F27-8868-45F4-8AFB-D3CB92BC7321}"/>
                  </a:ext>
                </a:extLst>
              </p:cNvPr>
              <p:cNvSpPr>
                <a:spLocks noRot="1" noChangeAspect="1" noMove="1" noResize="1" noEditPoints="1" noAdjustHandles="1" noChangeArrowheads="1" noChangeShapeType="1" noTextEdit="1"/>
              </p:cNvSpPr>
              <p:nvPr/>
            </p:nvSpPr>
            <p:spPr>
              <a:xfrm>
                <a:off x="6764519" y="3136542"/>
                <a:ext cx="3998339" cy="461665"/>
              </a:xfrm>
              <a:prstGeom prst="rect">
                <a:avLst/>
              </a:prstGeom>
              <a:blipFill>
                <a:blip r:embed="rId6"/>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F5E283B-171A-407B-97C2-FED57F971995}"/>
                  </a:ext>
                </a:extLst>
              </p:cNvPr>
              <p:cNvSpPr/>
              <p:nvPr/>
            </p:nvSpPr>
            <p:spPr>
              <a:xfrm>
                <a:off x="1951051" y="5341761"/>
                <a:ext cx="1849224" cy="7827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𝑘</m:t>
                          </m:r>
                        </m:e>
                        <m:sub>
                          <m:r>
                            <a:rPr lang="zh-CN" altLang="en-US" sz="2400" i="1">
                              <a:latin typeface="Cambria Math" panose="02040503050406030204" pitchFamily="18" charset="0"/>
                            </a:rPr>
                            <m:t>𝑥</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𝑚</m:t>
                          </m:r>
                        </m:e>
                        <m:sub>
                          <m:r>
                            <a:rPr lang="zh-CN" altLang="en-US" sz="2400" i="0">
                              <a:latin typeface="Cambria Math" panose="02040503050406030204" pitchFamily="18" charset="0"/>
                            </a:rPr>
                            <m:t>1</m:t>
                          </m:r>
                        </m:sub>
                      </m:sSub>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𝜋</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𝐿</m:t>
                              </m:r>
                            </m:e>
                            <m:sub>
                              <m:r>
                                <a:rPr lang="zh-CN" altLang="en-US" sz="2400" i="0">
                                  <a:latin typeface="Cambria Math" panose="02040503050406030204" pitchFamily="18" charset="0"/>
                                </a:rPr>
                                <m:t>1</m:t>
                              </m:r>
                            </m:sub>
                          </m:sSub>
                        </m:den>
                      </m:f>
                      <m:r>
                        <a:rPr lang="zh-CN" altLang="en-US" sz="2400" i="0">
                          <a:latin typeface="Cambria Math" panose="02040503050406030204" pitchFamily="18" charset="0"/>
                        </a:rPr>
                        <m:t>,</m:t>
                      </m:r>
                    </m:oMath>
                  </m:oMathPara>
                </a14:m>
                <a:endParaRPr lang="zh-CN" altLang="en-US" sz="2400" dirty="0"/>
              </a:p>
            </p:txBody>
          </p:sp>
        </mc:Choice>
        <mc:Fallback xmlns="">
          <p:sp>
            <p:nvSpPr>
              <p:cNvPr id="5" name="矩形 4">
                <a:extLst>
                  <a:ext uri="{FF2B5EF4-FFF2-40B4-BE49-F238E27FC236}">
                    <a16:creationId xmlns:a16="http://schemas.microsoft.com/office/drawing/2014/main" id="{BF5E283B-171A-407B-97C2-FED57F971995}"/>
                  </a:ext>
                </a:extLst>
              </p:cNvPr>
              <p:cNvSpPr>
                <a:spLocks noRot="1" noChangeAspect="1" noMove="1" noResize="1" noEditPoints="1" noAdjustHandles="1" noChangeArrowheads="1" noChangeShapeType="1" noTextEdit="1"/>
              </p:cNvSpPr>
              <p:nvPr/>
            </p:nvSpPr>
            <p:spPr>
              <a:xfrm>
                <a:off x="1951051" y="5341761"/>
                <a:ext cx="1849224" cy="78277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1064CAE-4504-458D-A9B9-0E376EB717A3}"/>
                  </a:ext>
                </a:extLst>
              </p:cNvPr>
              <p:cNvSpPr/>
              <p:nvPr/>
            </p:nvSpPr>
            <p:spPr>
              <a:xfrm>
                <a:off x="7671180" y="5340831"/>
                <a:ext cx="1847942" cy="784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𝑘</m:t>
                          </m:r>
                        </m:e>
                        <m:sub>
                          <m:r>
                            <a:rPr lang="zh-CN" altLang="en-US" sz="2400" i="1">
                              <a:latin typeface="Cambria Math" panose="02040503050406030204" pitchFamily="18" charset="0"/>
                            </a:rPr>
                            <m:t>𝑧</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𝑚</m:t>
                          </m:r>
                        </m:e>
                        <m:sub>
                          <m:r>
                            <a:rPr lang="zh-CN" altLang="en-US" sz="2400" i="0">
                              <a:latin typeface="Cambria Math" panose="02040503050406030204" pitchFamily="18" charset="0"/>
                            </a:rPr>
                            <m:t>3</m:t>
                          </m:r>
                        </m:sub>
                      </m:sSub>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𝜋</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𝐿</m:t>
                              </m:r>
                            </m:e>
                            <m:sub>
                              <m:r>
                                <a:rPr lang="zh-CN" altLang="en-US" sz="2400" i="0">
                                  <a:latin typeface="Cambria Math" panose="02040503050406030204" pitchFamily="18" charset="0"/>
                                </a:rPr>
                                <m:t>3</m:t>
                              </m:r>
                            </m:sub>
                          </m:sSub>
                        </m:den>
                      </m:f>
                      <m:r>
                        <a:rPr lang="zh-CN" altLang="en-US" sz="2400" i="0">
                          <a:latin typeface="Cambria Math" panose="02040503050406030204" pitchFamily="18" charset="0"/>
                        </a:rPr>
                        <m:t>.</m:t>
                      </m:r>
                    </m:oMath>
                  </m:oMathPara>
                </a14:m>
                <a:endParaRPr lang="zh-CN" altLang="en-US" sz="2400" dirty="0"/>
              </a:p>
            </p:txBody>
          </p:sp>
        </mc:Choice>
        <mc:Fallback xmlns="">
          <p:sp>
            <p:nvSpPr>
              <p:cNvPr id="6" name="矩形 5">
                <a:extLst>
                  <a:ext uri="{FF2B5EF4-FFF2-40B4-BE49-F238E27FC236}">
                    <a16:creationId xmlns:a16="http://schemas.microsoft.com/office/drawing/2014/main" id="{C1064CAE-4504-458D-A9B9-0E376EB717A3}"/>
                  </a:ext>
                </a:extLst>
              </p:cNvPr>
              <p:cNvSpPr>
                <a:spLocks noRot="1" noChangeAspect="1" noMove="1" noResize="1" noEditPoints="1" noAdjustHandles="1" noChangeArrowheads="1" noChangeShapeType="1" noTextEdit="1"/>
              </p:cNvSpPr>
              <p:nvPr/>
            </p:nvSpPr>
            <p:spPr>
              <a:xfrm>
                <a:off x="7671180" y="5340831"/>
                <a:ext cx="1847942" cy="78463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D5D59CE-E2C6-4B2D-AAE9-DDD59DAA1672}"/>
                  </a:ext>
                </a:extLst>
              </p:cNvPr>
              <p:cNvSpPr/>
              <p:nvPr/>
            </p:nvSpPr>
            <p:spPr>
              <a:xfrm>
                <a:off x="4799478" y="5341761"/>
                <a:ext cx="1872500" cy="7827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𝑘</m:t>
                          </m:r>
                        </m:e>
                        <m:sub>
                          <m:r>
                            <a:rPr lang="zh-CN" altLang="en-US" sz="2400" i="1">
                              <a:latin typeface="Cambria Math" panose="02040503050406030204" pitchFamily="18" charset="0"/>
                            </a:rPr>
                            <m:t>𝑦</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𝑚</m:t>
                          </m:r>
                        </m:e>
                        <m:sub>
                          <m:r>
                            <a:rPr lang="zh-CN" altLang="en-US" sz="2400" i="0">
                              <a:latin typeface="Cambria Math" panose="02040503050406030204" pitchFamily="18" charset="0"/>
                            </a:rPr>
                            <m:t>2</m:t>
                          </m:r>
                        </m:sub>
                      </m:sSub>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𝜋</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𝐿</m:t>
                              </m:r>
                            </m:e>
                            <m:sub>
                              <m:r>
                                <a:rPr lang="zh-CN" altLang="en-US" sz="2400" i="0">
                                  <a:latin typeface="Cambria Math" panose="02040503050406030204" pitchFamily="18" charset="0"/>
                                </a:rPr>
                                <m:t>2</m:t>
                              </m:r>
                            </m:sub>
                          </m:sSub>
                        </m:den>
                      </m:f>
                      <m:r>
                        <a:rPr lang="zh-CN" altLang="en-US" sz="2400" i="0">
                          <a:latin typeface="Cambria Math" panose="02040503050406030204" pitchFamily="18" charset="0"/>
                        </a:rPr>
                        <m:t>,</m:t>
                      </m:r>
                    </m:oMath>
                  </m:oMathPara>
                </a14:m>
                <a:endParaRPr lang="zh-CN" altLang="en-US" sz="2400" dirty="0"/>
              </a:p>
            </p:txBody>
          </p:sp>
        </mc:Choice>
        <mc:Fallback xmlns="">
          <p:sp>
            <p:nvSpPr>
              <p:cNvPr id="7" name="矩形 6">
                <a:extLst>
                  <a:ext uri="{FF2B5EF4-FFF2-40B4-BE49-F238E27FC236}">
                    <a16:creationId xmlns:a16="http://schemas.microsoft.com/office/drawing/2014/main" id="{5D5D59CE-E2C6-4B2D-AAE9-DDD59DAA1672}"/>
                  </a:ext>
                </a:extLst>
              </p:cNvPr>
              <p:cNvSpPr>
                <a:spLocks noRot="1" noChangeAspect="1" noMove="1" noResize="1" noEditPoints="1" noAdjustHandles="1" noChangeArrowheads="1" noChangeShapeType="1" noTextEdit="1"/>
              </p:cNvSpPr>
              <p:nvPr/>
            </p:nvSpPr>
            <p:spPr>
              <a:xfrm>
                <a:off x="4799478" y="5341761"/>
                <a:ext cx="1872500" cy="782778"/>
              </a:xfrm>
              <a:prstGeom prst="rect">
                <a:avLst/>
              </a:prstGeom>
              <a:blipFill>
                <a:blip r:embed="rId9"/>
                <a:stretch>
                  <a:fillRect/>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889949D6-D5BE-4323-9284-7C2351495D92}"/>
              </a:ext>
            </a:extLst>
          </p:cNvPr>
          <p:cNvSpPr>
            <a:spLocks noGrp="1"/>
          </p:cNvSpPr>
          <p:nvPr>
            <p:ph type="sldNum" sz="quarter" idx="12"/>
          </p:nvPr>
        </p:nvSpPr>
        <p:spPr/>
        <p:txBody>
          <a:bodyPr/>
          <a:lstStyle/>
          <a:p>
            <a:fld id="{89E84724-87FB-44E2-81F4-BC8FAFBE8676}" type="slidenum">
              <a:rPr lang="zh-CN" altLang="en-US" smtClean="0"/>
              <a:t>28</a:t>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4" name="Text Box 6">
            <a:extLst>
              <a:ext uri="{FF2B5EF4-FFF2-40B4-BE49-F238E27FC236}">
                <a16:creationId xmlns:a16="http://schemas.microsoft.com/office/drawing/2014/main" id="{4683C9D1-5730-4BE5-9609-477C47366827}"/>
              </a:ext>
            </a:extLst>
          </p:cNvPr>
          <p:cNvSpPr txBox="1">
            <a:spLocks noChangeArrowheads="1"/>
          </p:cNvSpPr>
          <p:nvPr/>
        </p:nvSpPr>
        <p:spPr bwMode="auto">
          <a:xfrm>
            <a:off x="1386023" y="1514654"/>
            <a:ext cx="1981200" cy="580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So we have:</a:t>
            </a:r>
            <a:endParaRPr kumimoji="1" lang="zh-CN" altLang="en-US" sz="2800" dirty="0">
              <a:latin typeface="Times New Roman" panose="02020603050405020304" pitchFamily="18" charset="0"/>
              <a:cs typeface="Times New Roman" panose="02020603050405020304" pitchFamily="18" charset="0"/>
            </a:endParaRPr>
          </a:p>
        </p:txBody>
      </p:sp>
      <p:sp>
        <p:nvSpPr>
          <p:cNvPr id="14" name="Text Box 11">
            <a:extLst>
              <a:ext uri="{FF2B5EF4-FFF2-40B4-BE49-F238E27FC236}">
                <a16:creationId xmlns:a16="http://schemas.microsoft.com/office/drawing/2014/main" id="{394E9DEB-3E8A-4BD6-877F-93FE5A74C15A}"/>
              </a:ext>
            </a:extLst>
          </p:cNvPr>
          <p:cNvSpPr txBox="1">
            <a:spLocks noChangeArrowheads="1"/>
          </p:cNvSpPr>
          <p:nvPr/>
        </p:nvSpPr>
        <p:spPr bwMode="auto">
          <a:xfrm>
            <a:off x="2743200" y="347510"/>
            <a:ext cx="6237288"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defRPr/>
            </a:pPr>
            <a:r>
              <a:rPr kumimoji="1" lang="en-US" altLang="zh-CN" sz="3600" b="1" dirty="0">
                <a:latin typeface="Times New Roman" panose="02020603050405020304" pitchFamily="18" charset="0"/>
                <a:cs typeface="Times New Roman" panose="02020603050405020304" pitchFamily="18" charset="0"/>
              </a:rPr>
              <a:t>Classical theory of BR</a:t>
            </a:r>
          </a:p>
        </p:txBody>
      </p:sp>
      <p:sp>
        <p:nvSpPr>
          <p:cNvPr id="48" name="Text Box 6">
            <a:extLst>
              <a:ext uri="{FF2B5EF4-FFF2-40B4-BE49-F238E27FC236}">
                <a16:creationId xmlns:a16="http://schemas.microsoft.com/office/drawing/2014/main" id="{8DFB50E8-4550-4D52-AFBD-22385D50F35F}"/>
              </a:ext>
            </a:extLst>
          </p:cNvPr>
          <p:cNvSpPr txBox="1">
            <a:spLocks noChangeArrowheads="1"/>
          </p:cNvSpPr>
          <p:nvPr/>
        </p:nvSpPr>
        <p:spPr bwMode="auto">
          <a:xfrm>
            <a:off x="1406220" y="3398795"/>
            <a:ext cx="6427043" cy="1657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Consider the </a:t>
            </a:r>
            <a:r>
              <a:rPr kumimoji="1" lang="en-US" altLang="zh-CN" sz="2800" dirty="0">
                <a:solidFill>
                  <a:srgbClr val="7030A0"/>
                </a:solidFill>
                <a:latin typeface="Times New Roman" panose="02020603050405020304" pitchFamily="18" charset="0"/>
                <a:cs typeface="Times New Roman" panose="02020603050405020304" pitchFamily="18" charset="0"/>
              </a:rPr>
              <a:t>k-space</a:t>
            </a:r>
            <a:r>
              <a:rPr kumimoji="1" lang="en-US" altLang="zh-CN" sz="2800" dirty="0">
                <a:latin typeface="Times New Roman" panose="02020603050405020304" pitchFamily="18" charset="0"/>
                <a:cs typeface="Times New Roman" panose="02020603050405020304" pitchFamily="18" charset="0"/>
              </a:rPr>
              <a:t>. The allowing states compose an orthogonal lattice with periods of: </a:t>
            </a:r>
            <a:endParaRPr kumimoji="1" lang="zh-CN" altLang="en-US" sz="2800" dirty="0">
              <a:latin typeface="Times New Roman" panose="02020603050405020304" pitchFamily="18" charset="0"/>
              <a:cs typeface="Times New Roman" panose="02020603050405020304" pitchFamily="18" charset="0"/>
            </a:endParaRPr>
          </a:p>
        </p:txBody>
      </p:sp>
      <p:pic>
        <p:nvPicPr>
          <p:cNvPr id="43" name="图片 42">
            <a:extLst>
              <a:ext uri="{FF2B5EF4-FFF2-40B4-BE49-F238E27FC236}">
                <a16:creationId xmlns:a16="http://schemas.microsoft.com/office/drawing/2014/main" id="{3EF94E40-7C8B-401A-834D-D8F31F32CF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 name="Group 5">
            <a:extLst>
              <a:ext uri="{FF2B5EF4-FFF2-40B4-BE49-F238E27FC236}">
                <a16:creationId xmlns:a16="http://schemas.microsoft.com/office/drawing/2014/main" id="{E58178C2-6482-4AE7-B3D5-257B618B6EAF}"/>
              </a:ext>
            </a:extLst>
          </p:cNvPr>
          <p:cNvGrpSpPr>
            <a:grpSpLocks/>
          </p:cNvGrpSpPr>
          <p:nvPr/>
        </p:nvGrpSpPr>
        <p:grpSpPr bwMode="auto">
          <a:xfrm>
            <a:off x="12000" y="1268760"/>
            <a:ext cx="12168000" cy="0"/>
            <a:chOff x="0" y="119"/>
            <a:chExt cx="5804" cy="726"/>
          </a:xfrm>
        </p:grpSpPr>
        <p:pic>
          <p:nvPicPr>
            <p:cNvPr id="45" name="Picture 6" descr="nklogo">
              <a:extLst>
                <a:ext uri="{FF2B5EF4-FFF2-40B4-BE49-F238E27FC236}">
                  <a16:creationId xmlns:a16="http://schemas.microsoft.com/office/drawing/2014/main" id="{C19D8761-845F-4879-9A94-0F794BCDCC3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Line 7">
              <a:extLst>
                <a:ext uri="{FF2B5EF4-FFF2-40B4-BE49-F238E27FC236}">
                  <a16:creationId xmlns:a16="http://schemas.microsoft.com/office/drawing/2014/main" id="{644DDD59-77B3-4438-BB54-8531FB4A12E7}"/>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A0314597-A62C-44C0-8CC3-8D794EA78A5F}"/>
                  </a:ext>
                </a:extLst>
              </p:cNvPr>
              <p:cNvSpPr/>
              <p:nvPr/>
            </p:nvSpPr>
            <p:spPr>
              <a:xfrm>
                <a:off x="1844259" y="2177288"/>
                <a:ext cx="6465873" cy="1059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𝑘</m:t>
                          </m:r>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𝜋</m:t>
                          </m:r>
                        </m:e>
                        <m:sup>
                          <m:r>
                            <a:rPr lang="zh-CN" altLang="en-US" sz="2400" i="0">
                              <a:latin typeface="Cambria Math" panose="02040503050406030204" pitchFamily="18" charset="0"/>
                            </a:rPr>
                            <m:t>2</m:t>
                          </m:r>
                        </m:sup>
                      </m:sSup>
                      <m:d>
                        <m:dPr>
                          <m:begChr m:val="["/>
                          <m:endChr m:val="]"/>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𝑚</m:t>
                                          </m:r>
                                        </m:e>
                                        <m:sub>
                                          <m:r>
                                            <a:rPr lang="zh-CN" altLang="en-US" sz="2400" i="0">
                                              <a:latin typeface="Cambria Math" panose="02040503050406030204" pitchFamily="18" charset="0"/>
                                            </a:rPr>
                                            <m:t>1</m:t>
                                          </m:r>
                                        </m:sub>
                                      </m:sSub>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𝐿</m:t>
                                          </m:r>
                                        </m:e>
                                        <m:sub>
                                          <m:r>
                                            <a:rPr lang="zh-CN" altLang="en-US" sz="2400" i="0">
                                              <a:latin typeface="Cambria Math" panose="02040503050406030204" pitchFamily="18" charset="0"/>
                                            </a:rPr>
                                            <m:t>1</m:t>
                                          </m:r>
                                        </m:sub>
                                      </m:sSub>
                                    </m:den>
                                  </m:f>
                                </m:e>
                              </m:d>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𝑚</m:t>
                                          </m:r>
                                        </m:e>
                                        <m:sub>
                                          <m:r>
                                            <a:rPr lang="zh-CN" altLang="en-US" sz="2400" i="0">
                                              <a:latin typeface="Cambria Math" panose="02040503050406030204" pitchFamily="18" charset="0"/>
                                            </a:rPr>
                                            <m:t>2</m:t>
                                          </m:r>
                                        </m:sub>
                                      </m:sSub>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𝐿</m:t>
                                          </m:r>
                                        </m:e>
                                        <m:sub>
                                          <m:r>
                                            <a:rPr lang="zh-CN" altLang="en-US" sz="2400" i="0">
                                              <a:latin typeface="Cambria Math" panose="02040503050406030204" pitchFamily="18" charset="0"/>
                                            </a:rPr>
                                            <m:t>2</m:t>
                                          </m:r>
                                        </m:sub>
                                      </m:sSub>
                                    </m:den>
                                  </m:f>
                                </m:e>
                              </m:d>
                            </m:e>
                            <m:sup>
                              <m:r>
                                <a:rPr lang="zh-CN" altLang="en-US" sz="2400" i="0">
                                  <a:latin typeface="Cambria Math" panose="02040503050406030204" pitchFamily="18" charset="0"/>
                                </a:rPr>
                                <m:t>2</m:t>
                              </m:r>
                            </m:sup>
                          </m:sSup>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𝑚</m:t>
                                          </m:r>
                                        </m:e>
                                        <m:sub>
                                          <m:r>
                                            <a:rPr lang="zh-CN" altLang="en-US" sz="2400" i="0">
                                              <a:latin typeface="Cambria Math" panose="02040503050406030204" pitchFamily="18" charset="0"/>
                                            </a:rPr>
                                            <m:t>3</m:t>
                                          </m:r>
                                        </m:sub>
                                      </m:sSub>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𝐿</m:t>
                                          </m:r>
                                        </m:e>
                                        <m:sub>
                                          <m:r>
                                            <a:rPr lang="zh-CN" altLang="en-US" sz="2400" i="0">
                                              <a:latin typeface="Cambria Math" panose="02040503050406030204" pitchFamily="18" charset="0"/>
                                            </a:rPr>
                                            <m:t>3</m:t>
                                          </m:r>
                                        </m:sub>
                                      </m:sSub>
                                    </m:den>
                                  </m:f>
                                </m:e>
                              </m:d>
                            </m:e>
                            <m:sup>
                              <m:r>
                                <a:rPr lang="zh-CN" altLang="en-US" sz="2400" i="0">
                                  <a:latin typeface="Cambria Math" panose="02040503050406030204" pitchFamily="18" charset="0"/>
                                </a:rPr>
                                <m:t>2</m:t>
                              </m:r>
                            </m:sup>
                          </m:sSup>
                        </m:e>
                      </m:d>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0">
                                      <a:latin typeface="Cambria Math" panose="02040503050406030204" pitchFamily="18" charset="0"/>
                                    </a:rPr>
                                    <m:t>2</m:t>
                                  </m:r>
                                  <m:r>
                                    <a:rPr lang="zh-CN" altLang="en-US" sz="2400" i="1">
                                      <a:latin typeface="Cambria Math" panose="02040503050406030204" pitchFamily="18" charset="0"/>
                                    </a:rPr>
                                    <m:t>𝜋𝜈</m:t>
                                  </m:r>
                                </m:num>
                                <m:den>
                                  <m:r>
                                    <a:rPr lang="zh-CN" altLang="en-US" sz="2400" i="1">
                                      <a:latin typeface="Cambria Math" panose="02040503050406030204" pitchFamily="18" charset="0"/>
                                    </a:rPr>
                                    <m:t>𝑐</m:t>
                                  </m:r>
                                </m:den>
                              </m:f>
                            </m:e>
                          </m:d>
                        </m:e>
                        <m:sup>
                          <m:r>
                            <a:rPr lang="zh-CN" altLang="en-US" sz="2400" i="0">
                              <a:latin typeface="Cambria Math" panose="02040503050406030204" pitchFamily="18" charset="0"/>
                            </a:rPr>
                            <m:t>2</m:t>
                          </m:r>
                        </m:sup>
                      </m:sSup>
                    </m:oMath>
                  </m:oMathPara>
                </a14:m>
                <a:endParaRPr lang="zh-CN" altLang="en-US" sz="2400" dirty="0"/>
              </a:p>
            </p:txBody>
          </p:sp>
        </mc:Choice>
        <mc:Fallback xmlns="">
          <p:sp>
            <p:nvSpPr>
              <p:cNvPr id="2" name="矩形 1">
                <a:extLst>
                  <a:ext uri="{FF2B5EF4-FFF2-40B4-BE49-F238E27FC236}">
                    <a16:creationId xmlns:a16="http://schemas.microsoft.com/office/drawing/2014/main" id="{A0314597-A62C-44C0-8CC3-8D794EA78A5F}"/>
                  </a:ext>
                </a:extLst>
              </p:cNvPr>
              <p:cNvSpPr>
                <a:spLocks noRot="1" noChangeAspect="1" noMove="1" noResize="1" noEditPoints="1" noAdjustHandles="1" noChangeArrowheads="1" noChangeShapeType="1" noTextEdit="1"/>
              </p:cNvSpPr>
              <p:nvPr/>
            </p:nvSpPr>
            <p:spPr>
              <a:xfrm>
                <a:off x="1844259" y="2177288"/>
                <a:ext cx="6465873" cy="10591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2A64EB0-D668-4972-9230-E73B3B7FDE66}"/>
                  </a:ext>
                </a:extLst>
              </p:cNvPr>
              <p:cNvSpPr/>
              <p:nvPr/>
            </p:nvSpPr>
            <p:spPr>
              <a:xfrm>
                <a:off x="3543315" y="5094528"/>
                <a:ext cx="1998881"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𝜋</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𝐿</m:t>
                                  </m:r>
                                </m:e>
                                <m:sub>
                                  <m:r>
                                    <a:rPr lang="zh-CN" altLang="en-US" sz="2400" i="0">
                                      <a:latin typeface="Cambria Math" panose="02040503050406030204" pitchFamily="18" charset="0"/>
                                    </a:rPr>
                                    <m:t>1</m:t>
                                  </m:r>
                                </m:sub>
                              </m:sSub>
                            </m:den>
                          </m:f>
                          <m:r>
                            <m:rPr>
                              <m:nor/>
                            </m:rPr>
                            <a:rPr lang="zh-CN" altLang="en-US" sz="2400" i="1">
                              <a:latin typeface="Cambria Math" panose="02040503050406030204" pitchFamily="18" charset="0"/>
                            </a:rPr>
                            <m:t>, </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𝜋</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𝐿</m:t>
                                  </m:r>
                                </m:e>
                                <m:sub>
                                  <m:r>
                                    <a:rPr lang="zh-CN" altLang="en-US" sz="2400" i="0">
                                      <a:latin typeface="Cambria Math" panose="02040503050406030204" pitchFamily="18" charset="0"/>
                                    </a:rPr>
                                    <m:t>2</m:t>
                                  </m:r>
                                </m:sub>
                              </m:sSub>
                            </m:den>
                          </m:f>
                          <m:r>
                            <m:rPr>
                              <m:nor/>
                            </m:rPr>
                            <a:rPr lang="zh-CN" altLang="en-US" sz="2400" i="1">
                              <a:latin typeface="Cambria Math" panose="02040503050406030204" pitchFamily="18" charset="0"/>
                            </a:rPr>
                            <m:t>, </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𝜋</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𝐿</m:t>
                                  </m:r>
                                </m:e>
                                <m:sub>
                                  <m:r>
                                    <a:rPr lang="zh-CN" altLang="en-US" sz="2400" i="0">
                                      <a:latin typeface="Cambria Math" panose="02040503050406030204" pitchFamily="18" charset="0"/>
                                    </a:rPr>
                                    <m:t>3</m:t>
                                  </m:r>
                                </m:sub>
                              </m:sSub>
                            </m:den>
                          </m:f>
                        </m:e>
                      </m:d>
                    </m:oMath>
                  </m:oMathPara>
                </a14:m>
                <a:endParaRPr lang="zh-CN" altLang="en-US" sz="2400" dirty="0"/>
              </a:p>
            </p:txBody>
          </p:sp>
        </mc:Choice>
        <mc:Fallback xmlns="">
          <p:sp>
            <p:nvSpPr>
              <p:cNvPr id="3" name="矩形 2">
                <a:extLst>
                  <a:ext uri="{FF2B5EF4-FFF2-40B4-BE49-F238E27FC236}">
                    <a16:creationId xmlns:a16="http://schemas.microsoft.com/office/drawing/2014/main" id="{72A64EB0-D668-4972-9230-E73B3B7FDE66}"/>
                  </a:ext>
                </a:extLst>
              </p:cNvPr>
              <p:cNvSpPr>
                <a:spLocks noRot="1" noChangeAspect="1" noMove="1" noResize="1" noEditPoints="1" noAdjustHandles="1" noChangeArrowheads="1" noChangeShapeType="1" noTextEdit="1"/>
              </p:cNvSpPr>
              <p:nvPr/>
            </p:nvSpPr>
            <p:spPr>
              <a:xfrm>
                <a:off x="3543315" y="5094528"/>
                <a:ext cx="1998881" cy="922176"/>
              </a:xfrm>
              <a:prstGeom prst="rect">
                <a:avLst/>
              </a:prstGeom>
              <a:blipFill>
                <a:blip r:embed="rId6"/>
                <a:stretch>
                  <a:fillRect/>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AD3F19E2-0A8C-4A14-970B-C6E17597FEFD}"/>
              </a:ext>
            </a:extLst>
          </p:cNvPr>
          <p:cNvGrpSpPr/>
          <p:nvPr/>
        </p:nvGrpSpPr>
        <p:grpSpPr>
          <a:xfrm>
            <a:off x="7833271" y="3150012"/>
            <a:ext cx="3838209" cy="3487677"/>
            <a:chOff x="7129828" y="2876015"/>
            <a:chExt cx="3838209" cy="3487677"/>
          </a:xfrm>
        </p:grpSpPr>
        <p:grpSp>
          <p:nvGrpSpPr>
            <p:cNvPr id="53255" name="Group 56">
              <a:extLst>
                <a:ext uri="{FF2B5EF4-FFF2-40B4-BE49-F238E27FC236}">
                  <a16:creationId xmlns:a16="http://schemas.microsoft.com/office/drawing/2014/main" id="{E815D54A-6D4A-430E-B263-27A51C2B9BDB}"/>
                </a:ext>
              </a:extLst>
            </p:cNvPr>
            <p:cNvGrpSpPr>
              <a:grpSpLocks/>
            </p:cNvGrpSpPr>
            <p:nvPr/>
          </p:nvGrpSpPr>
          <p:grpSpPr bwMode="auto">
            <a:xfrm>
              <a:off x="7234238" y="2962427"/>
              <a:ext cx="3352800" cy="2819400"/>
              <a:chOff x="3312" y="1120"/>
              <a:chExt cx="2112" cy="1776"/>
            </a:xfrm>
          </p:grpSpPr>
          <p:sp>
            <p:nvSpPr>
              <p:cNvPr id="53258" name="Line 6">
                <a:extLst>
                  <a:ext uri="{FF2B5EF4-FFF2-40B4-BE49-F238E27FC236}">
                    <a16:creationId xmlns:a16="http://schemas.microsoft.com/office/drawing/2014/main" id="{E5EEEEE4-D1A8-414A-88D7-606A6FE64715}"/>
                  </a:ext>
                </a:extLst>
              </p:cNvPr>
              <p:cNvSpPr>
                <a:spLocks noChangeShapeType="1"/>
              </p:cNvSpPr>
              <p:nvPr/>
            </p:nvSpPr>
            <p:spPr bwMode="auto">
              <a:xfrm>
                <a:off x="3984" y="2272"/>
                <a:ext cx="14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59" name="Line 8">
                <a:extLst>
                  <a:ext uri="{FF2B5EF4-FFF2-40B4-BE49-F238E27FC236}">
                    <a16:creationId xmlns:a16="http://schemas.microsoft.com/office/drawing/2014/main" id="{5901AFD4-3BB4-460A-8799-22763B77D418}"/>
                  </a:ext>
                </a:extLst>
              </p:cNvPr>
              <p:cNvSpPr>
                <a:spLocks noChangeShapeType="1"/>
              </p:cNvSpPr>
              <p:nvPr/>
            </p:nvSpPr>
            <p:spPr bwMode="auto">
              <a:xfrm flipH="1" flipV="1">
                <a:off x="3984" y="1120"/>
                <a:ext cx="0" cy="115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0" name="Line 9">
                <a:extLst>
                  <a:ext uri="{FF2B5EF4-FFF2-40B4-BE49-F238E27FC236}">
                    <a16:creationId xmlns:a16="http://schemas.microsoft.com/office/drawing/2014/main" id="{07A382D6-917A-45DD-A19E-E8A5055BAE48}"/>
                  </a:ext>
                </a:extLst>
              </p:cNvPr>
              <p:cNvSpPr>
                <a:spLocks noChangeShapeType="1"/>
              </p:cNvSpPr>
              <p:nvPr/>
            </p:nvSpPr>
            <p:spPr bwMode="auto">
              <a:xfrm flipH="1">
                <a:off x="3312" y="2272"/>
                <a:ext cx="672" cy="62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3264" name="Group 13">
                <a:extLst>
                  <a:ext uri="{FF2B5EF4-FFF2-40B4-BE49-F238E27FC236}">
                    <a16:creationId xmlns:a16="http://schemas.microsoft.com/office/drawing/2014/main" id="{8586C5DD-008D-45F1-AFA6-9C39430F0928}"/>
                  </a:ext>
                </a:extLst>
              </p:cNvPr>
              <p:cNvGrpSpPr>
                <a:grpSpLocks/>
              </p:cNvGrpSpPr>
              <p:nvPr/>
            </p:nvGrpSpPr>
            <p:grpSpPr bwMode="auto">
              <a:xfrm>
                <a:off x="3744" y="1984"/>
                <a:ext cx="1200" cy="528"/>
                <a:chOff x="3840" y="1488"/>
                <a:chExt cx="1200" cy="528"/>
              </a:xfrm>
            </p:grpSpPr>
            <p:sp>
              <p:nvSpPr>
                <p:cNvPr id="53273" name="Line 14">
                  <a:extLst>
                    <a:ext uri="{FF2B5EF4-FFF2-40B4-BE49-F238E27FC236}">
                      <a16:creationId xmlns:a16="http://schemas.microsoft.com/office/drawing/2014/main" id="{9D52115A-BBA7-458A-9EC5-5F299A1C8F53}"/>
                    </a:ext>
                  </a:extLst>
                </p:cNvPr>
                <p:cNvSpPr>
                  <a:spLocks noChangeShapeType="1"/>
                </p:cNvSpPr>
                <p:nvPr/>
              </p:nvSpPr>
              <p:spPr bwMode="auto">
                <a:xfrm>
                  <a:off x="3840" y="2016"/>
                  <a:ext cx="480"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74" name="Line 15">
                  <a:extLst>
                    <a:ext uri="{FF2B5EF4-FFF2-40B4-BE49-F238E27FC236}">
                      <a16:creationId xmlns:a16="http://schemas.microsoft.com/office/drawing/2014/main" id="{2EA04044-6317-46E4-8E18-9B297C96C8A8}"/>
                    </a:ext>
                  </a:extLst>
                </p:cNvPr>
                <p:cNvSpPr>
                  <a:spLocks noChangeShapeType="1"/>
                </p:cNvSpPr>
                <p:nvPr/>
              </p:nvSpPr>
              <p:spPr bwMode="auto">
                <a:xfrm>
                  <a:off x="4320" y="1728"/>
                  <a:ext cx="480"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75" name="Line 16">
                  <a:extLst>
                    <a:ext uri="{FF2B5EF4-FFF2-40B4-BE49-F238E27FC236}">
                      <a16:creationId xmlns:a16="http://schemas.microsoft.com/office/drawing/2014/main" id="{447EDDDA-E138-453D-A07A-180EA6B9666C}"/>
                    </a:ext>
                  </a:extLst>
                </p:cNvPr>
                <p:cNvSpPr>
                  <a:spLocks noChangeShapeType="1"/>
                </p:cNvSpPr>
                <p:nvPr/>
              </p:nvSpPr>
              <p:spPr bwMode="auto">
                <a:xfrm>
                  <a:off x="4320" y="1728"/>
                  <a:ext cx="0" cy="288"/>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76" name="Line 17">
                  <a:extLst>
                    <a:ext uri="{FF2B5EF4-FFF2-40B4-BE49-F238E27FC236}">
                      <a16:creationId xmlns:a16="http://schemas.microsoft.com/office/drawing/2014/main" id="{BA785F5E-EBB1-4D38-8A85-F2D6A57220CC}"/>
                    </a:ext>
                  </a:extLst>
                </p:cNvPr>
                <p:cNvSpPr>
                  <a:spLocks noChangeShapeType="1"/>
                </p:cNvSpPr>
                <p:nvPr/>
              </p:nvSpPr>
              <p:spPr bwMode="auto">
                <a:xfrm flipH="1">
                  <a:off x="4320" y="1488"/>
                  <a:ext cx="240" cy="24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3277" name="Group 18">
                  <a:extLst>
                    <a:ext uri="{FF2B5EF4-FFF2-40B4-BE49-F238E27FC236}">
                      <a16:creationId xmlns:a16="http://schemas.microsoft.com/office/drawing/2014/main" id="{7B4EFF9B-5CBD-4AF5-AFDC-486D0209B20A}"/>
                    </a:ext>
                  </a:extLst>
                </p:cNvPr>
                <p:cNvGrpSpPr>
                  <a:grpSpLocks/>
                </p:cNvGrpSpPr>
                <p:nvPr/>
              </p:nvGrpSpPr>
              <p:grpSpPr bwMode="auto">
                <a:xfrm>
                  <a:off x="3840" y="1488"/>
                  <a:ext cx="1200" cy="528"/>
                  <a:chOff x="3840" y="1488"/>
                  <a:chExt cx="1200" cy="528"/>
                </a:xfrm>
              </p:grpSpPr>
              <p:sp>
                <p:nvSpPr>
                  <p:cNvPr id="53278" name="Line 19">
                    <a:extLst>
                      <a:ext uri="{FF2B5EF4-FFF2-40B4-BE49-F238E27FC236}">
                        <a16:creationId xmlns:a16="http://schemas.microsoft.com/office/drawing/2014/main" id="{F820094F-1503-443B-841A-F98F8B9623F0}"/>
                      </a:ext>
                    </a:extLst>
                  </p:cNvPr>
                  <p:cNvSpPr>
                    <a:spLocks noChangeShapeType="1"/>
                  </p:cNvSpPr>
                  <p:nvPr/>
                </p:nvSpPr>
                <p:spPr bwMode="auto">
                  <a:xfrm>
                    <a:off x="4080" y="1488"/>
                    <a:ext cx="480"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79" name="Line 20">
                    <a:extLst>
                      <a:ext uri="{FF2B5EF4-FFF2-40B4-BE49-F238E27FC236}">
                        <a16:creationId xmlns:a16="http://schemas.microsoft.com/office/drawing/2014/main" id="{4C8CB51C-32D8-4B27-9A3A-EC2DADC7D3EB}"/>
                      </a:ext>
                    </a:extLst>
                  </p:cNvPr>
                  <p:cNvSpPr>
                    <a:spLocks noChangeShapeType="1"/>
                  </p:cNvSpPr>
                  <p:nvPr/>
                </p:nvSpPr>
                <p:spPr bwMode="auto">
                  <a:xfrm>
                    <a:off x="3840" y="1728"/>
                    <a:ext cx="480"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80" name="Line 21">
                    <a:extLst>
                      <a:ext uri="{FF2B5EF4-FFF2-40B4-BE49-F238E27FC236}">
                        <a16:creationId xmlns:a16="http://schemas.microsoft.com/office/drawing/2014/main" id="{1204B490-B194-478D-AAA4-11804A0CF162}"/>
                      </a:ext>
                    </a:extLst>
                  </p:cNvPr>
                  <p:cNvSpPr>
                    <a:spLocks noChangeShapeType="1"/>
                  </p:cNvSpPr>
                  <p:nvPr/>
                </p:nvSpPr>
                <p:spPr bwMode="auto">
                  <a:xfrm>
                    <a:off x="4560" y="1488"/>
                    <a:ext cx="0" cy="288"/>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81" name="Line 22">
                    <a:extLst>
                      <a:ext uri="{FF2B5EF4-FFF2-40B4-BE49-F238E27FC236}">
                        <a16:creationId xmlns:a16="http://schemas.microsoft.com/office/drawing/2014/main" id="{3A18C0C5-5988-4D5E-BBF4-B8E3584D95A8}"/>
                      </a:ext>
                    </a:extLst>
                  </p:cNvPr>
                  <p:cNvSpPr>
                    <a:spLocks noChangeShapeType="1"/>
                  </p:cNvSpPr>
                  <p:nvPr/>
                </p:nvSpPr>
                <p:spPr bwMode="auto">
                  <a:xfrm>
                    <a:off x="3840" y="1728"/>
                    <a:ext cx="0" cy="288"/>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82" name="Line 23">
                    <a:extLst>
                      <a:ext uri="{FF2B5EF4-FFF2-40B4-BE49-F238E27FC236}">
                        <a16:creationId xmlns:a16="http://schemas.microsoft.com/office/drawing/2014/main" id="{7BE4E168-26A6-4217-88B3-5615438C5AC6}"/>
                      </a:ext>
                    </a:extLst>
                  </p:cNvPr>
                  <p:cNvSpPr>
                    <a:spLocks noChangeShapeType="1"/>
                  </p:cNvSpPr>
                  <p:nvPr/>
                </p:nvSpPr>
                <p:spPr bwMode="auto">
                  <a:xfrm flipH="1">
                    <a:off x="4320" y="1776"/>
                    <a:ext cx="240" cy="24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83" name="Line 24">
                    <a:extLst>
                      <a:ext uri="{FF2B5EF4-FFF2-40B4-BE49-F238E27FC236}">
                        <a16:creationId xmlns:a16="http://schemas.microsoft.com/office/drawing/2014/main" id="{13829215-0D4C-4938-8CE4-42AD14DBC1B1}"/>
                      </a:ext>
                    </a:extLst>
                  </p:cNvPr>
                  <p:cNvSpPr>
                    <a:spLocks noChangeShapeType="1"/>
                  </p:cNvSpPr>
                  <p:nvPr/>
                </p:nvSpPr>
                <p:spPr bwMode="auto">
                  <a:xfrm flipH="1">
                    <a:off x="3840" y="1488"/>
                    <a:ext cx="240" cy="24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84" name="Line 25">
                    <a:extLst>
                      <a:ext uri="{FF2B5EF4-FFF2-40B4-BE49-F238E27FC236}">
                        <a16:creationId xmlns:a16="http://schemas.microsoft.com/office/drawing/2014/main" id="{ECE4C27D-357A-4B9B-9C99-5BB8A6608C57}"/>
                      </a:ext>
                    </a:extLst>
                  </p:cNvPr>
                  <p:cNvSpPr>
                    <a:spLocks noChangeShapeType="1"/>
                  </p:cNvSpPr>
                  <p:nvPr/>
                </p:nvSpPr>
                <p:spPr bwMode="auto">
                  <a:xfrm>
                    <a:off x="4800" y="1728"/>
                    <a:ext cx="0" cy="288"/>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85" name="Line 26">
                    <a:extLst>
                      <a:ext uri="{FF2B5EF4-FFF2-40B4-BE49-F238E27FC236}">
                        <a16:creationId xmlns:a16="http://schemas.microsoft.com/office/drawing/2014/main" id="{248AED8E-64FC-49DF-AF71-9D7E6AB53A36}"/>
                      </a:ext>
                    </a:extLst>
                  </p:cNvPr>
                  <p:cNvSpPr>
                    <a:spLocks noChangeShapeType="1"/>
                  </p:cNvSpPr>
                  <p:nvPr/>
                </p:nvSpPr>
                <p:spPr bwMode="auto">
                  <a:xfrm>
                    <a:off x="5040" y="1488"/>
                    <a:ext cx="0" cy="288"/>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86" name="Line 27">
                    <a:extLst>
                      <a:ext uri="{FF2B5EF4-FFF2-40B4-BE49-F238E27FC236}">
                        <a16:creationId xmlns:a16="http://schemas.microsoft.com/office/drawing/2014/main" id="{C0541752-AF14-4A72-9ACD-835238BD3136}"/>
                      </a:ext>
                    </a:extLst>
                  </p:cNvPr>
                  <p:cNvSpPr>
                    <a:spLocks noChangeShapeType="1"/>
                  </p:cNvSpPr>
                  <p:nvPr/>
                </p:nvSpPr>
                <p:spPr bwMode="auto">
                  <a:xfrm>
                    <a:off x="4560" y="1488"/>
                    <a:ext cx="480"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87" name="Line 28">
                    <a:extLst>
                      <a:ext uri="{FF2B5EF4-FFF2-40B4-BE49-F238E27FC236}">
                        <a16:creationId xmlns:a16="http://schemas.microsoft.com/office/drawing/2014/main" id="{87031F22-3490-4FAA-8C54-40F833612D74}"/>
                      </a:ext>
                    </a:extLst>
                  </p:cNvPr>
                  <p:cNvSpPr>
                    <a:spLocks noChangeShapeType="1"/>
                  </p:cNvSpPr>
                  <p:nvPr/>
                </p:nvSpPr>
                <p:spPr bwMode="auto">
                  <a:xfrm>
                    <a:off x="4320" y="2016"/>
                    <a:ext cx="480"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88" name="Line 29">
                    <a:extLst>
                      <a:ext uri="{FF2B5EF4-FFF2-40B4-BE49-F238E27FC236}">
                        <a16:creationId xmlns:a16="http://schemas.microsoft.com/office/drawing/2014/main" id="{35399ED6-D034-446F-B1A0-453C2F818E9B}"/>
                      </a:ext>
                    </a:extLst>
                  </p:cNvPr>
                  <p:cNvSpPr>
                    <a:spLocks noChangeShapeType="1"/>
                  </p:cNvSpPr>
                  <p:nvPr/>
                </p:nvSpPr>
                <p:spPr bwMode="auto">
                  <a:xfrm flipH="1">
                    <a:off x="4800" y="1488"/>
                    <a:ext cx="240" cy="24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89" name="Line 30">
                    <a:extLst>
                      <a:ext uri="{FF2B5EF4-FFF2-40B4-BE49-F238E27FC236}">
                        <a16:creationId xmlns:a16="http://schemas.microsoft.com/office/drawing/2014/main" id="{A723FB69-B8AA-4D26-AE09-A0FC6503F4ED}"/>
                      </a:ext>
                    </a:extLst>
                  </p:cNvPr>
                  <p:cNvSpPr>
                    <a:spLocks noChangeShapeType="1"/>
                  </p:cNvSpPr>
                  <p:nvPr/>
                </p:nvSpPr>
                <p:spPr bwMode="auto">
                  <a:xfrm flipH="1">
                    <a:off x="4800" y="1776"/>
                    <a:ext cx="240" cy="24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53266" name="Line 34">
                <a:extLst>
                  <a:ext uri="{FF2B5EF4-FFF2-40B4-BE49-F238E27FC236}">
                    <a16:creationId xmlns:a16="http://schemas.microsoft.com/office/drawing/2014/main" id="{C5186776-4514-47B7-A9CA-773D1DE56B1D}"/>
                  </a:ext>
                </a:extLst>
              </p:cNvPr>
              <p:cNvSpPr>
                <a:spLocks noChangeShapeType="1"/>
              </p:cNvSpPr>
              <p:nvPr/>
            </p:nvSpPr>
            <p:spPr bwMode="auto">
              <a:xfrm flipV="1">
                <a:off x="3744" y="2560"/>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8" name="Line 37">
                <a:extLst>
                  <a:ext uri="{FF2B5EF4-FFF2-40B4-BE49-F238E27FC236}">
                    <a16:creationId xmlns:a16="http://schemas.microsoft.com/office/drawing/2014/main" id="{BD6AF32C-BE23-4BFE-A625-985D471DE11E}"/>
                  </a:ext>
                </a:extLst>
              </p:cNvPr>
              <p:cNvSpPr>
                <a:spLocks noChangeShapeType="1"/>
              </p:cNvSpPr>
              <p:nvPr/>
            </p:nvSpPr>
            <p:spPr bwMode="auto">
              <a:xfrm flipH="1" flipV="1">
                <a:off x="4464" y="2272"/>
                <a:ext cx="144" cy="5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9" name="Line 39">
                <a:extLst>
                  <a:ext uri="{FF2B5EF4-FFF2-40B4-BE49-F238E27FC236}">
                    <a16:creationId xmlns:a16="http://schemas.microsoft.com/office/drawing/2014/main" id="{7A79AE37-7D7C-4701-A24B-8DDED995EEB1}"/>
                  </a:ext>
                </a:extLst>
              </p:cNvPr>
              <p:cNvSpPr>
                <a:spLocks noChangeShapeType="1"/>
              </p:cNvSpPr>
              <p:nvPr/>
            </p:nvSpPr>
            <p:spPr bwMode="auto">
              <a:xfrm flipH="1">
                <a:off x="3984" y="1600"/>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71" name="Line 42">
                <a:extLst>
                  <a:ext uri="{FF2B5EF4-FFF2-40B4-BE49-F238E27FC236}">
                    <a16:creationId xmlns:a16="http://schemas.microsoft.com/office/drawing/2014/main" id="{64F39D86-D960-4FC4-A203-74FF84CCEDD0}"/>
                  </a:ext>
                </a:extLst>
              </p:cNvPr>
              <p:cNvSpPr>
                <a:spLocks noChangeShapeType="1"/>
              </p:cNvSpPr>
              <p:nvPr/>
            </p:nvSpPr>
            <p:spPr bwMode="auto">
              <a:xfrm flipH="1" flipV="1">
                <a:off x="4944" y="2272"/>
                <a:ext cx="336" cy="5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3C431C5-0375-4AC3-BA66-E2D14856FAC4}"/>
                    </a:ext>
                  </a:extLst>
                </p:cNvPr>
                <p:cNvSpPr/>
                <p:nvPr/>
              </p:nvSpPr>
              <p:spPr>
                <a:xfrm>
                  <a:off x="8318367" y="2876015"/>
                  <a:ext cx="51039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𝑘</m:t>
                            </m:r>
                          </m:e>
                          <m:sub>
                            <m:r>
                              <a:rPr lang="zh-CN" altLang="en-US" sz="2000" i="1">
                                <a:latin typeface="Cambria Math" panose="02040503050406030204" pitchFamily="18" charset="0"/>
                              </a:rPr>
                              <m:t>𝑧</m:t>
                            </m:r>
                          </m:sub>
                        </m:sSub>
                      </m:oMath>
                    </m:oMathPara>
                  </a14:m>
                  <a:endParaRPr lang="zh-CN" altLang="en-US" sz="2000" dirty="0"/>
                </a:p>
              </p:txBody>
            </p:sp>
          </mc:Choice>
          <mc:Fallback xmlns="">
            <p:sp>
              <p:nvSpPr>
                <p:cNvPr id="4" name="矩形 3">
                  <a:extLst>
                    <a:ext uri="{FF2B5EF4-FFF2-40B4-BE49-F238E27FC236}">
                      <a16:creationId xmlns:a16="http://schemas.microsoft.com/office/drawing/2014/main" id="{23C431C5-0375-4AC3-BA66-E2D14856FAC4}"/>
                    </a:ext>
                  </a:extLst>
                </p:cNvPr>
                <p:cNvSpPr>
                  <a:spLocks noRot="1" noChangeAspect="1" noMove="1" noResize="1" noEditPoints="1" noAdjustHandles="1" noChangeArrowheads="1" noChangeShapeType="1" noTextEdit="1"/>
                </p:cNvSpPr>
                <p:nvPr/>
              </p:nvSpPr>
              <p:spPr>
                <a:xfrm>
                  <a:off x="8318367" y="2876015"/>
                  <a:ext cx="510396" cy="400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1BBDAA78-A5E9-4C7F-86A8-1A8DB5F2A715}"/>
                    </a:ext>
                  </a:extLst>
                </p:cNvPr>
                <p:cNvSpPr/>
                <p:nvPr/>
              </p:nvSpPr>
              <p:spPr>
                <a:xfrm>
                  <a:off x="7129828" y="5785594"/>
                  <a:ext cx="476861"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𝑘</m:t>
                            </m:r>
                          </m:e>
                          <m:sub>
                            <m:r>
                              <a:rPr lang="en-US" altLang="zh-CN" sz="2000" b="0" i="1" smtClean="0">
                                <a:latin typeface="Cambria Math" panose="02040503050406030204" pitchFamily="18" charset="0"/>
                              </a:rPr>
                              <m:t>𝑥</m:t>
                            </m:r>
                          </m:sub>
                        </m:sSub>
                      </m:oMath>
                    </m:oMathPara>
                  </a14:m>
                  <a:endParaRPr lang="zh-CN" altLang="en-US" sz="2000" dirty="0"/>
                </a:p>
              </p:txBody>
            </p:sp>
          </mc:Choice>
          <mc:Fallback xmlns="">
            <p:sp>
              <p:nvSpPr>
                <p:cNvPr id="47" name="矩形 46">
                  <a:extLst>
                    <a:ext uri="{FF2B5EF4-FFF2-40B4-BE49-F238E27FC236}">
                      <a16:creationId xmlns:a16="http://schemas.microsoft.com/office/drawing/2014/main" id="{1BBDAA78-A5E9-4C7F-86A8-1A8DB5F2A715}"/>
                    </a:ext>
                  </a:extLst>
                </p:cNvPr>
                <p:cNvSpPr>
                  <a:spLocks noRot="1" noChangeAspect="1" noMove="1" noResize="1" noEditPoints="1" noAdjustHandles="1" noChangeArrowheads="1" noChangeShapeType="1" noTextEdit="1"/>
                </p:cNvSpPr>
                <p:nvPr/>
              </p:nvSpPr>
              <p:spPr>
                <a:xfrm>
                  <a:off x="7129828" y="5785594"/>
                  <a:ext cx="476861" cy="40011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9EE81DC-FAC5-4F81-ABF3-71A3137EEA3F}"/>
                    </a:ext>
                  </a:extLst>
                </p:cNvPr>
                <p:cNvSpPr/>
                <p:nvPr/>
              </p:nvSpPr>
              <p:spPr>
                <a:xfrm>
                  <a:off x="10486880" y="4793070"/>
                  <a:ext cx="481157" cy="42832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𝑘</m:t>
                            </m:r>
                          </m:e>
                          <m:sub>
                            <m:r>
                              <m:rPr>
                                <m:sty m:val="p"/>
                              </m:rPr>
                              <a:rPr lang="en-US" altLang="zh-CN" sz="2000" i="1" smtClean="0">
                                <a:latin typeface="Cambria Math" panose="02040503050406030204" pitchFamily="18" charset="0"/>
                              </a:rPr>
                              <m:t>y</m:t>
                            </m:r>
                          </m:sub>
                        </m:sSub>
                      </m:oMath>
                    </m:oMathPara>
                  </a14:m>
                  <a:endParaRPr lang="zh-CN" altLang="en-US" sz="2000" dirty="0"/>
                </a:p>
              </p:txBody>
            </p:sp>
          </mc:Choice>
          <mc:Fallback xmlns="">
            <p:sp>
              <p:nvSpPr>
                <p:cNvPr id="49" name="矩形 48">
                  <a:extLst>
                    <a:ext uri="{FF2B5EF4-FFF2-40B4-BE49-F238E27FC236}">
                      <a16:creationId xmlns:a16="http://schemas.microsoft.com/office/drawing/2014/main" id="{79EE81DC-FAC5-4F81-ABF3-71A3137EEA3F}"/>
                    </a:ext>
                  </a:extLst>
                </p:cNvPr>
                <p:cNvSpPr>
                  <a:spLocks noRot="1" noChangeAspect="1" noMove="1" noResize="1" noEditPoints="1" noAdjustHandles="1" noChangeArrowheads="1" noChangeShapeType="1" noTextEdit="1"/>
                </p:cNvSpPr>
                <p:nvPr/>
              </p:nvSpPr>
              <p:spPr>
                <a:xfrm>
                  <a:off x="10486880" y="4793070"/>
                  <a:ext cx="481157" cy="428322"/>
                </a:xfrm>
                <a:prstGeom prst="rect">
                  <a:avLst/>
                </a:prstGeom>
                <a:blipFill>
                  <a:blip r:embed="rId9"/>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8D02171-C12A-42E5-81C5-DC2C1A42D389}"/>
                    </a:ext>
                  </a:extLst>
                </p:cNvPr>
                <p:cNvSpPr/>
                <p:nvPr/>
              </p:nvSpPr>
              <p:spPr>
                <a:xfrm>
                  <a:off x="8872538" y="3438378"/>
                  <a:ext cx="477951" cy="6115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i="1">
                                <a:latin typeface="Cambria Math" panose="02040503050406030204" pitchFamily="18" charset="0"/>
                              </a:rPr>
                              <m:t>𝜋</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0">
                                    <a:latin typeface="Cambria Math" panose="02040503050406030204" pitchFamily="18" charset="0"/>
                                  </a:rPr>
                                  <m:t>3</m:t>
                                </m:r>
                              </m:sub>
                            </m:sSub>
                          </m:den>
                        </m:f>
                      </m:oMath>
                    </m:oMathPara>
                  </a14:m>
                  <a:endParaRPr lang="zh-CN" altLang="en-US" dirty="0"/>
                </a:p>
              </p:txBody>
            </p:sp>
          </mc:Choice>
          <mc:Fallback xmlns="">
            <p:sp>
              <p:nvSpPr>
                <p:cNvPr id="5" name="矩形 4">
                  <a:extLst>
                    <a:ext uri="{FF2B5EF4-FFF2-40B4-BE49-F238E27FC236}">
                      <a16:creationId xmlns:a16="http://schemas.microsoft.com/office/drawing/2014/main" id="{78D02171-C12A-42E5-81C5-DC2C1A42D389}"/>
                    </a:ext>
                  </a:extLst>
                </p:cNvPr>
                <p:cNvSpPr>
                  <a:spLocks noRot="1" noChangeAspect="1" noMove="1" noResize="1" noEditPoints="1" noAdjustHandles="1" noChangeArrowheads="1" noChangeShapeType="1" noTextEdit="1"/>
                </p:cNvSpPr>
                <p:nvPr/>
              </p:nvSpPr>
              <p:spPr>
                <a:xfrm>
                  <a:off x="8872538" y="3438378"/>
                  <a:ext cx="477951" cy="61151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F873C814-E80A-4104-B44B-8AC161DF411D}"/>
                    </a:ext>
                  </a:extLst>
                </p:cNvPr>
                <p:cNvSpPr/>
                <p:nvPr/>
              </p:nvSpPr>
              <p:spPr>
                <a:xfrm>
                  <a:off x="7751374" y="5711652"/>
                  <a:ext cx="472629" cy="6101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smtClean="0">
                                <a:latin typeface="Cambria Math" panose="02040503050406030204" pitchFamily="18" charset="0"/>
                              </a:rPr>
                            </m:ctrlPr>
                          </m:fPr>
                          <m:num>
                            <m:r>
                              <a:rPr lang="zh-CN" altLang="en-US" i="1">
                                <a:latin typeface="Cambria Math" panose="02040503050406030204" pitchFamily="18" charset="0"/>
                              </a:rPr>
                              <m:t>𝜋</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en-US" altLang="zh-CN" b="0" i="0" smtClean="0">
                                    <a:latin typeface="Cambria Math" panose="02040503050406030204" pitchFamily="18" charset="0"/>
                                  </a:rPr>
                                  <m:t>1</m:t>
                                </m:r>
                              </m:sub>
                            </m:sSub>
                          </m:den>
                        </m:f>
                      </m:oMath>
                    </m:oMathPara>
                  </a14:m>
                  <a:endParaRPr lang="zh-CN" altLang="en-US" dirty="0"/>
                </a:p>
              </p:txBody>
            </p:sp>
          </mc:Choice>
          <mc:Fallback xmlns="">
            <p:sp>
              <p:nvSpPr>
                <p:cNvPr id="50" name="矩形 49">
                  <a:extLst>
                    <a:ext uri="{FF2B5EF4-FFF2-40B4-BE49-F238E27FC236}">
                      <a16:creationId xmlns:a16="http://schemas.microsoft.com/office/drawing/2014/main" id="{F873C814-E80A-4104-B44B-8AC161DF411D}"/>
                    </a:ext>
                  </a:extLst>
                </p:cNvPr>
                <p:cNvSpPr>
                  <a:spLocks noRot="1" noChangeAspect="1" noMove="1" noResize="1" noEditPoints="1" noAdjustHandles="1" noChangeArrowheads="1" noChangeShapeType="1" noTextEdit="1"/>
                </p:cNvSpPr>
                <p:nvPr/>
              </p:nvSpPr>
              <p:spPr>
                <a:xfrm>
                  <a:off x="7751374" y="5711652"/>
                  <a:ext cx="472629" cy="61010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B00B1A30-F634-4FCC-A609-5E7CD7B3E611}"/>
                    </a:ext>
                  </a:extLst>
                </p:cNvPr>
                <p:cNvSpPr/>
                <p:nvPr/>
              </p:nvSpPr>
              <p:spPr>
                <a:xfrm>
                  <a:off x="9086753" y="5740498"/>
                  <a:ext cx="477951" cy="6101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smtClean="0">
                                <a:latin typeface="Cambria Math" panose="02040503050406030204" pitchFamily="18" charset="0"/>
                              </a:rPr>
                            </m:ctrlPr>
                          </m:fPr>
                          <m:num>
                            <m:r>
                              <a:rPr lang="zh-CN" altLang="en-US" i="1">
                                <a:latin typeface="Cambria Math" panose="02040503050406030204" pitchFamily="18" charset="0"/>
                              </a:rPr>
                              <m:t>𝜋</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en-US" altLang="zh-CN" b="0" i="0" smtClean="0">
                                    <a:latin typeface="Cambria Math" panose="02040503050406030204" pitchFamily="18" charset="0"/>
                                  </a:rPr>
                                  <m:t>2</m:t>
                                </m:r>
                              </m:sub>
                            </m:sSub>
                          </m:den>
                        </m:f>
                      </m:oMath>
                    </m:oMathPara>
                  </a14:m>
                  <a:endParaRPr lang="zh-CN" altLang="en-US" dirty="0"/>
                </a:p>
              </p:txBody>
            </p:sp>
          </mc:Choice>
          <mc:Fallback xmlns="">
            <p:sp>
              <p:nvSpPr>
                <p:cNvPr id="51" name="矩形 50">
                  <a:extLst>
                    <a:ext uri="{FF2B5EF4-FFF2-40B4-BE49-F238E27FC236}">
                      <a16:creationId xmlns:a16="http://schemas.microsoft.com/office/drawing/2014/main" id="{B00B1A30-F634-4FCC-A609-5E7CD7B3E611}"/>
                    </a:ext>
                  </a:extLst>
                </p:cNvPr>
                <p:cNvSpPr>
                  <a:spLocks noRot="1" noChangeAspect="1" noMove="1" noResize="1" noEditPoints="1" noAdjustHandles="1" noChangeArrowheads="1" noChangeShapeType="1" noTextEdit="1"/>
                </p:cNvSpPr>
                <p:nvPr/>
              </p:nvSpPr>
              <p:spPr>
                <a:xfrm>
                  <a:off x="9086753" y="5740498"/>
                  <a:ext cx="477951" cy="61010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565865CA-7389-4C19-B951-57EC0943346A}"/>
                    </a:ext>
                  </a:extLst>
                </p:cNvPr>
                <p:cNvSpPr/>
                <p:nvPr/>
              </p:nvSpPr>
              <p:spPr>
                <a:xfrm>
                  <a:off x="10127101" y="5705627"/>
                  <a:ext cx="516615" cy="658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i="1">
                                <a:latin typeface="Cambria Math" panose="02040503050406030204" pitchFamily="18" charset="0"/>
                              </a:rPr>
                              <m:t>𝜋</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en-US" altLang="zh-CN" b="0" i="0" smtClean="0">
                                    <a:latin typeface="Cambria Math" panose="02040503050406030204" pitchFamily="18" charset="0"/>
                                  </a:rPr>
                                  <m:t>2</m:t>
                                </m:r>
                              </m:sub>
                            </m:sSub>
                          </m:den>
                        </m:f>
                      </m:oMath>
                    </m:oMathPara>
                  </a14:m>
                  <a:endParaRPr lang="zh-CN" altLang="en-US" dirty="0"/>
                </a:p>
              </p:txBody>
            </p:sp>
          </mc:Choice>
          <mc:Fallback xmlns="">
            <p:sp>
              <p:nvSpPr>
                <p:cNvPr id="53" name="矩形 52">
                  <a:extLst>
                    <a:ext uri="{FF2B5EF4-FFF2-40B4-BE49-F238E27FC236}">
                      <a16:creationId xmlns:a16="http://schemas.microsoft.com/office/drawing/2014/main" id="{565865CA-7389-4C19-B951-57EC0943346A}"/>
                    </a:ext>
                  </a:extLst>
                </p:cNvPr>
                <p:cNvSpPr>
                  <a:spLocks noRot="1" noChangeAspect="1" noMove="1" noResize="1" noEditPoints="1" noAdjustHandles="1" noChangeArrowheads="1" noChangeShapeType="1" noTextEdit="1"/>
                </p:cNvSpPr>
                <p:nvPr/>
              </p:nvSpPr>
              <p:spPr>
                <a:xfrm>
                  <a:off x="10127101" y="5705627"/>
                  <a:ext cx="516615" cy="658065"/>
                </a:xfrm>
                <a:prstGeom prst="rect">
                  <a:avLst/>
                </a:prstGeom>
                <a:blipFill>
                  <a:blip r:embed="rId13"/>
                  <a:stretch>
                    <a:fillRect/>
                  </a:stretch>
                </a:blipFill>
              </p:spPr>
              <p:txBody>
                <a:bodyPr/>
                <a:lstStyle/>
                <a:p>
                  <a:r>
                    <a:rPr lang="zh-CN" altLang="en-US">
                      <a:noFill/>
                    </a:rPr>
                    <a:t> </a:t>
                  </a:r>
                </a:p>
              </p:txBody>
            </p:sp>
          </mc:Fallback>
        </mc:AlternateContent>
      </p:grpSp>
      <p:sp>
        <p:nvSpPr>
          <p:cNvPr id="8" name="灯片编号占位符 7">
            <a:extLst>
              <a:ext uri="{FF2B5EF4-FFF2-40B4-BE49-F238E27FC236}">
                <a16:creationId xmlns:a16="http://schemas.microsoft.com/office/drawing/2014/main" id="{AEA4B774-F349-4F7A-96A9-0A4F3FE94535}"/>
              </a:ext>
            </a:extLst>
          </p:cNvPr>
          <p:cNvSpPr>
            <a:spLocks noGrp="1"/>
          </p:cNvSpPr>
          <p:nvPr>
            <p:ph type="sldNum" sz="quarter" idx="12"/>
          </p:nvPr>
        </p:nvSpPr>
        <p:spPr/>
        <p:txBody>
          <a:bodyPr/>
          <a:lstStyle/>
          <a:p>
            <a:fld id="{89E84724-87FB-44E2-81F4-BC8FAFBE8676}" type="slidenum">
              <a:rPr lang="zh-CN" altLang="en-US" smtClean="0"/>
              <a:t>29</a:t>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7" name="图片 3">
            <a:extLst>
              <a:ext uri="{FF2B5EF4-FFF2-40B4-BE49-F238E27FC236}">
                <a16:creationId xmlns:a16="http://schemas.microsoft.com/office/drawing/2014/main" id="{4B8795F6-3088-436D-9C8F-3AF9E70F42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39940" y="178419"/>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1E2EE7B4-0C32-4ED8-860F-03B855BE969F}"/>
              </a:ext>
            </a:extLst>
          </p:cNvPr>
          <p:cNvSpPr/>
          <p:nvPr/>
        </p:nvSpPr>
        <p:spPr>
          <a:xfrm>
            <a:off x="2806477" y="2551196"/>
            <a:ext cx="6579045" cy="877804"/>
          </a:xfrm>
          <a:prstGeom prst="rect">
            <a:avLst/>
          </a:prstGeom>
        </p:spPr>
        <p:txBody>
          <a:bodyPr wrap="none">
            <a:spAutoFit/>
          </a:bodyPr>
          <a:lstStyle/>
          <a:p>
            <a:pPr>
              <a:lnSpc>
                <a:spcPct val="125000"/>
              </a:lnSpc>
            </a:pPr>
            <a:r>
              <a:rPr lang="en-US" altLang="zh-CN" sz="4400" b="1" i="1" dirty="0"/>
              <a:t>Quantum theory  of light</a:t>
            </a:r>
          </a:p>
        </p:txBody>
      </p:sp>
      <p:sp>
        <p:nvSpPr>
          <p:cNvPr id="3" name="灯片编号占位符 2">
            <a:extLst>
              <a:ext uri="{FF2B5EF4-FFF2-40B4-BE49-F238E27FC236}">
                <a16:creationId xmlns:a16="http://schemas.microsoft.com/office/drawing/2014/main" id="{DF1049C8-B557-432F-8FE0-D061E13FDF19}"/>
              </a:ext>
            </a:extLst>
          </p:cNvPr>
          <p:cNvSpPr>
            <a:spLocks noGrp="1"/>
          </p:cNvSpPr>
          <p:nvPr>
            <p:ph type="sldNum" sz="quarter" idx="12"/>
          </p:nvPr>
        </p:nvSpPr>
        <p:spPr/>
        <p:txBody>
          <a:bodyPr/>
          <a:lstStyle/>
          <a:p>
            <a:fld id="{89E84724-87FB-44E2-81F4-BC8FAFBE8676}"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Box 11">
            <a:extLst>
              <a:ext uri="{FF2B5EF4-FFF2-40B4-BE49-F238E27FC236}">
                <a16:creationId xmlns:a16="http://schemas.microsoft.com/office/drawing/2014/main" id="{18DB7557-C920-402D-BA47-CE2892361015}"/>
              </a:ext>
            </a:extLst>
          </p:cNvPr>
          <p:cNvSpPr txBox="1">
            <a:spLocks noChangeArrowheads="1"/>
          </p:cNvSpPr>
          <p:nvPr/>
        </p:nvSpPr>
        <p:spPr bwMode="auto">
          <a:xfrm>
            <a:off x="2977356" y="363539"/>
            <a:ext cx="6237288"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Classical theory of BR</a:t>
            </a:r>
          </a:p>
        </p:txBody>
      </p:sp>
      <p:sp>
        <p:nvSpPr>
          <p:cNvPr id="112" name="Text Box 6">
            <a:extLst>
              <a:ext uri="{FF2B5EF4-FFF2-40B4-BE49-F238E27FC236}">
                <a16:creationId xmlns:a16="http://schemas.microsoft.com/office/drawing/2014/main" id="{300CDA49-9C69-4E88-912D-C2C2EB1CA43C}"/>
              </a:ext>
            </a:extLst>
          </p:cNvPr>
          <p:cNvSpPr txBox="1">
            <a:spLocks noChangeArrowheads="1"/>
          </p:cNvSpPr>
          <p:nvPr/>
        </p:nvSpPr>
        <p:spPr bwMode="auto">
          <a:xfrm>
            <a:off x="786695" y="1582914"/>
            <a:ext cx="6517396"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spcBef>
                <a:spcPct val="50000"/>
              </a:spcBef>
              <a:defRPr/>
            </a:pPr>
            <a:r>
              <a:rPr kumimoji="1" lang="en-US" altLang="zh-CN" sz="2800" dirty="0">
                <a:latin typeface="Times New Roman" panose="02020603050405020304" pitchFamily="18" charset="0"/>
                <a:cs typeface="Times New Roman" panose="02020603050405020304" pitchFamily="18" charset="0"/>
              </a:rPr>
              <a:t>The coordinates in k-space of all modes are:</a:t>
            </a:r>
            <a:endParaRPr kumimoji="1" lang="zh-CN" altLang="en-US" sz="2800" dirty="0">
              <a:latin typeface="Times New Roman" panose="02020603050405020304" pitchFamily="18" charset="0"/>
              <a:cs typeface="Times New Roman" panose="02020603050405020304" pitchFamily="18" charset="0"/>
            </a:endParaRPr>
          </a:p>
        </p:txBody>
      </p:sp>
      <p:sp>
        <p:nvSpPr>
          <p:cNvPr id="113" name="Text Box 6">
            <a:extLst>
              <a:ext uri="{FF2B5EF4-FFF2-40B4-BE49-F238E27FC236}">
                <a16:creationId xmlns:a16="http://schemas.microsoft.com/office/drawing/2014/main" id="{27D11A18-5DD4-46FB-8201-C0CFC1E1DA3A}"/>
              </a:ext>
            </a:extLst>
          </p:cNvPr>
          <p:cNvSpPr txBox="1">
            <a:spLocks noChangeArrowheads="1"/>
          </p:cNvSpPr>
          <p:nvPr/>
        </p:nvSpPr>
        <p:spPr bwMode="auto">
          <a:xfrm>
            <a:off x="858134" y="3411538"/>
            <a:ext cx="6420556" cy="1600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spcBef>
                <a:spcPct val="50000"/>
              </a:spcBef>
              <a:defRPr/>
            </a:pPr>
            <a:r>
              <a:rPr kumimoji="1" lang="en-US" altLang="zh-CN" sz="2800" dirty="0">
                <a:latin typeface="Times New Roman" panose="02020603050405020304" pitchFamily="18" charset="0"/>
                <a:cs typeface="Times New Roman" panose="02020603050405020304" pitchFamily="18" charset="0"/>
              </a:rPr>
              <a:t>Here, </a:t>
            </a:r>
            <a:r>
              <a:rPr kumimoji="1" lang="en-US" altLang="zh-CN" sz="2800" i="1" dirty="0">
                <a:latin typeface="Times New Roman" panose="02020603050405020304" pitchFamily="18" charset="0"/>
                <a:cs typeface="Times New Roman" panose="02020603050405020304" pitchFamily="18" charset="0"/>
              </a:rPr>
              <a:t>m</a:t>
            </a:r>
            <a:r>
              <a:rPr kumimoji="1" lang="en-US" altLang="zh-CN" sz="2800" i="1" baseline="-25000" dirty="0">
                <a:latin typeface="Times New Roman" panose="02020603050405020304" pitchFamily="18" charset="0"/>
                <a:cs typeface="Times New Roman" panose="02020603050405020304" pitchFamily="18" charset="0"/>
              </a:rPr>
              <a:t>i</a:t>
            </a:r>
            <a:r>
              <a:rPr kumimoji="1" lang="en-US" altLang="zh-CN"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sym typeface="Symbol" panose="05050102010706020507" pitchFamily="18" charset="2"/>
              </a:rPr>
              <a:t> 0, i.e. the states exist only in the first quartile.</a:t>
            </a:r>
          </a:p>
          <a:p>
            <a:pPr eaLnBrk="1" hangingPunct="1">
              <a:spcBef>
                <a:spcPct val="50000"/>
              </a:spcBef>
              <a:defRPr/>
            </a:pPr>
            <a:r>
              <a:rPr kumimoji="1" lang="en-US" altLang="zh-CN" sz="2800" dirty="0">
                <a:latin typeface="Times New Roman" panose="02020603050405020304" pitchFamily="18" charset="0"/>
                <a:cs typeface="Times New Roman" panose="02020603050405020304" pitchFamily="18" charset="0"/>
                <a:sym typeface="Symbol" panose="05050102010706020507" pitchFamily="18" charset="2"/>
              </a:rPr>
              <a:t>Each mode occupies a volume in k-space:</a:t>
            </a:r>
            <a:endParaRPr kumimoji="1" lang="zh-CN" altLang="en-US" sz="2800" dirty="0">
              <a:latin typeface="Times New Roman" panose="02020603050405020304" pitchFamily="18" charset="0"/>
              <a:cs typeface="Times New Roman" panose="02020603050405020304" pitchFamily="18" charset="0"/>
            </a:endParaRPr>
          </a:p>
        </p:txBody>
      </p:sp>
      <p:pic>
        <p:nvPicPr>
          <p:cNvPr id="43" name="图片 42">
            <a:extLst>
              <a:ext uri="{FF2B5EF4-FFF2-40B4-BE49-F238E27FC236}">
                <a16:creationId xmlns:a16="http://schemas.microsoft.com/office/drawing/2014/main" id="{2E70DEF6-466F-4EAD-9CC3-B87748BAB0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 name="Group 5">
            <a:extLst>
              <a:ext uri="{FF2B5EF4-FFF2-40B4-BE49-F238E27FC236}">
                <a16:creationId xmlns:a16="http://schemas.microsoft.com/office/drawing/2014/main" id="{4E1621E3-ACA7-4FE0-9791-A65037DD8288}"/>
              </a:ext>
            </a:extLst>
          </p:cNvPr>
          <p:cNvGrpSpPr>
            <a:grpSpLocks/>
          </p:cNvGrpSpPr>
          <p:nvPr/>
        </p:nvGrpSpPr>
        <p:grpSpPr bwMode="auto">
          <a:xfrm>
            <a:off x="12000" y="1268760"/>
            <a:ext cx="12168000" cy="0"/>
            <a:chOff x="0" y="119"/>
            <a:chExt cx="5804" cy="726"/>
          </a:xfrm>
        </p:grpSpPr>
        <p:pic>
          <p:nvPicPr>
            <p:cNvPr id="46" name="Picture 6" descr="nklogo">
              <a:extLst>
                <a:ext uri="{FF2B5EF4-FFF2-40B4-BE49-F238E27FC236}">
                  <a16:creationId xmlns:a16="http://schemas.microsoft.com/office/drawing/2014/main" id="{A8517855-543F-4477-B5C8-8759BCE2059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Line 7">
              <a:extLst>
                <a:ext uri="{FF2B5EF4-FFF2-40B4-BE49-F238E27FC236}">
                  <a16:creationId xmlns:a16="http://schemas.microsoft.com/office/drawing/2014/main" id="{7D2214E2-DBBF-4229-9874-8C127098B29C}"/>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1B1C4F9-DB7B-4174-894D-2083EC4B5C1B}"/>
                  </a:ext>
                </a:extLst>
              </p:cNvPr>
              <p:cNvSpPr/>
              <p:nvPr/>
            </p:nvSpPr>
            <p:spPr>
              <a:xfrm>
                <a:off x="4115618" y="2220713"/>
                <a:ext cx="3960764"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zh-CN" altLang="en-US" sz="2800" i="1">
                              <a:latin typeface="Cambria Math" panose="02040503050406030204" pitchFamily="18" charset="0"/>
                            </a:rPr>
                          </m:ctrlPr>
                        </m:dPr>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𝑚</m:t>
                              </m:r>
                            </m:e>
                            <m:sub>
                              <m:r>
                                <a:rPr lang="zh-CN" altLang="en-US" sz="2800" i="0">
                                  <a:latin typeface="Cambria Math" panose="02040503050406030204" pitchFamily="18" charset="0"/>
                                </a:rPr>
                                <m:t>1</m:t>
                              </m:r>
                            </m:sub>
                          </m:sSub>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𝜋</m:t>
                              </m:r>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𝐿</m:t>
                                  </m:r>
                                </m:e>
                                <m:sub>
                                  <m:r>
                                    <a:rPr lang="zh-CN" altLang="en-US" sz="2800" i="0">
                                      <a:latin typeface="Cambria Math" panose="02040503050406030204" pitchFamily="18" charset="0"/>
                                    </a:rPr>
                                    <m:t>1</m:t>
                                  </m:r>
                                </m:sub>
                              </m:sSub>
                            </m:den>
                          </m:f>
                          <m:r>
                            <a:rPr lang="zh-CN" altLang="en-US" sz="2800" i="0">
                              <a:latin typeface="Cambria Math" panose="02040503050406030204" pitchFamily="18" charset="0"/>
                            </a:rPr>
                            <m:t>,</m:t>
                          </m:r>
                          <m:r>
                            <m:rPr>
                              <m:nor/>
                            </m:rPr>
                            <a:rPr lang="zh-CN" altLang="en-US" sz="2800" i="1">
                              <a:latin typeface="Cambria Math" panose="02040503050406030204" pitchFamily="18" charset="0"/>
                            </a:rPr>
                            <m:t>  </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𝑚</m:t>
                              </m:r>
                            </m:e>
                            <m:sub>
                              <m:r>
                                <a:rPr lang="zh-CN" altLang="en-US" sz="2800" i="0">
                                  <a:latin typeface="Cambria Math" panose="02040503050406030204" pitchFamily="18" charset="0"/>
                                </a:rPr>
                                <m:t>2</m:t>
                              </m:r>
                            </m:sub>
                          </m:sSub>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𝜋</m:t>
                              </m:r>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𝐿</m:t>
                                  </m:r>
                                </m:e>
                                <m:sub>
                                  <m:r>
                                    <a:rPr lang="zh-CN" altLang="en-US" sz="2800" i="0">
                                      <a:latin typeface="Cambria Math" panose="02040503050406030204" pitchFamily="18" charset="0"/>
                                    </a:rPr>
                                    <m:t>2</m:t>
                                  </m:r>
                                </m:sub>
                              </m:sSub>
                            </m:den>
                          </m:f>
                          <m:r>
                            <a:rPr lang="zh-CN" altLang="en-US" sz="2800" i="0">
                              <a:latin typeface="Cambria Math" panose="02040503050406030204" pitchFamily="18" charset="0"/>
                            </a:rPr>
                            <m:t>,</m:t>
                          </m:r>
                          <m:r>
                            <m:rPr>
                              <m:nor/>
                            </m:rPr>
                            <a:rPr lang="zh-CN" altLang="en-US" sz="2800" i="1">
                              <a:latin typeface="Cambria Math" panose="02040503050406030204" pitchFamily="18" charset="0"/>
                            </a:rPr>
                            <m:t>  </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𝑚</m:t>
                              </m:r>
                            </m:e>
                            <m:sub>
                              <m:r>
                                <a:rPr lang="zh-CN" altLang="en-US" sz="2800" i="0">
                                  <a:latin typeface="Cambria Math" panose="02040503050406030204" pitchFamily="18" charset="0"/>
                                </a:rPr>
                                <m:t>3</m:t>
                              </m:r>
                            </m:sub>
                          </m:sSub>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𝜋</m:t>
                              </m:r>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𝐿</m:t>
                                  </m:r>
                                </m:e>
                                <m:sub>
                                  <m:r>
                                    <a:rPr lang="zh-CN" altLang="en-US" sz="2800" i="0">
                                      <a:latin typeface="Cambria Math" panose="02040503050406030204" pitchFamily="18" charset="0"/>
                                    </a:rPr>
                                    <m:t>3</m:t>
                                  </m:r>
                                </m:sub>
                              </m:sSub>
                            </m:den>
                          </m:f>
                        </m:e>
                      </m:d>
                    </m:oMath>
                  </m:oMathPara>
                </a14:m>
                <a:endParaRPr lang="zh-CN" altLang="en-US" sz="2800" dirty="0"/>
              </a:p>
            </p:txBody>
          </p:sp>
        </mc:Choice>
        <mc:Fallback xmlns="">
          <p:sp>
            <p:nvSpPr>
              <p:cNvPr id="2" name="矩形 1">
                <a:extLst>
                  <a:ext uri="{FF2B5EF4-FFF2-40B4-BE49-F238E27FC236}">
                    <a16:creationId xmlns:a16="http://schemas.microsoft.com/office/drawing/2014/main" id="{D1B1C4F9-DB7B-4174-894D-2083EC4B5C1B}"/>
                  </a:ext>
                </a:extLst>
              </p:cNvPr>
              <p:cNvSpPr>
                <a:spLocks noRot="1" noChangeAspect="1" noMove="1" noResize="1" noEditPoints="1" noAdjustHandles="1" noChangeArrowheads="1" noChangeShapeType="1" noTextEdit="1"/>
              </p:cNvSpPr>
              <p:nvPr/>
            </p:nvSpPr>
            <p:spPr>
              <a:xfrm>
                <a:off x="4115618" y="2220713"/>
                <a:ext cx="3960764" cy="106048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5D2A2AB-9678-4864-BBAD-63F75FC3043B}"/>
                  </a:ext>
                </a:extLst>
              </p:cNvPr>
              <p:cNvSpPr/>
              <p:nvPr/>
            </p:nvSpPr>
            <p:spPr>
              <a:xfrm>
                <a:off x="1163898" y="5090672"/>
                <a:ext cx="5141407" cy="10295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𝑉</m:t>
                          </m:r>
                        </m:e>
                        <m:sub>
                          <m:r>
                            <a:rPr lang="zh-CN" altLang="en-US" sz="2800" i="1">
                              <a:latin typeface="Cambria Math" panose="02040503050406030204" pitchFamily="18" charset="0"/>
                            </a:rPr>
                            <m:t>𝑚</m:t>
                          </m:r>
                        </m:sub>
                      </m:sSub>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𝜋</m:t>
                          </m:r>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𝐿</m:t>
                              </m:r>
                            </m:e>
                            <m:sub>
                              <m:r>
                                <a:rPr lang="zh-CN" altLang="en-US" sz="2800" i="0">
                                  <a:latin typeface="Cambria Math" panose="02040503050406030204" pitchFamily="18" charset="0"/>
                                </a:rPr>
                                <m:t>1</m:t>
                              </m:r>
                            </m:sub>
                          </m:sSub>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𝜋</m:t>
                          </m:r>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𝐿</m:t>
                              </m:r>
                            </m:e>
                            <m:sub>
                              <m:r>
                                <a:rPr lang="zh-CN" altLang="en-US" sz="2800" i="0">
                                  <a:latin typeface="Cambria Math" panose="02040503050406030204" pitchFamily="18" charset="0"/>
                                </a:rPr>
                                <m:t>2</m:t>
                              </m:r>
                            </m:sub>
                          </m:sSub>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𝜋</m:t>
                          </m:r>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𝐿</m:t>
                              </m:r>
                            </m:e>
                            <m:sub>
                              <m:r>
                                <a:rPr lang="zh-CN" altLang="en-US" sz="2800" i="0">
                                  <a:latin typeface="Cambria Math" panose="02040503050406030204" pitchFamily="18" charset="0"/>
                                </a:rPr>
                                <m:t>3</m:t>
                              </m:r>
                            </m:sub>
                          </m:sSub>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𝜋</m:t>
                              </m:r>
                            </m:e>
                            <m:sup>
                              <m:r>
                                <a:rPr lang="zh-CN" altLang="en-US" sz="2800" i="0">
                                  <a:latin typeface="Cambria Math" panose="02040503050406030204" pitchFamily="18" charset="0"/>
                                </a:rPr>
                                <m:t>3</m:t>
                              </m:r>
                            </m:sup>
                          </m:sSup>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𝐿</m:t>
                              </m:r>
                            </m:e>
                            <m:sub>
                              <m:r>
                                <a:rPr lang="zh-CN" altLang="en-US" sz="2800" i="0">
                                  <a:latin typeface="Cambria Math" panose="02040503050406030204" pitchFamily="18" charset="0"/>
                                </a:rPr>
                                <m:t>1</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𝐿</m:t>
                              </m:r>
                            </m:e>
                            <m:sub>
                              <m:r>
                                <a:rPr lang="zh-CN" altLang="en-US" sz="2800" i="0">
                                  <a:latin typeface="Cambria Math" panose="02040503050406030204" pitchFamily="18" charset="0"/>
                                </a:rPr>
                                <m:t>2</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𝐿</m:t>
                              </m:r>
                            </m:e>
                            <m:sub>
                              <m:r>
                                <a:rPr lang="zh-CN" altLang="en-US" sz="2800" i="0">
                                  <a:latin typeface="Cambria Math" panose="02040503050406030204" pitchFamily="18" charset="0"/>
                                </a:rPr>
                                <m:t>3</m:t>
                              </m:r>
                            </m:sub>
                          </m:sSub>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𝜋</m:t>
                              </m:r>
                            </m:e>
                            <m:sup>
                              <m:r>
                                <a:rPr lang="zh-CN" altLang="en-US" sz="2800" i="0">
                                  <a:latin typeface="Cambria Math" panose="02040503050406030204" pitchFamily="18" charset="0"/>
                                </a:rPr>
                                <m:t>3</m:t>
                              </m:r>
                            </m:sup>
                          </m:sSup>
                        </m:num>
                        <m:den>
                          <m:r>
                            <a:rPr lang="zh-CN" altLang="en-US" sz="2800" i="1">
                              <a:latin typeface="Cambria Math" panose="02040503050406030204" pitchFamily="18" charset="0"/>
                            </a:rPr>
                            <m:t>𝑉</m:t>
                          </m:r>
                        </m:den>
                      </m:f>
                    </m:oMath>
                  </m:oMathPara>
                </a14:m>
                <a:endParaRPr lang="zh-CN" altLang="en-US" sz="2800" dirty="0"/>
              </a:p>
            </p:txBody>
          </p:sp>
        </mc:Choice>
        <mc:Fallback xmlns="">
          <p:sp>
            <p:nvSpPr>
              <p:cNvPr id="3" name="矩形 2">
                <a:extLst>
                  <a:ext uri="{FF2B5EF4-FFF2-40B4-BE49-F238E27FC236}">
                    <a16:creationId xmlns:a16="http://schemas.microsoft.com/office/drawing/2014/main" id="{45D2A2AB-9678-4864-BBAD-63F75FC3043B}"/>
                  </a:ext>
                </a:extLst>
              </p:cNvPr>
              <p:cNvSpPr>
                <a:spLocks noRot="1" noChangeAspect="1" noMove="1" noResize="1" noEditPoints="1" noAdjustHandles="1" noChangeArrowheads="1" noChangeShapeType="1" noTextEdit="1"/>
              </p:cNvSpPr>
              <p:nvPr/>
            </p:nvSpPr>
            <p:spPr>
              <a:xfrm>
                <a:off x="1163898" y="5090672"/>
                <a:ext cx="5141407" cy="1029577"/>
              </a:xfrm>
              <a:prstGeom prst="rect">
                <a:avLst/>
              </a:prstGeom>
              <a:blipFill>
                <a:blip r:embed="rId7"/>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F23F3D15-C432-460A-9601-2E30B574C93F}"/>
              </a:ext>
            </a:extLst>
          </p:cNvPr>
          <p:cNvGrpSpPr/>
          <p:nvPr/>
        </p:nvGrpSpPr>
        <p:grpSpPr>
          <a:xfrm>
            <a:off x="7527928" y="2747961"/>
            <a:ext cx="3938589" cy="3915546"/>
            <a:chOff x="7527928" y="2747961"/>
            <a:chExt cx="3938589" cy="3915546"/>
          </a:xfrm>
        </p:grpSpPr>
        <p:grpSp>
          <p:nvGrpSpPr>
            <p:cNvPr id="55302" name="Group 56">
              <a:extLst>
                <a:ext uri="{FF2B5EF4-FFF2-40B4-BE49-F238E27FC236}">
                  <a16:creationId xmlns:a16="http://schemas.microsoft.com/office/drawing/2014/main" id="{B42E42FE-5970-474A-8A62-EC93B1B576C9}"/>
                </a:ext>
              </a:extLst>
            </p:cNvPr>
            <p:cNvGrpSpPr>
              <a:grpSpLocks/>
            </p:cNvGrpSpPr>
            <p:nvPr/>
          </p:nvGrpSpPr>
          <p:grpSpPr bwMode="auto">
            <a:xfrm>
              <a:off x="7527928" y="2747961"/>
              <a:ext cx="3938589" cy="3746500"/>
              <a:chOff x="3229" y="928"/>
              <a:chExt cx="2481" cy="2360"/>
            </a:xfrm>
          </p:grpSpPr>
          <p:sp>
            <p:nvSpPr>
              <p:cNvPr id="55306" name="Line 6">
                <a:extLst>
                  <a:ext uri="{FF2B5EF4-FFF2-40B4-BE49-F238E27FC236}">
                    <a16:creationId xmlns:a16="http://schemas.microsoft.com/office/drawing/2014/main" id="{639B2DF2-05DC-4E39-9C61-8BF09764A607}"/>
                  </a:ext>
                </a:extLst>
              </p:cNvPr>
              <p:cNvSpPr>
                <a:spLocks noChangeShapeType="1"/>
              </p:cNvSpPr>
              <p:nvPr/>
            </p:nvSpPr>
            <p:spPr bwMode="auto">
              <a:xfrm>
                <a:off x="3984" y="2272"/>
                <a:ext cx="14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07" name="Line 8">
                <a:extLst>
                  <a:ext uri="{FF2B5EF4-FFF2-40B4-BE49-F238E27FC236}">
                    <a16:creationId xmlns:a16="http://schemas.microsoft.com/office/drawing/2014/main" id="{554DFA53-D928-4BD8-ACF4-8CE2821B0EF1}"/>
                  </a:ext>
                </a:extLst>
              </p:cNvPr>
              <p:cNvSpPr>
                <a:spLocks noChangeShapeType="1"/>
              </p:cNvSpPr>
              <p:nvPr/>
            </p:nvSpPr>
            <p:spPr bwMode="auto">
              <a:xfrm flipH="1" flipV="1">
                <a:off x="3984" y="1120"/>
                <a:ext cx="0" cy="115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08" name="Line 9">
                <a:extLst>
                  <a:ext uri="{FF2B5EF4-FFF2-40B4-BE49-F238E27FC236}">
                    <a16:creationId xmlns:a16="http://schemas.microsoft.com/office/drawing/2014/main" id="{44CF87C6-8E7E-4B0E-B8FF-2DBA442EE48A}"/>
                  </a:ext>
                </a:extLst>
              </p:cNvPr>
              <p:cNvSpPr>
                <a:spLocks noChangeShapeType="1"/>
              </p:cNvSpPr>
              <p:nvPr/>
            </p:nvSpPr>
            <p:spPr bwMode="auto">
              <a:xfrm flipH="1">
                <a:off x="3312" y="2272"/>
                <a:ext cx="672" cy="62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xmlns:a14="http://schemas.microsoft.com/office/drawing/2010/main">
            <mc:Choice Requires="a14">
              <p:graphicFrame>
                <p:nvGraphicFramePr>
                  <p:cNvPr id="55309" name="Object 10">
                    <a:extLst>
                      <a:ext uri="{FF2B5EF4-FFF2-40B4-BE49-F238E27FC236}">
                        <a16:creationId xmlns:a16="http://schemas.microsoft.com/office/drawing/2014/main" id="{4DFE9087-3D41-4FAA-B3D7-41EA8030FB69}"/>
                      </a:ext>
                    </a:extLst>
                  </p:cNvPr>
                  <p:cNvGraphicFramePr>
                    <a:graphicFrameLocks noChangeAspect="1"/>
                  </p:cNvGraphicFramePr>
                  <p:nvPr>
                    <p:extLst>
                      <p:ext uri="{D42A27DB-BD31-4B8C-83A1-F6EECF244321}">
                        <p14:modId xmlns:p14="http://schemas.microsoft.com/office/powerpoint/2010/main" val="1274317057"/>
                      </p:ext>
                    </p:extLst>
                  </p:nvPr>
                </p:nvGraphicFramePr>
                <p:xfrm>
                  <a:off x="3229" y="2850"/>
                  <a:ext cx="395" cy="438"/>
                </p:xfrm>
                <a:graphic>
                  <a:graphicData uri="http://schemas.openxmlformats.org/presentationml/2006/ole">
                    <mc:AlternateContent>
                      <mc:Choice xmlns:v="urn:schemas-microsoft-com:vml" Requires="v">
                        <p:oleObj name="Equation" r:id="rId8" imgW="164880" imgH="228600" progId="Equation.DSMT4">
                          <p:embed/>
                        </p:oleObj>
                      </mc:Choice>
                      <mc:Fallback>
                        <p:oleObj name="Equation" r:id="rId8" imgW="164880" imgH="228600" progId="Equation.DSMT4">
                          <p:embed/>
                          <p:pic>
                            <p:nvPicPr>
                              <p:cNvPr id="55309" name="Object 10">
                                <a:extLst>
                                  <a:ext uri="{FF2B5EF4-FFF2-40B4-BE49-F238E27FC236}">
                                    <a16:creationId xmlns:a16="http://schemas.microsoft.com/office/drawing/2014/main" id="{4DFE9087-3D41-4FAA-B3D7-41EA8030FB69}"/>
                                  </a:ext>
                                </a:extLst>
                              </p:cNvPr>
                              <p:cNvPicPr>
                                <a:picLocks noChangeAspect="1" noChangeArrowheads="1"/>
                              </p:cNvPicPr>
                              <p:nvPr/>
                            </p:nvPicPr>
                            <p:blipFill>
                              <a:blip r:embed="rId9"/>
                              <a:srcRect/>
                              <a:stretch>
                                <a:fillRect/>
                              </a:stretch>
                            </p:blipFill>
                            <p:spPr bwMode="auto">
                              <a:xfrm>
                                <a:off x="3229" y="2850"/>
                                <a:ext cx="395" cy="438"/>
                              </a:xfrm>
                              <a:prstGeom prst="rect">
                                <a:avLst/>
                              </a:prstGeom>
                              <a:noFill/>
                              <a:ln>
                                <a:noFill/>
                              </a:ln>
                              <a:effectLst/>
                            </p:spPr>
                          </p:pic>
                        </p:oleObj>
                      </mc:Fallback>
                    </mc:AlternateContent>
                  </a:graphicData>
                </a:graphic>
              </p:graphicFrame>
            </mc:Choice>
            <mc:Fallback xmlns="">
              <p:graphicFrame>
                <p:nvGraphicFramePr>
                  <p:cNvPr id="55309" name="Object 10">
                    <a:extLst>
                      <a:ext uri="{FF2B5EF4-FFF2-40B4-BE49-F238E27FC236}">
                        <a16:creationId xmlns:a16="http://schemas.microsoft.com/office/drawing/2014/main" id="{4DFE9087-3D41-4FAA-B3D7-41EA8030FB69}"/>
                      </a:ext>
                    </a:extLst>
                  </p:cNvPr>
                  <p:cNvGraphicFramePr>
                    <a:graphicFrameLocks noChangeAspect="1"/>
                  </p:cNvGraphicFramePr>
                  <p:nvPr>
                    <p:extLst>
                      <p:ext uri="{D42A27DB-BD31-4B8C-83A1-F6EECF244321}">
                        <p14:modId xmlns:p14="http://schemas.microsoft.com/office/powerpoint/2010/main" val="1274317057"/>
                      </p:ext>
                    </p:extLst>
                  </p:nvPr>
                </p:nvGraphicFramePr>
                <p:xfrm>
                  <a:off x="3229" y="2850"/>
                  <a:ext cx="395" cy="438"/>
                </p:xfrm>
                <a:graphic>
                  <a:graphicData uri="http://schemas.openxmlformats.org/presentationml/2006/ole">
                    <mc:AlternateContent>
                      <mc:Choice xmlns:v="urn:schemas-microsoft-com:vml" Requires="v">
                        <p:oleObj spid="_x0000_s15815" name="Equation" r:id="rId10" imgW="164880" imgH="228600" progId="Equation.DSMT4">
                          <p:embed/>
                        </p:oleObj>
                      </mc:Choice>
                      <mc:Fallback>
                        <p:oleObj name="Equation" r:id="rId10" imgW="164880" imgH="228600" progId="Equation.DSMT4">
                          <p:embed/>
                          <p:pic>
                            <p:nvPicPr>
                              <p:cNvPr id="55309" name="Object 10">
                                <a:extLst>
                                  <a:ext uri="{FF2B5EF4-FFF2-40B4-BE49-F238E27FC236}">
                                    <a16:creationId xmlns:a16="http://schemas.microsoft.com/office/drawing/2014/main" id="{4DFE9087-3D41-4FAA-B3D7-41EA8030FB69}"/>
                                  </a:ext>
                                </a:extLst>
                              </p:cNvPr>
                              <p:cNvPicPr>
                                <a:picLocks noChangeAspect="1" noChangeArrowheads="1"/>
                              </p:cNvPicPr>
                              <p:nvPr/>
                            </p:nvPicPr>
                            <p:blipFill>
                              <a:blip r:embed="rId11"/>
                              <a:srcRect/>
                              <a:stretch>
                                <a:fillRect/>
                              </a:stretch>
                            </p:blipFill>
                            <p:spPr bwMode="auto">
                              <a:xfrm>
                                <a:off x="3229" y="2850"/>
                                <a:ext cx="395" cy="438"/>
                              </a:xfrm>
                              <a:prstGeom prst="rect">
                                <a:avLst/>
                              </a:prstGeom>
                              <a:noFill/>
                              <a:ln>
                                <a:noFill/>
                              </a:ln>
                              <a:effectLs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310" name="Object 11">
                    <a:extLst>
                      <a:ext uri="{FF2B5EF4-FFF2-40B4-BE49-F238E27FC236}">
                        <a16:creationId xmlns:a16="http://schemas.microsoft.com/office/drawing/2014/main" id="{224F134C-E8B5-440F-A3BF-D97E412022E7}"/>
                      </a:ext>
                    </a:extLst>
                  </p:cNvPr>
                  <p:cNvGraphicFramePr>
                    <a:graphicFrameLocks noChangeAspect="1"/>
                  </p:cNvGraphicFramePr>
                  <p:nvPr>
                    <p:extLst>
                      <p:ext uri="{D42A27DB-BD31-4B8C-83A1-F6EECF244321}">
                        <p14:modId xmlns:p14="http://schemas.microsoft.com/office/powerpoint/2010/main" val="3200370554"/>
                      </p:ext>
                    </p:extLst>
                  </p:nvPr>
                </p:nvGraphicFramePr>
                <p:xfrm>
                  <a:off x="5350" y="2264"/>
                  <a:ext cx="360" cy="404"/>
                </p:xfrm>
                <a:graphic>
                  <a:graphicData uri="http://schemas.openxmlformats.org/presentationml/2006/ole">
                    <mc:AlternateContent>
                      <mc:Choice xmlns:v="urn:schemas-microsoft-com:vml" Requires="v">
                        <p:oleObj name="Equation" r:id="rId12" imgW="164880" imgH="241200" progId="Equation.DSMT4">
                          <p:embed/>
                        </p:oleObj>
                      </mc:Choice>
                      <mc:Fallback>
                        <p:oleObj name="Equation" r:id="rId12" imgW="164880" imgH="241200" progId="Equation.DSMT4">
                          <p:embed/>
                          <p:pic>
                            <p:nvPicPr>
                              <p:cNvPr id="55310" name="Object 11">
                                <a:extLst>
                                  <a:ext uri="{FF2B5EF4-FFF2-40B4-BE49-F238E27FC236}">
                                    <a16:creationId xmlns:a16="http://schemas.microsoft.com/office/drawing/2014/main" id="{224F134C-E8B5-440F-A3BF-D97E412022E7}"/>
                                  </a:ext>
                                </a:extLst>
                              </p:cNvPr>
                              <p:cNvPicPr>
                                <a:picLocks noChangeAspect="1" noChangeArrowheads="1"/>
                              </p:cNvPicPr>
                              <p:nvPr/>
                            </p:nvPicPr>
                            <p:blipFill>
                              <a:blip r:embed="rId13"/>
                              <a:srcRect/>
                              <a:stretch>
                                <a:fillRect/>
                              </a:stretch>
                            </p:blipFill>
                            <p:spPr bwMode="auto">
                              <a:xfrm>
                                <a:off x="5350" y="2264"/>
                                <a:ext cx="360" cy="404"/>
                              </a:xfrm>
                              <a:prstGeom prst="rect">
                                <a:avLst/>
                              </a:prstGeom>
                              <a:noFill/>
                              <a:ln>
                                <a:noFill/>
                              </a:ln>
                              <a:effectLst/>
                            </p:spPr>
                          </p:pic>
                        </p:oleObj>
                      </mc:Fallback>
                    </mc:AlternateContent>
                  </a:graphicData>
                </a:graphic>
              </p:graphicFrame>
            </mc:Choice>
            <mc:Fallback xmlns="">
              <p:graphicFrame>
                <p:nvGraphicFramePr>
                  <p:cNvPr id="55310" name="Object 11">
                    <a:extLst>
                      <a:ext uri="{FF2B5EF4-FFF2-40B4-BE49-F238E27FC236}">
                        <a16:creationId xmlns:a16="http://schemas.microsoft.com/office/drawing/2014/main" id="{224F134C-E8B5-440F-A3BF-D97E412022E7}"/>
                      </a:ext>
                    </a:extLst>
                  </p:cNvPr>
                  <p:cNvGraphicFramePr>
                    <a:graphicFrameLocks noChangeAspect="1"/>
                  </p:cNvGraphicFramePr>
                  <p:nvPr>
                    <p:extLst>
                      <p:ext uri="{D42A27DB-BD31-4B8C-83A1-F6EECF244321}">
                        <p14:modId xmlns:p14="http://schemas.microsoft.com/office/powerpoint/2010/main" val="3200370554"/>
                      </p:ext>
                    </p:extLst>
                  </p:nvPr>
                </p:nvGraphicFramePr>
                <p:xfrm>
                  <a:off x="5350" y="2264"/>
                  <a:ext cx="360" cy="404"/>
                </p:xfrm>
                <a:graphic>
                  <a:graphicData uri="http://schemas.openxmlformats.org/presentationml/2006/ole">
                    <mc:AlternateContent>
                      <mc:Choice xmlns:v="urn:schemas-microsoft-com:vml" Requires="v">
                        <p:oleObj spid="_x0000_s15816" name="Equation" r:id="rId14" imgW="164880" imgH="241200" progId="Equation.DSMT4">
                          <p:embed/>
                        </p:oleObj>
                      </mc:Choice>
                      <mc:Fallback>
                        <p:oleObj name="Equation" r:id="rId14" imgW="164880" imgH="241200" progId="Equation.DSMT4">
                          <p:embed/>
                          <p:pic>
                            <p:nvPicPr>
                              <p:cNvPr id="55310" name="Object 11">
                                <a:extLst>
                                  <a:ext uri="{FF2B5EF4-FFF2-40B4-BE49-F238E27FC236}">
                                    <a16:creationId xmlns:a16="http://schemas.microsoft.com/office/drawing/2014/main" id="{224F134C-E8B5-440F-A3BF-D97E412022E7}"/>
                                  </a:ext>
                                </a:extLst>
                              </p:cNvPr>
                              <p:cNvPicPr>
                                <a:picLocks noChangeAspect="1" noChangeArrowheads="1"/>
                              </p:cNvPicPr>
                              <p:nvPr/>
                            </p:nvPicPr>
                            <p:blipFill>
                              <a:blip r:embed="rId15"/>
                              <a:srcRect/>
                              <a:stretch>
                                <a:fillRect/>
                              </a:stretch>
                            </p:blipFill>
                            <p:spPr bwMode="auto">
                              <a:xfrm>
                                <a:off x="5350" y="2264"/>
                                <a:ext cx="360" cy="404"/>
                              </a:xfrm>
                              <a:prstGeom prst="rect">
                                <a:avLst/>
                              </a:prstGeom>
                              <a:noFill/>
                              <a:ln>
                                <a:noFill/>
                              </a:ln>
                              <a:effectLs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311" name="Object 12">
                    <a:extLst>
                      <a:ext uri="{FF2B5EF4-FFF2-40B4-BE49-F238E27FC236}">
                        <a16:creationId xmlns:a16="http://schemas.microsoft.com/office/drawing/2014/main" id="{F646FE88-BFDD-4B04-BD8A-DB2059C4D84E}"/>
                      </a:ext>
                    </a:extLst>
                  </p:cNvPr>
                  <p:cNvGraphicFramePr>
                    <a:graphicFrameLocks noChangeAspect="1"/>
                  </p:cNvGraphicFramePr>
                  <p:nvPr>
                    <p:extLst>
                      <p:ext uri="{D42A27DB-BD31-4B8C-83A1-F6EECF244321}">
                        <p14:modId xmlns:p14="http://schemas.microsoft.com/office/powerpoint/2010/main" val="1870565315"/>
                      </p:ext>
                    </p:extLst>
                  </p:nvPr>
                </p:nvGraphicFramePr>
                <p:xfrm>
                  <a:off x="3986" y="928"/>
                  <a:ext cx="386" cy="432"/>
                </p:xfrm>
                <a:graphic>
                  <a:graphicData uri="http://schemas.openxmlformats.org/presentationml/2006/ole">
                    <mc:AlternateContent>
                      <mc:Choice xmlns:v="urn:schemas-microsoft-com:vml" Requires="v">
                        <p:oleObj name="Equation" r:id="rId16" imgW="164880" imgH="228600" progId="Equation.DSMT4">
                          <p:embed/>
                        </p:oleObj>
                      </mc:Choice>
                      <mc:Fallback>
                        <p:oleObj name="Equation" r:id="rId16" imgW="164880" imgH="228600" progId="Equation.DSMT4">
                          <p:embed/>
                          <p:pic>
                            <p:nvPicPr>
                              <p:cNvPr id="55311" name="Object 12">
                                <a:extLst>
                                  <a:ext uri="{FF2B5EF4-FFF2-40B4-BE49-F238E27FC236}">
                                    <a16:creationId xmlns:a16="http://schemas.microsoft.com/office/drawing/2014/main" id="{F646FE88-BFDD-4B04-BD8A-DB2059C4D84E}"/>
                                  </a:ext>
                                </a:extLst>
                              </p:cNvPr>
                              <p:cNvPicPr>
                                <a:picLocks noChangeAspect="1" noChangeArrowheads="1"/>
                              </p:cNvPicPr>
                              <p:nvPr/>
                            </p:nvPicPr>
                            <p:blipFill>
                              <a:blip r:embed="rId17"/>
                              <a:srcRect/>
                              <a:stretch>
                                <a:fillRect/>
                              </a:stretch>
                            </p:blipFill>
                            <p:spPr bwMode="auto">
                              <a:xfrm>
                                <a:off x="3986" y="928"/>
                                <a:ext cx="386" cy="432"/>
                              </a:xfrm>
                              <a:prstGeom prst="rect">
                                <a:avLst/>
                              </a:prstGeom>
                              <a:noFill/>
                              <a:ln>
                                <a:noFill/>
                              </a:ln>
                              <a:effectLst/>
                            </p:spPr>
                          </p:pic>
                        </p:oleObj>
                      </mc:Fallback>
                    </mc:AlternateContent>
                  </a:graphicData>
                </a:graphic>
              </p:graphicFrame>
            </mc:Choice>
            <mc:Fallback xmlns="">
              <p:graphicFrame>
                <p:nvGraphicFramePr>
                  <p:cNvPr id="55311" name="Object 12">
                    <a:extLst>
                      <a:ext uri="{FF2B5EF4-FFF2-40B4-BE49-F238E27FC236}">
                        <a16:creationId xmlns:a16="http://schemas.microsoft.com/office/drawing/2014/main" id="{F646FE88-BFDD-4B04-BD8A-DB2059C4D84E}"/>
                      </a:ext>
                    </a:extLst>
                  </p:cNvPr>
                  <p:cNvGraphicFramePr>
                    <a:graphicFrameLocks noChangeAspect="1"/>
                  </p:cNvGraphicFramePr>
                  <p:nvPr>
                    <p:extLst>
                      <p:ext uri="{D42A27DB-BD31-4B8C-83A1-F6EECF244321}">
                        <p14:modId xmlns:p14="http://schemas.microsoft.com/office/powerpoint/2010/main" val="1870565315"/>
                      </p:ext>
                    </p:extLst>
                  </p:nvPr>
                </p:nvGraphicFramePr>
                <p:xfrm>
                  <a:off x="3986" y="928"/>
                  <a:ext cx="386" cy="432"/>
                </p:xfrm>
                <a:graphic>
                  <a:graphicData uri="http://schemas.openxmlformats.org/presentationml/2006/ole">
                    <mc:AlternateContent>
                      <mc:Choice xmlns:v="urn:schemas-microsoft-com:vml" Requires="v">
                        <p:oleObj spid="_x0000_s15817" name="Equation" r:id="rId18" imgW="164880" imgH="228600" progId="Equation.DSMT4">
                          <p:embed/>
                        </p:oleObj>
                      </mc:Choice>
                      <mc:Fallback>
                        <p:oleObj name="Equation" r:id="rId18" imgW="164880" imgH="228600" progId="Equation.DSMT4">
                          <p:embed/>
                          <p:pic>
                            <p:nvPicPr>
                              <p:cNvPr id="55311" name="Object 12">
                                <a:extLst>
                                  <a:ext uri="{FF2B5EF4-FFF2-40B4-BE49-F238E27FC236}">
                                    <a16:creationId xmlns:a16="http://schemas.microsoft.com/office/drawing/2014/main" id="{F646FE88-BFDD-4B04-BD8A-DB2059C4D84E}"/>
                                  </a:ext>
                                </a:extLst>
                              </p:cNvPr>
                              <p:cNvPicPr>
                                <a:picLocks noChangeAspect="1" noChangeArrowheads="1"/>
                              </p:cNvPicPr>
                              <p:nvPr/>
                            </p:nvPicPr>
                            <p:blipFill>
                              <a:blip r:embed="rId19"/>
                              <a:srcRect/>
                              <a:stretch>
                                <a:fillRect/>
                              </a:stretch>
                            </p:blipFill>
                            <p:spPr bwMode="auto">
                              <a:xfrm>
                                <a:off x="3986" y="928"/>
                                <a:ext cx="386" cy="432"/>
                              </a:xfrm>
                              <a:prstGeom prst="rect">
                                <a:avLst/>
                              </a:prstGeom>
                              <a:noFill/>
                              <a:ln>
                                <a:noFill/>
                              </a:ln>
                              <a:effectLst/>
                              <a:extLst/>
                            </p:spPr>
                          </p:pic>
                        </p:oleObj>
                      </mc:Fallback>
                    </mc:AlternateContent>
                  </a:graphicData>
                </a:graphic>
              </p:graphicFrame>
            </mc:Fallback>
          </mc:AlternateContent>
          <p:grpSp>
            <p:nvGrpSpPr>
              <p:cNvPr id="55312" name="Group 13">
                <a:extLst>
                  <a:ext uri="{FF2B5EF4-FFF2-40B4-BE49-F238E27FC236}">
                    <a16:creationId xmlns:a16="http://schemas.microsoft.com/office/drawing/2014/main" id="{DADA5D27-CE24-43AE-AF7A-490EBB271457}"/>
                  </a:ext>
                </a:extLst>
              </p:cNvPr>
              <p:cNvGrpSpPr>
                <a:grpSpLocks/>
              </p:cNvGrpSpPr>
              <p:nvPr/>
            </p:nvGrpSpPr>
            <p:grpSpPr bwMode="auto">
              <a:xfrm>
                <a:off x="3744" y="1984"/>
                <a:ext cx="1200" cy="528"/>
                <a:chOff x="3840" y="1488"/>
                <a:chExt cx="1200" cy="528"/>
              </a:xfrm>
            </p:grpSpPr>
            <p:sp>
              <p:nvSpPr>
                <p:cNvPr id="55321" name="Line 14">
                  <a:extLst>
                    <a:ext uri="{FF2B5EF4-FFF2-40B4-BE49-F238E27FC236}">
                      <a16:creationId xmlns:a16="http://schemas.microsoft.com/office/drawing/2014/main" id="{BA881CD7-FFCB-44BF-86DB-274CABAC941C}"/>
                    </a:ext>
                  </a:extLst>
                </p:cNvPr>
                <p:cNvSpPr>
                  <a:spLocks noChangeShapeType="1"/>
                </p:cNvSpPr>
                <p:nvPr/>
              </p:nvSpPr>
              <p:spPr bwMode="auto">
                <a:xfrm>
                  <a:off x="3840" y="2016"/>
                  <a:ext cx="480"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22" name="Line 15">
                  <a:extLst>
                    <a:ext uri="{FF2B5EF4-FFF2-40B4-BE49-F238E27FC236}">
                      <a16:creationId xmlns:a16="http://schemas.microsoft.com/office/drawing/2014/main" id="{F8B4B3A8-1C47-4252-B56B-FE9FB9546C7B}"/>
                    </a:ext>
                  </a:extLst>
                </p:cNvPr>
                <p:cNvSpPr>
                  <a:spLocks noChangeShapeType="1"/>
                </p:cNvSpPr>
                <p:nvPr/>
              </p:nvSpPr>
              <p:spPr bwMode="auto">
                <a:xfrm>
                  <a:off x="4320" y="1728"/>
                  <a:ext cx="480"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23" name="Line 16">
                  <a:extLst>
                    <a:ext uri="{FF2B5EF4-FFF2-40B4-BE49-F238E27FC236}">
                      <a16:creationId xmlns:a16="http://schemas.microsoft.com/office/drawing/2014/main" id="{C212123D-B739-4A30-A26C-DC4D8655C335}"/>
                    </a:ext>
                  </a:extLst>
                </p:cNvPr>
                <p:cNvSpPr>
                  <a:spLocks noChangeShapeType="1"/>
                </p:cNvSpPr>
                <p:nvPr/>
              </p:nvSpPr>
              <p:spPr bwMode="auto">
                <a:xfrm>
                  <a:off x="4320" y="1728"/>
                  <a:ext cx="0" cy="288"/>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24" name="Line 17">
                  <a:extLst>
                    <a:ext uri="{FF2B5EF4-FFF2-40B4-BE49-F238E27FC236}">
                      <a16:creationId xmlns:a16="http://schemas.microsoft.com/office/drawing/2014/main" id="{2BE2ABE4-F476-4C86-B3BE-6DB669B63D45}"/>
                    </a:ext>
                  </a:extLst>
                </p:cNvPr>
                <p:cNvSpPr>
                  <a:spLocks noChangeShapeType="1"/>
                </p:cNvSpPr>
                <p:nvPr/>
              </p:nvSpPr>
              <p:spPr bwMode="auto">
                <a:xfrm flipH="1">
                  <a:off x="4320" y="1488"/>
                  <a:ext cx="240" cy="24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5325" name="Group 18">
                  <a:extLst>
                    <a:ext uri="{FF2B5EF4-FFF2-40B4-BE49-F238E27FC236}">
                      <a16:creationId xmlns:a16="http://schemas.microsoft.com/office/drawing/2014/main" id="{28BACC6C-6DDD-42DF-B695-9064BFD59AD5}"/>
                    </a:ext>
                  </a:extLst>
                </p:cNvPr>
                <p:cNvGrpSpPr>
                  <a:grpSpLocks/>
                </p:cNvGrpSpPr>
                <p:nvPr/>
              </p:nvGrpSpPr>
              <p:grpSpPr bwMode="auto">
                <a:xfrm>
                  <a:off x="3840" y="1488"/>
                  <a:ext cx="1200" cy="528"/>
                  <a:chOff x="3840" y="1488"/>
                  <a:chExt cx="1200" cy="528"/>
                </a:xfrm>
              </p:grpSpPr>
              <p:sp>
                <p:nvSpPr>
                  <p:cNvPr id="55326" name="Line 19">
                    <a:extLst>
                      <a:ext uri="{FF2B5EF4-FFF2-40B4-BE49-F238E27FC236}">
                        <a16:creationId xmlns:a16="http://schemas.microsoft.com/office/drawing/2014/main" id="{88AE2195-EC45-4B4D-ADE4-7BAF820186D6}"/>
                      </a:ext>
                    </a:extLst>
                  </p:cNvPr>
                  <p:cNvSpPr>
                    <a:spLocks noChangeShapeType="1"/>
                  </p:cNvSpPr>
                  <p:nvPr/>
                </p:nvSpPr>
                <p:spPr bwMode="auto">
                  <a:xfrm>
                    <a:off x="4080" y="1488"/>
                    <a:ext cx="480"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27" name="Line 20">
                    <a:extLst>
                      <a:ext uri="{FF2B5EF4-FFF2-40B4-BE49-F238E27FC236}">
                        <a16:creationId xmlns:a16="http://schemas.microsoft.com/office/drawing/2014/main" id="{ED69464A-FAC9-4DD2-A050-384217681A2E}"/>
                      </a:ext>
                    </a:extLst>
                  </p:cNvPr>
                  <p:cNvSpPr>
                    <a:spLocks noChangeShapeType="1"/>
                  </p:cNvSpPr>
                  <p:nvPr/>
                </p:nvSpPr>
                <p:spPr bwMode="auto">
                  <a:xfrm>
                    <a:off x="3840" y="1728"/>
                    <a:ext cx="480"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28" name="Line 21">
                    <a:extLst>
                      <a:ext uri="{FF2B5EF4-FFF2-40B4-BE49-F238E27FC236}">
                        <a16:creationId xmlns:a16="http://schemas.microsoft.com/office/drawing/2014/main" id="{C01AC43E-C143-4FD0-A7A2-74C5AE641739}"/>
                      </a:ext>
                    </a:extLst>
                  </p:cNvPr>
                  <p:cNvSpPr>
                    <a:spLocks noChangeShapeType="1"/>
                  </p:cNvSpPr>
                  <p:nvPr/>
                </p:nvSpPr>
                <p:spPr bwMode="auto">
                  <a:xfrm>
                    <a:off x="4560" y="1488"/>
                    <a:ext cx="0" cy="288"/>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29" name="Line 22">
                    <a:extLst>
                      <a:ext uri="{FF2B5EF4-FFF2-40B4-BE49-F238E27FC236}">
                        <a16:creationId xmlns:a16="http://schemas.microsoft.com/office/drawing/2014/main" id="{657C45F5-3CF4-4455-ADDB-130BEC57ADB1}"/>
                      </a:ext>
                    </a:extLst>
                  </p:cNvPr>
                  <p:cNvSpPr>
                    <a:spLocks noChangeShapeType="1"/>
                  </p:cNvSpPr>
                  <p:nvPr/>
                </p:nvSpPr>
                <p:spPr bwMode="auto">
                  <a:xfrm>
                    <a:off x="3840" y="1728"/>
                    <a:ext cx="0" cy="288"/>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30" name="Line 23">
                    <a:extLst>
                      <a:ext uri="{FF2B5EF4-FFF2-40B4-BE49-F238E27FC236}">
                        <a16:creationId xmlns:a16="http://schemas.microsoft.com/office/drawing/2014/main" id="{2CEA5A59-01C1-4644-AFC4-E28ED6B904AF}"/>
                      </a:ext>
                    </a:extLst>
                  </p:cNvPr>
                  <p:cNvSpPr>
                    <a:spLocks noChangeShapeType="1"/>
                  </p:cNvSpPr>
                  <p:nvPr/>
                </p:nvSpPr>
                <p:spPr bwMode="auto">
                  <a:xfrm flipH="1">
                    <a:off x="4320" y="1776"/>
                    <a:ext cx="240" cy="24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31" name="Line 24">
                    <a:extLst>
                      <a:ext uri="{FF2B5EF4-FFF2-40B4-BE49-F238E27FC236}">
                        <a16:creationId xmlns:a16="http://schemas.microsoft.com/office/drawing/2014/main" id="{75806E6A-6633-49A2-81B8-070DEB689A21}"/>
                      </a:ext>
                    </a:extLst>
                  </p:cNvPr>
                  <p:cNvSpPr>
                    <a:spLocks noChangeShapeType="1"/>
                  </p:cNvSpPr>
                  <p:nvPr/>
                </p:nvSpPr>
                <p:spPr bwMode="auto">
                  <a:xfrm flipH="1">
                    <a:off x="3840" y="1488"/>
                    <a:ext cx="240" cy="24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32" name="Line 25">
                    <a:extLst>
                      <a:ext uri="{FF2B5EF4-FFF2-40B4-BE49-F238E27FC236}">
                        <a16:creationId xmlns:a16="http://schemas.microsoft.com/office/drawing/2014/main" id="{8D39BB41-605C-444B-8DE0-3D7524DD9C99}"/>
                      </a:ext>
                    </a:extLst>
                  </p:cNvPr>
                  <p:cNvSpPr>
                    <a:spLocks noChangeShapeType="1"/>
                  </p:cNvSpPr>
                  <p:nvPr/>
                </p:nvSpPr>
                <p:spPr bwMode="auto">
                  <a:xfrm>
                    <a:off x="4800" y="1728"/>
                    <a:ext cx="0" cy="288"/>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33" name="Line 26">
                    <a:extLst>
                      <a:ext uri="{FF2B5EF4-FFF2-40B4-BE49-F238E27FC236}">
                        <a16:creationId xmlns:a16="http://schemas.microsoft.com/office/drawing/2014/main" id="{BC8114F8-356F-4853-82B1-C85A9F9C1E9A}"/>
                      </a:ext>
                    </a:extLst>
                  </p:cNvPr>
                  <p:cNvSpPr>
                    <a:spLocks noChangeShapeType="1"/>
                  </p:cNvSpPr>
                  <p:nvPr/>
                </p:nvSpPr>
                <p:spPr bwMode="auto">
                  <a:xfrm>
                    <a:off x="5040" y="1488"/>
                    <a:ext cx="0" cy="288"/>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34" name="Line 27">
                    <a:extLst>
                      <a:ext uri="{FF2B5EF4-FFF2-40B4-BE49-F238E27FC236}">
                        <a16:creationId xmlns:a16="http://schemas.microsoft.com/office/drawing/2014/main" id="{D3921A99-4B4B-449D-B9F6-3CF12A13E92A}"/>
                      </a:ext>
                    </a:extLst>
                  </p:cNvPr>
                  <p:cNvSpPr>
                    <a:spLocks noChangeShapeType="1"/>
                  </p:cNvSpPr>
                  <p:nvPr/>
                </p:nvSpPr>
                <p:spPr bwMode="auto">
                  <a:xfrm>
                    <a:off x="4560" y="1488"/>
                    <a:ext cx="480"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35" name="Line 28">
                    <a:extLst>
                      <a:ext uri="{FF2B5EF4-FFF2-40B4-BE49-F238E27FC236}">
                        <a16:creationId xmlns:a16="http://schemas.microsoft.com/office/drawing/2014/main" id="{56C33FBF-7307-4657-86BD-FEE0840CC947}"/>
                      </a:ext>
                    </a:extLst>
                  </p:cNvPr>
                  <p:cNvSpPr>
                    <a:spLocks noChangeShapeType="1"/>
                  </p:cNvSpPr>
                  <p:nvPr/>
                </p:nvSpPr>
                <p:spPr bwMode="auto">
                  <a:xfrm>
                    <a:off x="4320" y="2016"/>
                    <a:ext cx="480"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36" name="Line 29">
                    <a:extLst>
                      <a:ext uri="{FF2B5EF4-FFF2-40B4-BE49-F238E27FC236}">
                        <a16:creationId xmlns:a16="http://schemas.microsoft.com/office/drawing/2014/main" id="{E696641C-23C4-44F7-8685-F07498C9D69F}"/>
                      </a:ext>
                    </a:extLst>
                  </p:cNvPr>
                  <p:cNvSpPr>
                    <a:spLocks noChangeShapeType="1"/>
                  </p:cNvSpPr>
                  <p:nvPr/>
                </p:nvSpPr>
                <p:spPr bwMode="auto">
                  <a:xfrm flipH="1">
                    <a:off x="4800" y="1488"/>
                    <a:ext cx="240" cy="24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37" name="Line 30">
                    <a:extLst>
                      <a:ext uri="{FF2B5EF4-FFF2-40B4-BE49-F238E27FC236}">
                        <a16:creationId xmlns:a16="http://schemas.microsoft.com/office/drawing/2014/main" id="{29426C0B-4441-42F2-AB61-59272CA166A9}"/>
                      </a:ext>
                    </a:extLst>
                  </p:cNvPr>
                  <p:cNvSpPr>
                    <a:spLocks noChangeShapeType="1"/>
                  </p:cNvSpPr>
                  <p:nvPr/>
                </p:nvSpPr>
                <p:spPr bwMode="auto">
                  <a:xfrm flipH="1">
                    <a:off x="4800" y="1776"/>
                    <a:ext cx="240" cy="24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55314" name="Line 34">
                <a:extLst>
                  <a:ext uri="{FF2B5EF4-FFF2-40B4-BE49-F238E27FC236}">
                    <a16:creationId xmlns:a16="http://schemas.microsoft.com/office/drawing/2014/main" id="{FED21742-5250-47A9-9EEC-E3347A7F0550}"/>
                  </a:ext>
                </a:extLst>
              </p:cNvPr>
              <p:cNvSpPr>
                <a:spLocks noChangeShapeType="1"/>
              </p:cNvSpPr>
              <p:nvPr/>
            </p:nvSpPr>
            <p:spPr bwMode="auto">
              <a:xfrm flipV="1">
                <a:off x="3744" y="2560"/>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16" name="Line 37">
                <a:extLst>
                  <a:ext uri="{FF2B5EF4-FFF2-40B4-BE49-F238E27FC236}">
                    <a16:creationId xmlns:a16="http://schemas.microsoft.com/office/drawing/2014/main" id="{196D1EF4-B28A-4425-88F5-8BC23C84B77F}"/>
                  </a:ext>
                </a:extLst>
              </p:cNvPr>
              <p:cNvSpPr>
                <a:spLocks noChangeShapeType="1"/>
              </p:cNvSpPr>
              <p:nvPr/>
            </p:nvSpPr>
            <p:spPr bwMode="auto">
              <a:xfrm flipH="1" flipV="1">
                <a:off x="4464" y="2272"/>
                <a:ext cx="144" cy="5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17" name="Line 39">
                <a:extLst>
                  <a:ext uri="{FF2B5EF4-FFF2-40B4-BE49-F238E27FC236}">
                    <a16:creationId xmlns:a16="http://schemas.microsoft.com/office/drawing/2014/main" id="{45A680BE-D474-4004-A66F-B82E60B2AE36}"/>
                  </a:ext>
                </a:extLst>
              </p:cNvPr>
              <p:cNvSpPr>
                <a:spLocks noChangeShapeType="1"/>
              </p:cNvSpPr>
              <p:nvPr/>
            </p:nvSpPr>
            <p:spPr bwMode="auto">
              <a:xfrm flipH="1">
                <a:off x="3984" y="1600"/>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319" name="Line 42">
                <a:extLst>
                  <a:ext uri="{FF2B5EF4-FFF2-40B4-BE49-F238E27FC236}">
                    <a16:creationId xmlns:a16="http://schemas.microsoft.com/office/drawing/2014/main" id="{F47C77DD-55E3-4A32-9713-163744362944}"/>
                  </a:ext>
                </a:extLst>
              </p:cNvPr>
              <p:cNvSpPr>
                <a:spLocks noChangeShapeType="1"/>
              </p:cNvSpPr>
              <p:nvPr/>
            </p:nvSpPr>
            <p:spPr bwMode="auto">
              <a:xfrm flipH="1" flipV="1">
                <a:off x="4944" y="2272"/>
                <a:ext cx="336" cy="5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B98BF96-DAC8-4230-AE57-202A45C04BEF}"/>
                    </a:ext>
                  </a:extLst>
                </p:cNvPr>
                <p:cNvSpPr/>
                <p:nvPr/>
              </p:nvSpPr>
              <p:spPr>
                <a:xfrm>
                  <a:off x="9458326" y="5880729"/>
                  <a:ext cx="575735" cy="7827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𝜋</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𝐿</m:t>
                                </m:r>
                              </m:e>
                              <m:sub>
                                <m:r>
                                  <a:rPr lang="zh-CN" altLang="en-US" sz="2400" i="0">
                                    <a:latin typeface="Cambria Math" panose="02040503050406030204" pitchFamily="18" charset="0"/>
                                  </a:rPr>
                                  <m:t>2</m:t>
                                </m:r>
                              </m:sub>
                            </m:sSub>
                          </m:den>
                        </m:f>
                      </m:oMath>
                    </m:oMathPara>
                  </a14:m>
                  <a:endParaRPr lang="zh-CN" altLang="en-US" sz="2400" dirty="0"/>
                </a:p>
              </p:txBody>
            </p:sp>
          </mc:Choice>
          <mc:Fallback xmlns="">
            <p:sp>
              <p:nvSpPr>
                <p:cNvPr id="4" name="矩形 3">
                  <a:extLst>
                    <a:ext uri="{FF2B5EF4-FFF2-40B4-BE49-F238E27FC236}">
                      <a16:creationId xmlns:a16="http://schemas.microsoft.com/office/drawing/2014/main" id="{CB98BF96-DAC8-4230-AE57-202A45C04BEF}"/>
                    </a:ext>
                  </a:extLst>
                </p:cNvPr>
                <p:cNvSpPr>
                  <a:spLocks noRot="1" noChangeAspect="1" noMove="1" noResize="1" noEditPoints="1" noAdjustHandles="1" noChangeArrowheads="1" noChangeShapeType="1" noTextEdit="1"/>
                </p:cNvSpPr>
                <p:nvPr/>
              </p:nvSpPr>
              <p:spPr>
                <a:xfrm>
                  <a:off x="9458326" y="5880729"/>
                  <a:ext cx="575735" cy="782778"/>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11AEB8-C166-4368-8063-665003131C65}"/>
                    </a:ext>
                  </a:extLst>
                </p:cNvPr>
                <p:cNvSpPr/>
                <p:nvPr/>
              </p:nvSpPr>
              <p:spPr>
                <a:xfrm>
                  <a:off x="10688403" y="5795961"/>
                  <a:ext cx="628890" cy="8466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400" i="1">
                                <a:latin typeface="Cambria Math" panose="02040503050406030204" pitchFamily="18" charset="0"/>
                              </a:rPr>
                            </m:ctrlPr>
                          </m:fPr>
                          <m:num>
                            <m:r>
                              <a:rPr lang="zh-CN" altLang="en-US" sz="2400">
                                <a:latin typeface="Cambria Math" panose="02040503050406030204" pitchFamily="18" charset="0"/>
                              </a:rPr>
                              <m:t>2</m:t>
                            </m:r>
                            <m:r>
                              <a:rPr lang="zh-CN" altLang="en-US" sz="2400" i="1">
                                <a:latin typeface="Cambria Math" panose="02040503050406030204" pitchFamily="18" charset="0"/>
                              </a:rPr>
                              <m:t>𝜋</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𝐿</m:t>
                                </m:r>
                              </m:e>
                              <m:sub>
                                <m:r>
                                  <a:rPr lang="zh-CN" altLang="en-US" sz="2400" i="0">
                                    <a:latin typeface="Cambria Math" panose="02040503050406030204" pitchFamily="18" charset="0"/>
                                  </a:rPr>
                                  <m:t>2</m:t>
                                </m:r>
                              </m:sub>
                            </m:sSub>
                          </m:den>
                        </m:f>
                      </m:oMath>
                    </m:oMathPara>
                  </a14:m>
                  <a:endParaRPr lang="zh-CN" altLang="en-US" sz="2400" dirty="0"/>
                </a:p>
              </p:txBody>
            </p:sp>
          </mc:Choice>
          <mc:Fallback xmlns="">
            <p:sp>
              <p:nvSpPr>
                <p:cNvPr id="5" name="矩形 4">
                  <a:extLst>
                    <a:ext uri="{FF2B5EF4-FFF2-40B4-BE49-F238E27FC236}">
                      <a16:creationId xmlns:a16="http://schemas.microsoft.com/office/drawing/2014/main" id="{A311AEB8-C166-4368-8063-665003131C65}"/>
                    </a:ext>
                  </a:extLst>
                </p:cNvPr>
                <p:cNvSpPr>
                  <a:spLocks noRot="1" noChangeAspect="1" noMove="1" noResize="1" noEditPoints="1" noAdjustHandles="1" noChangeArrowheads="1" noChangeShapeType="1" noTextEdit="1"/>
                </p:cNvSpPr>
                <p:nvPr/>
              </p:nvSpPr>
              <p:spPr>
                <a:xfrm>
                  <a:off x="10688403" y="5795961"/>
                  <a:ext cx="628890" cy="84664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93CC273-9A46-4D02-9BB7-DD29DA1427E3}"/>
                    </a:ext>
                  </a:extLst>
                </p:cNvPr>
                <p:cNvSpPr/>
                <p:nvPr/>
              </p:nvSpPr>
              <p:spPr>
                <a:xfrm>
                  <a:off x="8193091" y="5872161"/>
                  <a:ext cx="568617" cy="7827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𝜋</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𝐿</m:t>
                                </m:r>
                              </m:e>
                              <m:sub>
                                <m:r>
                                  <a:rPr lang="zh-CN" altLang="en-US" sz="2400" i="0">
                                    <a:latin typeface="Cambria Math" panose="02040503050406030204" pitchFamily="18" charset="0"/>
                                  </a:rPr>
                                  <m:t>1</m:t>
                                </m:r>
                              </m:sub>
                            </m:sSub>
                          </m:den>
                        </m:f>
                      </m:oMath>
                    </m:oMathPara>
                  </a14:m>
                  <a:endParaRPr lang="zh-CN" altLang="en-US" sz="2400" dirty="0"/>
                </a:p>
              </p:txBody>
            </p:sp>
          </mc:Choice>
          <mc:Fallback xmlns="">
            <p:sp>
              <p:nvSpPr>
                <p:cNvPr id="6" name="矩形 5">
                  <a:extLst>
                    <a:ext uri="{FF2B5EF4-FFF2-40B4-BE49-F238E27FC236}">
                      <a16:creationId xmlns:a16="http://schemas.microsoft.com/office/drawing/2014/main" id="{393CC273-9A46-4D02-9BB7-DD29DA1427E3}"/>
                    </a:ext>
                  </a:extLst>
                </p:cNvPr>
                <p:cNvSpPr>
                  <a:spLocks noRot="1" noChangeAspect="1" noMove="1" noResize="1" noEditPoints="1" noAdjustHandles="1" noChangeArrowheads="1" noChangeShapeType="1" noTextEdit="1"/>
                </p:cNvSpPr>
                <p:nvPr/>
              </p:nvSpPr>
              <p:spPr>
                <a:xfrm>
                  <a:off x="8193091" y="5872161"/>
                  <a:ext cx="568617" cy="782778"/>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FD2BD0C-34A0-4B87-B8F8-D835C0B7A3EB}"/>
                    </a:ext>
                  </a:extLst>
                </p:cNvPr>
                <p:cNvSpPr/>
                <p:nvPr/>
              </p:nvSpPr>
              <p:spPr>
                <a:xfrm>
                  <a:off x="9297991" y="3498641"/>
                  <a:ext cx="575735" cy="784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𝜋</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𝐿</m:t>
                                </m:r>
                              </m:e>
                              <m:sub>
                                <m:r>
                                  <a:rPr lang="zh-CN" altLang="en-US" sz="2400" i="0">
                                    <a:latin typeface="Cambria Math" panose="02040503050406030204" pitchFamily="18" charset="0"/>
                                  </a:rPr>
                                  <m:t>3</m:t>
                                </m:r>
                              </m:sub>
                            </m:sSub>
                          </m:den>
                        </m:f>
                      </m:oMath>
                    </m:oMathPara>
                  </a14:m>
                  <a:endParaRPr lang="zh-CN" altLang="en-US" sz="2400" dirty="0"/>
                </a:p>
              </p:txBody>
            </p:sp>
          </mc:Choice>
          <mc:Fallback xmlns="">
            <p:sp>
              <p:nvSpPr>
                <p:cNvPr id="7" name="矩形 6">
                  <a:extLst>
                    <a:ext uri="{FF2B5EF4-FFF2-40B4-BE49-F238E27FC236}">
                      <a16:creationId xmlns:a16="http://schemas.microsoft.com/office/drawing/2014/main" id="{DFD2BD0C-34A0-4B87-B8F8-D835C0B7A3EB}"/>
                    </a:ext>
                  </a:extLst>
                </p:cNvPr>
                <p:cNvSpPr>
                  <a:spLocks noRot="1" noChangeAspect="1" noMove="1" noResize="1" noEditPoints="1" noAdjustHandles="1" noChangeArrowheads="1" noChangeShapeType="1" noTextEdit="1"/>
                </p:cNvSpPr>
                <p:nvPr/>
              </p:nvSpPr>
              <p:spPr>
                <a:xfrm>
                  <a:off x="9297991" y="3498641"/>
                  <a:ext cx="575735" cy="784638"/>
                </a:xfrm>
                <a:prstGeom prst="rect">
                  <a:avLst/>
                </a:prstGeom>
                <a:blipFill>
                  <a:blip r:embed="rId23"/>
                  <a:stretch>
                    <a:fillRect/>
                  </a:stretch>
                </a:blipFill>
              </p:spPr>
              <p:txBody>
                <a:bodyPr/>
                <a:lstStyle/>
                <a:p>
                  <a:r>
                    <a:rPr lang="zh-CN" altLang="en-US">
                      <a:noFill/>
                    </a:rPr>
                    <a:t> </a:t>
                  </a:r>
                </a:p>
              </p:txBody>
            </p:sp>
          </mc:Fallback>
        </mc:AlternateContent>
      </p:grpSp>
      <p:sp>
        <p:nvSpPr>
          <p:cNvPr id="10" name="灯片编号占位符 9">
            <a:extLst>
              <a:ext uri="{FF2B5EF4-FFF2-40B4-BE49-F238E27FC236}">
                <a16:creationId xmlns:a16="http://schemas.microsoft.com/office/drawing/2014/main" id="{B9A5BFAC-CEE5-46C5-9F4A-7226B09CF169}"/>
              </a:ext>
            </a:extLst>
          </p:cNvPr>
          <p:cNvSpPr>
            <a:spLocks noGrp="1"/>
          </p:cNvSpPr>
          <p:nvPr>
            <p:ph type="sldNum" sz="quarter" idx="12"/>
          </p:nvPr>
        </p:nvSpPr>
        <p:spPr/>
        <p:txBody>
          <a:bodyPr/>
          <a:lstStyle/>
          <a:p>
            <a:fld id="{89E84724-87FB-44E2-81F4-BC8FAFBE8676}" type="slidenum">
              <a:rPr lang="zh-CN" altLang="en-US" smtClean="0"/>
              <a:t>30</a:t>
            </a:fld>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21" name="Text Box 5">
            <a:extLst>
              <a:ext uri="{FF2B5EF4-FFF2-40B4-BE49-F238E27FC236}">
                <a16:creationId xmlns:a16="http://schemas.microsoft.com/office/drawing/2014/main" id="{921A368D-08E6-4411-9EFD-F8D7B0098280}"/>
              </a:ext>
            </a:extLst>
          </p:cNvPr>
          <p:cNvSpPr txBox="1">
            <a:spLocks noChangeArrowheads="1"/>
          </p:cNvSpPr>
          <p:nvPr/>
        </p:nvSpPr>
        <p:spPr bwMode="auto">
          <a:xfrm>
            <a:off x="1127653" y="1657524"/>
            <a:ext cx="9443703" cy="1119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In k-space, all states with frequencies of 0</a:t>
            </a:r>
            <a:r>
              <a:rPr kumimoji="1" lang="zh-CN" altLang="en-US"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sym typeface="Symbol" pitchFamily="18" charset="2"/>
              </a:rPr>
              <a:t> </a:t>
            </a:r>
            <a:r>
              <a:rPr kumimoji="1" lang="en-US" altLang="zh-CN" sz="2800" dirty="0">
                <a:latin typeface="Times New Roman" panose="02020603050405020304" pitchFamily="18" charset="0"/>
                <a:cs typeface="Times New Roman" panose="02020603050405020304" pitchFamily="18" charset="0"/>
                <a:sym typeface="Symbol" pitchFamily="18" charset="2"/>
              </a:rPr>
              <a:t>cover a </a:t>
            </a:r>
            <a:r>
              <a:rPr kumimoji="1" lang="en-US" altLang="zh-CN" sz="2800" dirty="0">
                <a:solidFill>
                  <a:srgbClr val="7030A0"/>
                </a:solidFill>
                <a:latin typeface="Times New Roman" panose="02020603050405020304" pitchFamily="18" charset="0"/>
                <a:cs typeface="Times New Roman" panose="02020603050405020304" pitchFamily="18" charset="0"/>
                <a:sym typeface="Symbol" pitchFamily="18" charset="2"/>
              </a:rPr>
              <a:t>1/8 sphere </a:t>
            </a:r>
            <a:r>
              <a:rPr kumimoji="1" lang="en-US" altLang="zh-CN" sz="2800" dirty="0">
                <a:latin typeface="Times New Roman" panose="02020603050405020304" pitchFamily="18" charset="0"/>
                <a:cs typeface="Times New Roman" panose="02020603050405020304" pitchFamily="18" charset="0"/>
                <a:sym typeface="Symbol" pitchFamily="18" charset="2"/>
              </a:rPr>
              <a:t>with a radium of:</a:t>
            </a:r>
            <a:endParaRPr kumimoji="1" lang="zh-CN" altLang="en-US" sz="2800"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EA705AE7-16B1-47FC-931B-9561B7DE181E}"/>
              </a:ext>
            </a:extLst>
          </p:cNvPr>
          <p:cNvSpPr/>
          <p:nvPr/>
        </p:nvSpPr>
        <p:spPr>
          <a:xfrm>
            <a:off x="1127653" y="3954463"/>
            <a:ext cx="6478055" cy="523220"/>
          </a:xfrm>
          <a:prstGeom prst="rect">
            <a:avLst/>
          </a:prstGeom>
        </p:spPr>
        <p:txBody>
          <a:bodyPr wrap="none">
            <a:spAutoFit/>
          </a:bodyPr>
          <a:lstStyle/>
          <a:p>
            <a:pPr eaLnBrk="1" hangingPunct="1">
              <a:defRPr/>
            </a:pPr>
            <a:r>
              <a:rPr kumimoji="1" lang="en-US" altLang="zh-CN" sz="2800" dirty="0">
                <a:latin typeface="Times New Roman" panose="02020603050405020304" pitchFamily="18" charset="0"/>
                <a:cs typeface="Times New Roman" panose="02020603050405020304" pitchFamily="18" charset="0"/>
              </a:rPr>
              <a:t>The total volume of all modes in k-space is:</a:t>
            </a:r>
            <a:endParaRPr lang="zh-CN" altLang="en-US" sz="2800" dirty="0">
              <a:latin typeface="Times New Roman" panose="02020603050405020304" pitchFamily="18" charset="0"/>
              <a:cs typeface="Times New Roman" panose="02020603050405020304" pitchFamily="18" charset="0"/>
            </a:endParaRPr>
          </a:p>
        </p:txBody>
      </p:sp>
      <p:sp>
        <p:nvSpPr>
          <p:cNvPr id="10" name="Text Box 11">
            <a:extLst>
              <a:ext uri="{FF2B5EF4-FFF2-40B4-BE49-F238E27FC236}">
                <a16:creationId xmlns:a16="http://schemas.microsoft.com/office/drawing/2014/main" id="{70AFE20E-E615-4C40-BE17-9F7CC0BAD6F7}"/>
              </a:ext>
            </a:extLst>
          </p:cNvPr>
          <p:cNvSpPr txBox="1">
            <a:spLocks noChangeArrowheads="1"/>
          </p:cNvSpPr>
          <p:nvPr/>
        </p:nvSpPr>
        <p:spPr bwMode="auto">
          <a:xfrm>
            <a:off x="2977356" y="363539"/>
            <a:ext cx="6237288"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Classical theory of BR</a:t>
            </a:r>
          </a:p>
        </p:txBody>
      </p:sp>
      <p:pic>
        <p:nvPicPr>
          <p:cNvPr id="11" name="图片 10">
            <a:extLst>
              <a:ext uri="{FF2B5EF4-FFF2-40B4-BE49-F238E27FC236}">
                <a16:creationId xmlns:a16="http://schemas.microsoft.com/office/drawing/2014/main" id="{9E3C21C5-D9B4-49C8-BF0F-0985586CB2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5">
            <a:extLst>
              <a:ext uri="{FF2B5EF4-FFF2-40B4-BE49-F238E27FC236}">
                <a16:creationId xmlns:a16="http://schemas.microsoft.com/office/drawing/2014/main" id="{D7FE9F5E-D622-4909-993F-1E84A74D474B}"/>
              </a:ext>
            </a:extLst>
          </p:cNvPr>
          <p:cNvGrpSpPr>
            <a:grpSpLocks/>
          </p:cNvGrpSpPr>
          <p:nvPr/>
        </p:nvGrpSpPr>
        <p:grpSpPr bwMode="auto">
          <a:xfrm>
            <a:off x="12000" y="1268760"/>
            <a:ext cx="12168000" cy="0"/>
            <a:chOff x="0" y="119"/>
            <a:chExt cx="5804" cy="726"/>
          </a:xfrm>
        </p:grpSpPr>
        <p:pic>
          <p:nvPicPr>
            <p:cNvPr id="13" name="Picture 6" descr="nklogo">
              <a:extLst>
                <a:ext uri="{FF2B5EF4-FFF2-40B4-BE49-F238E27FC236}">
                  <a16:creationId xmlns:a16="http://schemas.microsoft.com/office/drawing/2014/main" id="{6C9F8C9E-6214-419C-9768-765FA6522A5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7">
              <a:extLst>
                <a:ext uri="{FF2B5EF4-FFF2-40B4-BE49-F238E27FC236}">
                  <a16:creationId xmlns:a16="http://schemas.microsoft.com/office/drawing/2014/main" id="{D01B593F-8A81-41D1-AAF6-3A44C858CD09}"/>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F739CD8D-55DF-4863-887E-5678BCAA4C99}"/>
                  </a:ext>
                </a:extLst>
              </p:cNvPr>
              <p:cNvSpPr/>
              <p:nvPr/>
            </p:nvSpPr>
            <p:spPr>
              <a:xfrm>
                <a:off x="4696256" y="2776541"/>
                <a:ext cx="1564211" cy="9019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𝑘</m:t>
                      </m:r>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2</m:t>
                          </m:r>
                          <m:r>
                            <a:rPr lang="zh-CN" altLang="en-US" sz="2800" i="1">
                              <a:latin typeface="Cambria Math" panose="02040503050406030204" pitchFamily="18" charset="0"/>
                            </a:rPr>
                            <m:t>𝜋𝜈</m:t>
                          </m:r>
                        </m:num>
                        <m:den>
                          <m:r>
                            <a:rPr lang="zh-CN" altLang="en-US" sz="2800" i="1">
                              <a:latin typeface="Cambria Math" panose="02040503050406030204" pitchFamily="18" charset="0"/>
                            </a:rPr>
                            <m:t>𝑐</m:t>
                          </m:r>
                        </m:den>
                      </m:f>
                    </m:oMath>
                  </m:oMathPara>
                </a14:m>
                <a:endParaRPr lang="zh-CN" altLang="en-US" sz="2800" dirty="0"/>
              </a:p>
            </p:txBody>
          </p:sp>
        </mc:Choice>
        <mc:Fallback xmlns="">
          <p:sp>
            <p:nvSpPr>
              <p:cNvPr id="3" name="矩形 2">
                <a:extLst>
                  <a:ext uri="{FF2B5EF4-FFF2-40B4-BE49-F238E27FC236}">
                    <a16:creationId xmlns:a16="http://schemas.microsoft.com/office/drawing/2014/main" id="{F739CD8D-55DF-4863-887E-5678BCAA4C99}"/>
                  </a:ext>
                </a:extLst>
              </p:cNvPr>
              <p:cNvSpPr>
                <a:spLocks noRot="1" noChangeAspect="1" noMove="1" noResize="1" noEditPoints="1" noAdjustHandles="1" noChangeArrowheads="1" noChangeShapeType="1" noTextEdit="1"/>
              </p:cNvSpPr>
              <p:nvPr/>
            </p:nvSpPr>
            <p:spPr>
              <a:xfrm>
                <a:off x="4696256" y="2776541"/>
                <a:ext cx="1564211" cy="90191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C68D741-50AD-424C-A168-364054A5ADD0}"/>
                  </a:ext>
                </a:extLst>
              </p:cNvPr>
              <p:cNvSpPr/>
              <p:nvPr/>
            </p:nvSpPr>
            <p:spPr>
              <a:xfrm>
                <a:off x="3596213" y="4856370"/>
                <a:ext cx="4999574" cy="1145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𝑉</m:t>
                          </m:r>
                        </m:e>
                        <m:sub>
                          <m:r>
                            <a:rPr lang="zh-CN" altLang="en-US" sz="2800" i="1">
                              <a:latin typeface="Cambria Math" panose="02040503050406030204" pitchFamily="18" charset="0"/>
                            </a:rPr>
                            <m:t>𝑇</m:t>
                          </m:r>
                        </m:sub>
                      </m:sSub>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r>
                            <a:rPr lang="zh-CN" altLang="en-US" sz="2800" i="0">
                              <a:latin typeface="Cambria Math" panose="02040503050406030204" pitchFamily="18" charset="0"/>
                            </a:rPr>
                            <m:t>8</m:t>
                          </m:r>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4</m:t>
                          </m:r>
                        </m:num>
                        <m:den>
                          <m:r>
                            <a:rPr lang="zh-CN" altLang="en-US" sz="2800" i="0">
                              <a:latin typeface="Cambria Math" panose="02040503050406030204" pitchFamily="18" charset="0"/>
                            </a:rPr>
                            <m:t>3</m:t>
                          </m:r>
                        </m:den>
                      </m:f>
                      <m:r>
                        <a:rPr lang="zh-CN" altLang="en-US" sz="2800" i="1">
                          <a:latin typeface="Cambria Math" panose="02040503050406030204" pitchFamily="18" charset="0"/>
                        </a:rPr>
                        <m:t>𝜋</m:t>
                      </m:r>
                      <m:sSup>
                        <m:sSupPr>
                          <m:ctrlPr>
                            <a:rPr lang="zh-CN" altLang="en-US" sz="2800" i="1">
                              <a:latin typeface="Cambria Math" panose="02040503050406030204" pitchFamily="18" charset="0"/>
                            </a:rPr>
                          </m:ctrlPr>
                        </m:sSupPr>
                        <m:e>
                          <m:d>
                            <m:dPr>
                              <m:ctrlPr>
                                <a:rPr lang="zh-CN" altLang="en-US" sz="2800" i="1">
                                  <a:latin typeface="Cambria Math" panose="02040503050406030204" pitchFamily="18" charset="0"/>
                                </a:rPr>
                              </m:ctrlPr>
                            </m:dPr>
                            <m:e>
                              <m:f>
                                <m:fPr>
                                  <m:ctrlPr>
                                    <a:rPr lang="zh-CN" altLang="en-US" sz="2800" i="1">
                                      <a:latin typeface="Cambria Math" panose="02040503050406030204" pitchFamily="18" charset="0"/>
                                    </a:rPr>
                                  </m:ctrlPr>
                                </m:fPr>
                                <m:num>
                                  <m:r>
                                    <a:rPr lang="zh-CN" altLang="en-US" sz="2800" i="0">
                                      <a:latin typeface="Cambria Math" panose="02040503050406030204" pitchFamily="18" charset="0"/>
                                    </a:rPr>
                                    <m:t>2</m:t>
                                  </m:r>
                                  <m:r>
                                    <a:rPr lang="zh-CN" altLang="en-US" sz="2800" i="1">
                                      <a:latin typeface="Cambria Math" panose="02040503050406030204" pitchFamily="18" charset="0"/>
                                    </a:rPr>
                                    <m:t>𝜋𝜈</m:t>
                                  </m:r>
                                </m:num>
                                <m:den>
                                  <m:r>
                                    <a:rPr lang="zh-CN" altLang="en-US" sz="2800" i="1">
                                      <a:latin typeface="Cambria Math" panose="02040503050406030204" pitchFamily="18" charset="0"/>
                                    </a:rPr>
                                    <m:t>𝑐</m:t>
                                  </m:r>
                                </m:den>
                              </m:f>
                            </m:e>
                          </m:d>
                        </m:e>
                        <m:sup>
                          <m:r>
                            <a:rPr lang="zh-CN" altLang="en-US" sz="2800" i="0">
                              <a:latin typeface="Cambria Math" panose="02040503050406030204" pitchFamily="18" charset="0"/>
                            </a:rPr>
                            <m:t>3</m:t>
                          </m:r>
                        </m:sup>
                      </m:sSup>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4</m:t>
                          </m:r>
                        </m:num>
                        <m:den>
                          <m:r>
                            <a:rPr lang="zh-CN" altLang="en-US" sz="2800" i="0">
                              <a:latin typeface="Cambria Math" panose="02040503050406030204" pitchFamily="18" charset="0"/>
                            </a:rPr>
                            <m:t>3</m:t>
                          </m:r>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𝜋</m:t>
                              </m:r>
                            </m:e>
                            <m:sup>
                              <m:r>
                                <a:rPr lang="zh-CN" altLang="en-US" sz="2800" i="0">
                                  <a:latin typeface="Cambria Math" panose="02040503050406030204" pitchFamily="18" charset="0"/>
                                </a:rPr>
                                <m:t>4</m:t>
                              </m:r>
                            </m:sup>
                          </m:sSup>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𝜈</m:t>
                              </m:r>
                            </m:e>
                            <m:sup>
                              <m:r>
                                <a:rPr lang="zh-CN" altLang="en-US" sz="2800" i="0">
                                  <a:latin typeface="Cambria Math" panose="02040503050406030204" pitchFamily="18" charset="0"/>
                                </a:rPr>
                                <m:t>3</m:t>
                              </m:r>
                            </m:sup>
                          </m:sSup>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𝑐</m:t>
                              </m:r>
                            </m:e>
                            <m:sup>
                              <m:r>
                                <a:rPr lang="zh-CN" altLang="en-US" sz="2800" i="0">
                                  <a:latin typeface="Cambria Math" panose="02040503050406030204" pitchFamily="18" charset="0"/>
                                </a:rPr>
                                <m:t>3</m:t>
                              </m:r>
                            </m:sup>
                          </m:sSup>
                        </m:den>
                      </m:f>
                    </m:oMath>
                  </m:oMathPara>
                </a14:m>
                <a:endParaRPr lang="zh-CN" altLang="en-US" sz="2800" dirty="0"/>
              </a:p>
            </p:txBody>
          </p:sp>
        </mc:Choice>
        <mc:Fallback xmlns="">
          <p:sp>
            <p:nvSpPr>
              <p:cNvPr id="4" name="矩形 3">
                <a:extLst>
                  <a:ext uri="{FF2B5EF4-FFF2-40B4-BE49-F238E27FC236}">
                    <a16:creationId xmlns:a16="http://schemas.microsoft.com/office/drawing/2014/main" id="{EC68D741-50AD-424C-A168-364054A5ADD0}"/>
                  </a:ext>
                </a:extLst>
              </p:cNvPr>
              <p:cNvSpPr>
                <a:spLocks noRot="1" noChangeAspect="1" noMove="1" noResize="1" noEditPoints="1" noAdjustHandles="1" noChangeArrowheads="1" noChangeShapeType="1" noTextEdit="1"/>
              </p:cNvSpPr>
              <p:nvPr/>
            </p:nvSpPr>
            <p:spPr>
              <a:xfrm>
                <a:off x="3596213" y="4856370"/>
                <a:ext cx="4999574" cy="1145570"/>
              </a:xfrm>
              <a:prstGeom prst="rect">
                <a:avLst/>
              </a:prstGeom>
              <a:blipFill>
                <a:blip r:embed="rId6"/>
                <a:stretch>
                  <a:fillRect/>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2FFE7D3F-D1FD-4E40-9718-5F116E5564C0}"/>
              </a:ext>
            </a:extLst>
          </p:cNvPr>
          <p:cNvSpPr>
            <a:spLocks noGrp="1"/>
          </p:cNvSpPr>
          <p:nvPr>
            <p:ph type="sldNum" sz="quarter" idx="12"/>
          </p:nvPr>
        </p:nvSpPr>
        <p:spPr/>
        <p:txBody>
          <a:bodyPr/>
          <a:lstStyle/>
          <a:p>
            <a:fld id="{89E84724-87FB-44E2-81F4-BC8FAFBE8676}" type="slidenum">
              <a:rPr lang="zh-CN" altLang="en-US" smtClean="0"/>
              <a:t>31</a:t>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72" name="Text Box 8">
            <a:extLst>
              <a:ext uri="{FF2B5EF4-FFF2-40B4-BE49-F238E27FC236}">
                <a16:creationId xmlns:a16="http://schemas.microsoft.com/office/drawing/2014/main" id="{7E7B4E64-F3D1-43AD-B431-ECB2135E27E3}"/>
              </a:ext>
            </a:extLst>
          </p:cNvPr>
          <p:cNvSpPr txBox="1">
            <a:spLocks noChangeArrowheads="1"/>
          </p:cNvSpPr>
          <p:nvPr/>
        </p:nvSpPr>
        <p:spPr bwMode="auto">
          <a:xfrm>
            <a:off x="1423600" y="1462028"/>
            <a:ext cx="8316912" cy="580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So the total mode amount in the cavity is</a:t>
            </a:r>
          </a:p>
        </p:txBody>
      </p:sp>
      <p:sp>
        <p:nvSpPr>
          <p:cNvPr id="241674" name="Text Box 10">
            <a:extLst>
              <a:ext uri="{FF2B5EF4-FFF2-40B4-BE49-F238E27FC236}">
                <a16:creationId xmlns:a16="http://schemas.microsoft.com/office/drawing/2014/main" id="{126E1C55-03C4-4D27-BA56-F5535D6A136E}"/>
              </a:ext>
            </a:extLst>
          </p:cNvPr>
          <p:cNvSpPr txBox="1">
            <a:spLocks noChangeArrowheads="1"/>
          </p:cNvSpPr>
          <p:nvPr/>
        </p:nvSpPr>
        <p:spPr bwMode="auto">
          <a:xfrm>
            <a:off x="2107448" y="3296932"/>
            <a:ext cx="7237274" cy="972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lnSpc>
                <a:spcPct val="125000"/>
              </a:lnSpc>
              <a:spcBef>
                <a:spcPct val="50000"/>
              </a:spcBef>
              <a:defRPr/>
            </a:pPr>
            <a:r>
              <a:rPr kumimoji="1" lang="en-US" altLang="zh-CN" sz="2400" i="1" dirty="0">
                <a:latin typeface="Times New Roman" panose="02020603050405020304" pitchFamily="18" charset="0"/>
                <a:cs typeface="Times New Roman" panose="02020603050405020304" pitchFamily="18" charset="0"/>
              </a:rPr>
              <a:t>Here the factor 2 comes from the two polarization state, i.e. the degeneracy of light.</a:t>
            </a:r>
          </a:p>
        </p:txBody>
      </p:sp>
      <p:sp>
        <p:nvSpPr>
          <p:cNvPr id="241676" name="Text Box 12">
            <a:extLst>
              <a:ext uri="{FF2B5EF4-FFF2-40B4-BE49-F238E27FC236}">
                <a16:creationId xmlns:a16="http://schemas.microsoft.com/office/drawing/2014/main" id="{155EF868-6F31-4E7B-8BDC-3D1D41F641BC}"/>
              </a:ext>
            </a:extLst>
          </p:cNvPr>
          <p:cNvSpPr txBox="1">
            <a:spLocks noChangeArrowheads="1"/>
          </p:cNvSpPr>
          <p:nvPr/>
        </p:nvSpPr>
        <p:spPr bwMode="auto">
          <a:xfrm>
            <a:off x="1423599" y="4375437"/>
            <a:ext cx="8442889" cy="1126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Take the differential of the above formula of d, we have the mode amount between </a:t>
            </a:r>
            <a:r>
              <a:rPr kumimoji="1" lang="zh-CN" altLang="zh-CN" sz="2800" dirty="0">
                <a:latin typeface="Times New Roman" panose="02020603050405020304" pitchFamily="18" charset="0"/>
                <a:cs typeface="Times New Roman" panose="02020603050405020304" pitchFamily="18" charset="0"/>
                <a:sym typeface="Symbol" pitchFamily="18" charset="2"/>
              </a:rPr>
              <a:t></a:t>
            </a:r>
            <a:r>
              <a:rPr kumimoji="1" lang="zh-CN" altLang="en-US" sz="2800" dirty="0">
                <a:latin typeface="Times New Roman" panose="02020603050405020304" pitchFamily="18" charset="0"/>
                <a:cs typeface="Times New Roman" panose="02020603050405020304" pitchFamily="18" charset="0"/>
                <a:sym typeface="Symbol" pitchFamily="18" charset="2"/>
              </a:rPr>
              <a:t>～</a:t>
            </a:r>
            <a:r>
              <a:rPr kumimoji="1" lang="zh-CN" altLang="zh-CN" sz="2800" dirty="0">
                <a:latin typeface="Times New Roman" panose="02020603050405020304" pitchFamily="18" charset="0"/>
                <a:cs typeface="Times New Roman" panose="02020603050405020304" pitchFamily="18" charset="0"/>
                <a:sym typeface="Symbol" pitchFamily="18" charset="2"/>
              </a:rPr>
              <a:t></a:t>
            </a:r>
            <a:r>
              <a:rPr kumimoji="1" lang="en-US" altLang="zh-CN" sz="2800" dirty="0">
                <a:latin typeface="Times New Roman" panose="02020603050405020304" pitchFamily="18" charset="0"/>
                <a:cs typeface="Times New Roman" panose="02020603050405020304" pitchFamily="18" charset="0"/>
                <a:sym typeface="Symbol" pitchFamily="18" charset="2"/>
              </a:rPr>
              <a:t>+d</a:t>
            </a:r>
          </a:p>
        </p:txBody>
      </p:sp>
      <p:sp>
        <p:nvSpPr>
          <p:cNvPr id="10" name="Text Box 11">
            <a:extLst>
              <a:ext uri="{FF2B5EF4-FFF2-40B4-BE49-F238E27FC236}">
                <a16:creationId xmlns:a16="http://schemas.microsoft.com/office/drawing/2014/main" id="{EE753431-BA84-416C-A853-75E872A525EF}"/>
              </a:ext>
            </a:extLst>
          </p:cNvPr>
          <p:cNvSpPr txBox="1">
            <a:spLocks noChangeArrowheads="1"/>
          </p:cNvSpPr>
          <p:nvPr/>
        </p:nvSpPr>
        <p:spPr bwMode="auto">
          <a:xfrm>
            <a:off x="2977356" y="363539"/>
            <a:ext cx="6237288"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Classical theory of BR</a:t>
            </a:r>
          </a:p>
        </p:txBody>
      </p:sp>
      <p:pic>
        <p:nvPicPr>
          <p:cNvPr id="11" name="图片 10">
            <a:extLst>
              <a:ext uri="{FF2B5EF4-FFF2-40B4-BE49-F238E27FC236}">
                <a16:creationId xmlns:a16="http://schemas.microsoft.com/office/drawing/2014/main" id="{12663668-25F2-4633-84A2-7E6BBDA22B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5">
            <a:extLst>
              <a:ext uri="{FF2B5EF4-FFF2-40B4-BE49-F238E27FC236}">
                <a16:creationId xmlns:a16="http://schemas.microsoft.com/office/drawing/2014/main" id="{441BD797-E6FF-4FF6-8192-23B9721AC192}"/>
              </a:ext>
            </a:extLst>
          </p:cNvPr>
          <p:cNvGrpSpPr>
            <a:grpSpLocks/>
          </p:cNvGrpSpPr>
          <p:nvPr/>
        </p:nvGrpSpPr>
        <p:grpSpPr bwMode="auto">
          <a:xfrm>
            <a:off x="12000" y="1268760"/>
            <a:ext cx="12168000" cy="0"/>
            <a:chOff x="0" y="119"/>
            <a:chExt cx="5804" cy="726"/>
          </a:xfrm>
        </p:grpSpPr>
        <p:pic>
          <p:nvPicPr>
            <p:cNvPr id="13" name="Picture 6" descr="nklogo">
              <a:extLst>
                <a:ext uri="{FF2B5EF4-FFF2-40B4-BE49-F238E27FC236}">
                  <a16:creationId xmlns:a16="http://schemas.microsoft.com/office/drawing/2014/main" id="{7134D06E-8124-43E0-99DC-C4D063B9076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ine 7">
              <a:extLst>
                <a:ext uri="{FF2B5EF4-FFF2-40B4-BE49-F238E27FC236}">
                  <a16:creationId xmlns:a16="http://schemas.microsoft.com/office/drawing/2014/main" id="{4EDFD34C-1D7E-45C4-BA5E-998DB9699C0E}"/>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AB7F67C4-6141-45D1-BA6B-613282154906}"/>
                  </a:ext>
                </a:extLst>
              </p:cNvPr>
              <p:cNvSpPr/>
              <p:nvPr/>
            </p:nvSpPr>
            <p:spPr>
              <a:xfrm>
                <a:off x="4247962" y="2178019"/>
                <a:ext cx="3696076" cy="10297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𝑁</m:t>
                      </m:r>
                      <m:r>
                        <a:rPr lang="zh-CN" altLang="en-US" sz="2800" i="0">
                          <a:latin typeface="Cambria Math" panose="02040503050406030204" pitchFamily="18" charset="0"/>
                        </a:rPr>
                        <m:t>=2⋅</m:t>
                      </m:r>
                      <m:f>
                        <m:fPr>
                          <m:ctrlPr>
                            <a:rPr lang="zh-CN" altLang="en-US" sz="2800" i="1">
                              <a:latin typeface="Cambria Math" panose="02040503050406030204" pitchFamily="18" charset="0"/>
                            </a:rPr>
                          </m:ctrlPr>
                        </m:fPr>
                        <m:num>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𝑉</m:t>
                              </m:r>
                            </m:e>
                            <m:sub>
                              <m:r>
                                <a:rPr lang="zh-CN" altLang="en-US" sz="2800" i="1">
                                  <a:latin typeface="Cambria Math" panose="02040503050406030204" pitchFamily="18" charset="0"/>
                                </a:rPr>
                                <m:t>𝑇</m:t>
                              </m:r>
                            </m:sub>
                          </m:sSub>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𝑉</m:t>
                              </m:r>
                            </m:e>
                            <m:sub>
                              <m:r>
                                <a:rPr lang="zh-CN" altLang="en-US" sz="2800" i="1">
                                  <a:latin typeface="Cambria Math" panose="02040503050406030204" pitchFamily="18" charset="0"/>
                                </a:rPr>
                                <m:t>𝑚</m:t>
                              </m:r>
                            </m:sub>
                          </m:sSub>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8</m:t>
                          </m:r>
                        </m:num>
                        <m:den>
                          <m:r>
                            <a:rPr lang="zh-CN" altLang="en-US" sz="2800" i="0">
                              <a:latin typeface="Cambria Math" panose="02040503050406030204" pitchFamily="18" charset="0"/>
                            </a:rPr>
                            <m:t>3</m:t>
                          </m:r>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𝜋</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𝜈</m:t>
                              </m:r>
                            </m:e>
                            <m:sup>
                              <m:r>
                                <a:rPr lang="zh-CN" altLang="en-US" sz="2800" i="0">
                                  <a:latin typeface="Cambria Math" panose="02040503050406030204" pitchFamily="18" charset="0"/>
                                </a:rPr>
                                <m:t>3</m:t>
                              </m:r>
                            </m:sup>
                          </m:sSup>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𝑐</m:t>
                              </m:r>
                            </m:e>
                            <m:sup>
                              <m:r>
                                <a:rPr lang="zh-CN" altLang="en-US" sz="2800" i="0">
                                  <a:latin typeface="Cambria Math" panose="02040503050406030204" pitchFamily="18" charset="0"/>
                                </a:rPr>
                                <m:t>3</m:t>
                              </m:r>
                            </m:sup>
                          </m:sSup>
                        </m:den>
                      </m:f>
                      <m:r>
                        <a:rPr lang="zh-CN" altLang="en-US" sz="2800" i="1">
                          <a:latin typeface="Cambria Math" panose="02040503050406030204" pitchFamily="18" charset="0"/>
                        </a:rPr>
                        <m:t>𝑉</m:t>
                      </m:r>
                    </m:oMath>
                  </m:oMathPara>
                </a14:m>
                <a:endParaRPr lang="zh-CN" altLang="en-US" sz="2800" dirty="0"/>
              </a:p>
            </p:txBody>
          </p:sp>
        </mc:Choice>
        <mc:Fallback xmlns="">
          <p:sp>
            <p:nvSpPr>
              <p:cNvPr id="2" name="矩形 1">
                <a:extLst>
                  <a:ext uri="{FF2B5EF4-FFF2-40B4-BE49-F238E27FC236}">
                    <a16:creationId xmlns:a16="http://schemas.microsoft.com/office/drawing/2014/main" id="{AB7F67C4-6141-45D1-BA6B-613282154906}"/>
                  </a:ext>
                </a:extLst>
              </p:cNvPr>
              <p:cNvSpPr>
                <a:spLocks noRot="1" noChangeAspect="1" noMove="1" noResize="1" noEditPoints="1" noAdjustHandles="1" noChangeArrowheads="1" noChangeShapeType="1" noTextEdit="1"/>
              </p:cNvSpPr>
              <p:nvPr/>
            </p:nvSpPr>
            <p:spPr>
              <a:xfrm>
                <a:off x="4247962" y="2178019"/>
                <a:ext cx="3696076" cy="102970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92463AF-D907-4021-A4EF-90BBC4A09418}"/>
                  </a:ext>
                </a:extLst>
              </p:cNvPr>
              <p:cNvSpPr/>
              <p:nvPr/>
            </p:nvSpPr>
            <p:spPr>
              <a:xfrm>
                <a:off x="4606626" y="5502284"/>
                <a:ext cx="2419573" cy="9570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𝑑𝑛</m:t>
                      </m:r>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8</m:t>
                          </m:r>
                          <m:r>
                            <a:rPr lang="zh-CN" altLang="en-US" sz="2800" i="1">
                              <a:latin typeface="Cambria Math" panose="02040503050406030204" pitchFamily="18" charset="0"/>
                            </a:rPr>
                            <m:t>𝜋</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𝜈</m:t>
                              </m:r>
                            </m:e>
                            <m:sup>
                              <m:r>
                                <a:rPr lang="zh-CN" altLang="en-US" sz="2800" i="0">
                                  <a:latin typeface="Cambria Math" panose="02040503050406030204" pitchFamily="18" charset="0"/>
                                </a:rPr>
                                <m:t>2</m:t>
                              </m:r>
                            </m:sup>
                          </m:sSup>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𝑐</m:t>
                              </m:r>
                            </m:e>
                            <m:sup>
                              <m:r>
                                <a:rPr lang="zh-CN" altLang="en-US" sz="2800" i="0">
                                  <a:latin typeface="Cambria Math" panose="02040503050406030204" pitchFamily="18" charset="0"/>
                                </a:rPr>
                                <m:t>3</m:t>
                              </m:r>
                            </m:sup>
                          </m:sSup>
                        </m:den>
                      </m:f>
                      <m:r>
                        <a:rPr lang="zh-CN" altLang="en-US" sz="2800" i="1">
                          <a:latin typeface="Cambria Math" panose="02040503050406030204" pitchFamily="18" charset="0"/>
                        </a:rPr>
                        <m:t>𝑑</m:t>
                      </m:r>
                      <m:r>
                        <a:rPr lang="zh-CN" altLang="en-US" sz="2800" i="1">
                          <a:latin typeface="Cambria Math" panose="02040503050406030204" pitchFamily="18" charset="0"/>
                        </a:rPr>
                        <m:t>𝜈</m:t>
                      </m:r>
                    </m:oMath>
                  </m:oMathPara>
                </a14:m>
                <a:endParaRPr lang="zh-CN" altLang="en-US" sz="2800" dirty="0"/>
              </a:p>
            </p:txBody>
          </p:sp>
        </mc:Choice>
        <mc:Fallback xmlns="">
          <p:sp>
            <p:nvSpPr>
              <p:cNvPr id="3" name="矩形 2">
                <a:extLst>
                  <a:ext uri="{FF2B5EF4-FFF2-40B4-BE49-F238E27FC236}">
                    <a16:creationId xmlns:a16="http://schemas.microsoft.com/office/drawing/2014/main" id="{292463AF-D907-4021-A4EF-90BBC4A09418}"/>
                  </a:ext>
                </a:extLst>
              </p:cNvPr>
              <p:cNvSpPr>
                <a:spLocks noRot="1" noChangeAspect="1" noMove="1" noResize="1" noEditPoints="1" noAdjustHandles="1" noChangeArrowheads="1" noChangeShapeType="1" noTextEdit="1"/>
              </p:cNvSpPr>
              <p:nvPr/>
            </p:nvSpPr>
            <p:spPr>
              <a:xfrm>
                <a:off x="4606626" y="5502284"/>
                <a:ext cx="2419573" cy="957057"/>
              </a:xfrm>
              <a:prstGeom prst="rect">
                <a:avLst/>
              </a:prstGeom>
              <a:blipFill>
                <a:blip r:embed="rId6"/>
                <a:stretch>
                  <a:fillRect/>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28BA69F5-73F5-4586-8033-C26A0EE6CD0C}"/>
              </a:ext>
            </a:extLst>
          </p:cNvPr>
          <p:cNvSpPr>
            <a:spLocks noGrp="1"/>
          </p:cNvSpPr>
          <p:nvPr>
            <p:ph type="sldNum" sz="quarter" idx="12"/>
          </p:nvPr>
        </p:nvSpPr>
        <p:spPr/>
        <p:txBody>
          <a:bodyPr/>
          <a:lstStyle/>
          <a:p>
            <a:fld id="{89E84724-87FB-44E2-81F4-BC8FAFBE8676}" type="slidenum">
              <a:rPr lang="zh-CN" altLang="en-US" smtClean="0"/>
              <a:t>32</a:t>
            </a:fld>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0" name="Text Box 4">
            <a:extLst>
              <a:ext uri="{FF2B5EF4-FFF2-40B4-BE49-F238E27FC236}">
                <a16:creationId xmlns:a16="http://schemas.microsoft.com/office/drawing/2014/main" id="{D5C1830D-1612-4C75-9E5F-578B3C30C0FC}"/>
              </a:ext>
            </a:extLst>
          </p:cNvPr>
          <p:cNvSpPr txBox="1">
            <a:spLocks noChangeArrowheads="1"/>
          </p:cNvSpPr>
          <p:nvPr/>
        </p:nvSpPr>
        <p:spPr bwMode="auto">
          <a:xfrm>
            <a:off x="2667000" y="1600201"/>
            <a:ext cx="7162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just" eaLnBrk="1" hangingPunct="1">
              <a:spcBef>
                <a:spcPct val="50000"/>
              </a:spcBef>
              <a:defRPr/>
            </a:pPr>
            <a:endParaRPr kumimoji="1" lang="zh-CN" altLang="zh-CN" sz="2800">
              <a:effectLst>
                <a:outerShdw blurRad="38100" dist="38100" dir="2700000" algn="tl">
                  <a:srgbClr val="010199"/>
                </a:outerShdw>
              </a:effectLst>
              <a:latin typeface="宋体" pitchFamily="2" charset="-122"/>
            </a:endParaRPr>
          </a:p>
        </p:txBody>
      </p:sp>
      <p:sp>
        <p:nvSpPr>
          <p:cNvPr id="219143" name="Text Box 7">
            <a:extLst>
              <a:ext uri="{FF2B5EF4-FFF2-40B4-BE49-F238E27FC236}">
                <a16:creationId xmlns:a16="http://schemas.microsoft.com/office/drawing/2014/main" id="{D9E33D5B-BA65-433D-95DB-9062FAF112FD}"/>
              </a:ext>
            </a:extLst>
          </p:cNvPr>
          <p:cNvSpPr txBox="1">
            <a:spLocks noChangeArrowheads="1"/>
          </p:cNvSpPr>
          <p:nvPr/>
        </p:nvSpPr>
        <p:spPr bwMode="auto">
          <a:xfrm>
            <a:off x="1352073" y="1684337"/>
            <a:ext cx="8933985" cy="2204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According to energy equipartition theorem, </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each </a:t>
            </a:r>
            <a:r>
              <a:rPr kumimoji="1" lang="en-US" altLang="zh-CN" sz="2800" dirty="0" err="1">
                <a:latin typeface="Times New Roman" panose="02020603050405020304" pitchFamily="18" charset="0"/>
                <a:cs typeface="Times New Roman" panose="02020603050405020304" pitchFamily="18" charset="0"/>
              </a:rPr>
              <a:t>eigene</a:t>
            </a:r>
            <a:r>
              <a:rPr kumimoji="1" lang="en-US" altLang="zh-CN" sz="2800" dirty="0">
                <a:latin typeface="Times New Roman" panose="02020603050405020304" pitchFamily="18" charset="0"/>
                <a:cs typeface="Times New Roman" panose="02020603050405020304" pitchFamily="18" charset="0"/>
              </a:rPr>
              <a:t> vibration mode in the cavity have kinetic and potential energy of </a:t>
            </a:r>
            <a:r>
              <a:rPr kumimoji="1" lang="en-US" altLang="zh-CN" sz="2800" i="1" dirty="0" err="1">
                <a:latin typeface="Times New Roman" panose="02020603050405020304" pitchFamily="18" charset="0"/>
                <a:cs typeface="Times New Roman" panose="02020603050405020304" pitchFamily="18" charset="0"/>
              </a:rPr>
              <a:t>k</a:t>
            </a:r>
            <a:r>
              <a:rPr kumimoji="1" lang="en-US" altLang="zh-CN" sz="2800" i="1" baseline="-25000" dirty="0" err="1">
                <a:latin typeface="Times New Roman" panose="02020603050405020304" pitchFamily="18" charset="0"/>
                <a:cs typeface="Times New Roman" panose="02020603050405020304" pitchFamily="18" charset="0"/>
              </a:rPr>
              <a:t>B</a:t>
            </a:r>
            <a:r>
              <a:rPr kumimoji="1" lang="en-US" altLang="zh-CN" sz="2800" i="1" dirty="0" err="1">
                <a:latin typeface="Times New Roman" panose="02020603050405020304" pitchFamily="18" charset="0"/>
                <a:cs typeface="Times New Roman" panose="02020603050405020304" pitchFamily="18" charset="0"/>
              </a:rPr>
              <a:t>T</a:t>
            </a:r>
            <a:r>
              <a:rPr kumimoji="1" lang="en-US" altLang="zh-CN" sz="2800" i="1" dirty="0">
                <a:latin typeface="Times New Roman" panose="02020603050405020304" pitchFamily="18" charset="0"/>
                <a:cs typeface="Times New Roman" panose="02020603050405020304" pitchFamily="18" charset="0"/>
              </a:rPr>
              <a:t>/2</a:t>
            </a:r>
            <a:r>
              <a:rPr kumimoji="1" lang="en-US" altLang="zh-CN" sz="2800" dirty="0">
                <a:latin typeface="Times New Roman" panose="02020603050405020304" pitchFamily="18" charset="0"/>
                <a:cs typeface="Times New Roman" panose="02020603050405020304" pitchFamily="18" charset="0"/>
              </a:rPr>
              <a:t>. So the energy density </a:t>
            </a:r>
            <a:r>
              <a:rPr kumimoji="1" lang="zh-CN" altLang="en-US" sz="2800" dirty="0">
                <a:latin typeface="Times New Roman" panose="02020603050405020304" pitchFamily="18" charset="0"/>
                <a:cs typeface="Times New Roman" panose="02020603050405020304" pitchFamily="18" charset="0"/>
                <a:sym typeface="Symbol" pitchFamily="18" charset="2"/>
              </a:rPr>
              <a:t> </a:t>
            </a:r>
            <a:r>
              <a:rPr kumimoji="1" lang="en-US" altLang="zh-CN" sz="2800" dirty="0">
                <a:latin typeface="Times New Roman" panose="02020603050405020304" pitchFamily="18" charset="0"/>
                <a:cs typeface="Times New Roman" panose="02020603050405020304" pitchFamily="18" charset="0"/>
              </a:rPr>
              <a:t>in the cavity at </a:t>
            </a:r>
            <a:r>
              <a:rPr kumimoji="1" lang="zh-CN" altLang="en-US" sz="2800" dirty="0">
                <a:latin typeface="Times New Roman" panose="02020603050405020304" pitchFamily="18" charset="0"/>
                <a:cs typeface="Times New Roman" panose="02020603050405020304" pitchFamily="18" charset="0"/>
                <a:sym typeface="Symbol" pitchFamily="18" charset="2"/>
              </a:rPr>
              <a:t>～</a:t>
            </a:r>
            <a:r>
              <a:rPr kumimoji="1" lang="en-US" altLang="zh-CN" sz="2800" dirty="0">
                <a:latin typeface="Times New Roman" panose="02020603050405020304" pitchFamily="18" charset="0"/>
                <a:cs typeface="Times New Roman" panose="02020603050405020304" pitchFamily="18" charset="0"/>
                <a:sym typeface="Symbol" pitchFamily="18" charset="2"/>
              </a:rPr>
              <a:t>+d can be written as:</a:t>
            </a:r>
            <a:endParaRPr kumimoji="1" lang="zh-CN" altLang="en-US" sz="2800" dirty="0">
              <a:latin typeface="Times New Roman" panose="02020603050405020304" pitchFamily="18" charset="0"/>
              <a:cs typeface="Times New Roman" panose="02020603050405020304" pitchFamily="18" charset="0"/>
            </a:endParaRPr>
          </a:p>
        </p:txBody>
      </p:sp>
      <p:sp>
        <p:nvSpPr>
          <p:cNvPr id="219149" name="Text Box 13">
            <a:extLst>
              <a:ext uri="{FF2B5EF4-FFF2-40B4-BE49-F238E27FC236}">
                <a16:creationId xmlns:a16="http://schemas.microsoft.com/office/drawing/2014/main" id="{261EA9F0-61A1-4428-A302-E7D5D84CDA26}"/>
              </a:ext>
            </a:extLst>
          </p:cNvPr>
          <p:cNvSpPr txBox="1">
            <a:spLocks noChangeArrowheads="1"/>
          </p:cNvSpPr>
          <p:nvPr/>
        </p:nvSpPr>
        <p:spPr bwMode="auto">
          <a:xfrm>
            <a:off x="1439387" y="5768976"/>
            <a:ext cx="8979670" cy="580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sym typeface="Symbol" pitchFamily="18" charset="2"/>
              </a:rPr>
              <a:t>Here </a:t>
            </a:r>
            <a:r>
              <a:rPr kumimoji="1" lang="en-US" altLang="zh-CN" sz="2800" i="1" dirty="0">
                <a:latin typeface="Times New Roman" panose="02020603050405020304" pitchFamily="18" charset="0"/>
                <a:cs typeface="Times New Roman" panose="02020603050405020304" pitchFamily="18" charset="0"/>
                <a:sym typeface="Symbol" pitchFamily="18" charset="2"/>
              </a:rPr>
              <a:t>k</a:t>
            </a:r>
            <a:r>
              <a:rPr kumimoji="1" lang="en-US" altLang="zh-CN" sz="2800" i="1" baseline="-25000" dirty="0">
                <a:latin typeface="Times New Roman" panose="02020603050405020304" pitchFamily="18" charset="0"/>
                <a:cs typeface="Times New Roman" panose="02020603050405020304" pitchFamily="18" charset="0"/>
                <a:sym typeface="Symbol" pitchFamily="18" charset="2"/>
              </a:rPr>
              <a:t>B</a:t>
            </a:r>
            <a:r>
              <a:rPr kumimoji="1" lang="en-US" altLang="zh-CN" sz="2800" dirty="0">
                <a:latin typeface="Times New Roman" panose="02020603050405020304" pitchFamily="18" charset="0"/>
                <a:cs typeface="Times New Roman" panose="02020603050405020304" pitchFamily="18" charset="0"/>
              </a:rPr>
              <a:t> is </a:t>
            </a:r>
            <a:r>
              <a:rPr kumimoji="1" lang="en-US" altLang="zh-CN" sz="2800" dirty="0" err="1">
                <a:latin typeface="Times New Roman" panose="02020603050405020304" pitchFamily="18" charset="0"/>
                <a:cs typeface="Times New Roman" panose="02020603050405020304" pitchFamily="18" charset="0"/>
              </a:rPr>
              <a:t>Bolzmann</a:t>
            </a:r>
            <a:r>
              <a:rPr kumimoji="1" lang="en-US" altLang="zh-CN" sz="2800" dirty="0">
                <a:latin typeface="Times New Roman" panose="02020603050405020304" pitchFamily="18" charset="0"/>
                <a:cs typeface="Times New Roman" panose="02020603050405020304" pitchFamily="18" charset="0"/>
              </a:rPr>
              <a:t> constant.</a:t>
            </a:r>
            <a:endParaRPr kumimoji="1" lang="zh-CN" altLang="en-US" sz="2800" dirty="0">
              <a:latin typeface="Times New Roman" panose="02020603050405020304" pitchFamily="18" charset="0"/>
              <a:cs typeface="Times New Roman" panose="02020603050405020304" pitchFamily="18" charset="0"/>
            </a:endParaRPr>
          </a:p>
        </p:txBody>
      </p:sp>
      <p:sp>
        <p:nvSpPr>
          <p:cNvPr id="9" name="Text Box 11">
            <a:extLst>
              <a:ext uri="{FF2B5EF4-FFF2-40B4-BE49-F238E27FC236}">
                <a16:creationId xmlns:a16="http://schemas.microsoft.com/office/drawing/2014/main" id="{E91464A7-E598-4D02-8065-318EF32766E6}"/>
              </a:ext>
            </a:extLst>
          </p:cNvPr>
          <p:cNvSpPr txBox="1">
            <a:spLocks noChangeArrowheads="1"/>
          </p:cNvSpPr>
          <p:nvPr/>
        </p:nvSpPr>
        <p:spPr bwMode="auto">
          <a:xfrm>
            <a:off x="2977356" y="363539"/>
            <a:ext cx="6237288"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Classical theory of BR</a:t>
            </a:r>
          </a:p>
        </p:txBody>
      </p:sp>
      <p:pic>
        <p:nvPicPr>
          <p:cNvPr id="11" name="图片 10">
            <a:extLst>
              <a:ext uri="{FF2B5EF4-FFF2-40B4-BE49-F238E27FC236}">
                <a16:creationId xmlns:a16="http://schemas.microsoft.com/office/drawing/2014/main" id="{50150B57-5514-4595-AE6B-10597B2F1B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5">
            <a:extLst>
              <a:ext uri="{FF2B5EF4-FFF2-40B4-BE49-F238E27FC236}">
                <a16:creationId xmlns:a16="http://schemas.microsoft.com/office/drawing/2014/main" id="{C7A50BE2-F376-45C8-9C8A-F2B5602112EC}"/>
              </a:ext>
            </a:extLst>
          </p:cNvPr>
          <p:cNvGrpSpPr>
            <a:grpSpLocks/>
          </p:cNvGrpSpPr>
          <p:nvPr/>
        </p:nvGrpSpPr>
        <p:grpSpPr bwMode="auto">
          <a:xfrm>
            <a:off x="12000" y="1268760"/>
            <a:ext cx="12168000" cy="0"/>
            <a:chOff x="0" y="119"/>
            <a:chExt cx="5804" cy="726"/>
          </a:xfrm>
        </p:grpSpPr>
        <p:pic>
          <p:nvPicPr>
            <p:cNvPr id="13" name="Picture 6" descr="nklogo">
              <a:extLst>
                <a:ext uri="{FF2B5EF4-FFF2-40B4-BE49-F238E27FC236}">
                  <a16:creationId xmlns:a16="http://schemas.microsoft.com/office/drawing/2014/main" id="{C302F471-C578-497F-AD56-594FC82A8A0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7">
              <a:extLst>
                <a:ext uri="{FF2B5EF4-FFF2-40B4-BE49-F238E27FC236}">
                  <a16:creationId xmlns:a16="http://schemas.microsoft.com/office/drawing/2014/main" id="{95228634-46E1-49C1-98B6-D2CC6EB6AB99}"/>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76FF643-91CB-4534-834A-B80B03F3A656}"/>
                  </a:ext>
                </a:extLst>
              </p:cNvPr>
              <p:cNvSpPr/>
              <p:nvPr/>
            </p:nvSpPr>
            <p:spPr>
              <a:xfrm>
                <a:off x="3575847" y="4216213"/>
                <a:ext cx="4064126" cy="9570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𝜌</m:t>
                      </m:r>
                      <m:r>
                        <a:rPr lang="zh-CN" altLang="en-US" sz="2800" i="0">
                          <a:latin typeface="Cambria Math" panose="02040503050406030204" pitchFamily="18" charset="0"/>
                        </a:rPr>
                        <m:t>(</m:t>
                      </m:r>
                      <m:r>
                        <a:rPr lang="zh-CN" altLang="en-US" sz="2800" i="1">
                          <a:latin typeface="Cambria Math" panose="02040503050406030204" pitchFamily="18" charset="0"/>
                        </a:rPr>
                        <m:t>𝜈</m:t>
                      </m:r>
                      <m:r>
                        <a:rPr lang="zh-CN" altLang="en-US" sz="2800" i="0">
                          <a:latin typeface="Cambria Math" panose="02040503050406030204" pitchFamily="18" charset="0"/>
                        </a:rPr>
                        <m:t>,</m:t>
                      </m:r>
                      <m:r>
                        <a:rPr lang="zh-CN" altLang="en-US" sz="2800" i="1">
                          <a:latin typeface="Cambria Math" panose="02040503050406030204" pitchFamily="18" charset="0"/>
                        </a:rPr>
                        <m:t>𝑇</m:t>
                      </m:r>
                      <m:r>
                        <a:rPr lang="zh-CN" altLang="en-US" sz="2800" i="0">
                          <a:latin typeface="Cambria Math" panose="02040503050406030204" pitchFamily="18" charset="0"/>
                        </a:rPr>
                        <m:t>)</m:t>
                      </m:r>
                      <m:r>
                        <a:rPr lang="zh-CN" altLang="en-US" sz="2800" i="1">
                          <a:latin typeface="Cambria Math" panose="02040503050406030204" pitchFamily="18" charset="0"/>
                        </a:rPr>
                        <m:t>𝑑</m:t>
                      </m:r>
                      <m:r>
                        <a:rPr lang="zh-CN" altLang="en-US" sz="2800" i="1">
                          <a:latin typeface="Cambria Math" panose="02040503050406030204" pitchFamily="18" charset="0"/>
                        </a:rPr>
                        <m:t>𝜈</m:t>
                      </m:r>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8</m:t>
                          </m:r>
                          <m:r>
                            <a:rPr lang="zh-CN" altLang="en-US" sz="2800" i="1">
                              <a:latin typeface="Cambria Math" panose="02040503050406030204" pitchFamily="18" charset="0"/>
                            </a:rPr>
                            <m:t>𝜋</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𝜈</m:t>
                              </m:r>
                            </m:e>
                            <m:sup>
                              <m:r>
                                <a:rPr lang="zh-CN" altLang="en-US" sz="2800" i="0">
                                  <a:latin typeface="Cambria Math" panose="02040503050406030204" pitchFamily="18" charset="0"/>
                                </a:rPr>
                                <m:t>2</m:t>
                              </m:r>
                            </m:sup>
                          </m:sSup>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𝑐</m:t>
                              </m:r>
                            </m:e>
                            <m:sup>
                              <m:r>
                                <a:rPr lang="zh-CN" altLang="en-US" sz="2800" i="0">
                                  <a:latin typeface="Cambria Math" panose="02040503050406030204" pitchFamily="18" charset="0"/>
                                </a:rPr>
                                <m:t>3</m:t>
                              </m:r>
                            </m:sup>
                          </m:sSup>
                        </m:den>
                      </m:f>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𝐵</m:t>
                          </m:r>
                        </m:sub>
                      </m:sSub>
                      <m:r>
                        <a:rPr lang="zh-CN" altLang="en-US" sz="2800" i="1">
                          <a:latin typeface="Cambria Math" panose="02040503050406030204" pitchFamily="18" charset="0"/>
                        </a:rPr>
                        <m:t>𝑇𝑑</m:t>
                      </m:r>
                      <m:r>
                        <a:rPr lang="zh-CN" altLang="en-US" sz="2800" i="1">
                          <a:latin typeface="Cambria Math" panose="02040503050406030204" pitchFamily="18" charset="0"/>
                        </a:rPr>
                        <m:t>𝜈</m:t>
                      </m:r>
                    </m:oMath>
                  </m:oMathPara>
                </a14:m>
                <a:endParaRPr lang="zh-CN" altLang="en-US" sz="2800" dirty="0"/>
              </a:p>
            </p:txBody>
          </p:sp>
        </mc:Choice>
        <mc:Fallback xmlns="">
          <p:sp>
            <p:nvSpPr>
              <p:cNvPr id="2" name="矩形 1">
                <a:extLst>
                  <a:ext uri="{FF2B5EF4-FFF2-40B4-BE49-F238E27FC236}">
                    <a16:creationId xmlns:a16="http://schemas.microsoft.com/office/drawing/2014/main" id="{076FF643-91CB-4534-834A-B80B03F3A656}"/>
                  </a:ext>
                </a:extLst>
              </p:cNvPr>
              <p:cNvSpPr>
                <a:spLocks noRot="1" noChangeAspect="1" noMove="1" noResize="1" noEditPoints="1" noAdjustHandles="1" noChangeArrowheads="1" noChangeShapeType="1" noTextEdit="1"/>
              </p:cNvSpPr>
              <p:nvPr/>
            </p:nvSpPr>
            <p:spPr>
              <a:xfrm>
                <a:off x="3575847" y="4216213"/>
                <a:ext cx="4064126" cy="957057"/>
              </a:xfrm>
              <a:prstGeom prst="rect">
                <a:avLst/>
              </a:prstGeom>
              <a:blipFill>
                <a:blip r:embed="rId5"/>
                <a:stretch>
                  <a:fillRect/>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D5DC3A7-74B2-4EC3-8EB2-7CFE235EF878}"/>
              </a:ext>
            </a:extLst>
          </p:cNvPr>
          <p:cNvSpPr>
            <a:spLocks noGrp="1"/>
          </p:cNvSpPr>
          <p:nvPr>
            <p:ph type="sldNum" sz="quarter" idx="12"/>
          </p:nvPr>
        </p:nvSpPr>
        <p:spPr/>
        <p:txBody>
          <a:bodyPr/>
          <a:lstStyle/>
          <a:p>
            <a:fld id="{89E84724-87FB-44E2-81F4-BC8FAFBE8676}" type="slidenum">
              <a:rPr lang="zh-CN" altLang="en-US" smtClean="0"/>
              <a:t>33</a:t>
            </a:fld>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Freeform 4" descr="宽上对角线">
            <a:extLst>
              <a:ext uri="{FF2B5EF4-FFF2-40B4-BE49-F238E27FC236}">
                <a16:creationId xmlns:a16="http://schemas.microsoft.com/office/drawing/2014/main" id="{4038B66B-1869-466E-97F9-632837F53452}"/>
              </a:ext>
            </a:extLst>
          </p:cNvPr>
          <p:cNvSpPr>
            <a:spLocks/>
          </p:cNvSpPr>
          <p:nvPr/>
        </p:nvSpPr>
        <p:spPr bwMode="auto">
          <a:xfrm>
            <a:off x="9259887" y="2220442"/>
            <a:ext cx="1895475" cy="2644775"/>
          </a:xfrm>
          <a:custGeom>
            <a:avLst/>
            <a:gdLst>
              <a:gd name="T0" fmla="*/ 2147483646 w 1194"/>
              <a:gd name="T1" fmla="*/ 2147483646 h 1666"/>
              <a:gd name="T2" fmla="*/ 2147483646 w 1194"/>
              <a:gd name="T3" fmla="*/ 0 h 1666"/>
              <a:gd name="T4" fmla="*/ 2147483646 w 1194"/>
              <a:gd name="T5" fmla="*/ 2147483646 h 1666"/>
              <a:gd name="T6" fmla="*/ 2147483646 w 1194"/>
              <a:gd name="T7" fmla="*/ 2147483646 h 1666"/>
              <a:gd name="T8" fmla="*/ 2147483646 w 1194"/>
              <a:gd name="T9" fmla="*/ 2147483646 h 1666"/>
              <a:gd name="T10" fmla="*/ 2147483646 w 1194"/>
              <a:gd name="T11" fmla="*/ 2147483646 h 1666"/>
              <a:gd name="T12" fmla="*/ 2147483646 w 1194"/>
              <a:gd name="T13" fmla="*/ 2147483646 h 1666"/>
              <a:gd name="T14" fmla="*/ 2147483646 w 1194"/>
              <a:gd name="T15" fmla="*/ 2147483646 h 1666"/>
              <a:gd name="T16" fmla="*/ 0 w 1194"/>
              <a:gd name="T17" fmla="*/ 2147483646 h 1666"/>
              <a:gd name="T18" fmla="*/ 2147483646 w 1194"/>
              <a:gd name="T19" fmla="*/ 2147483646 h 16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4" h="1666">
                <a:moveTo>
                  <a:pt x="155" y="239"/>
                </a:moveTo>
                <a:lnTo>
                  <a:pt x="512" y="0"/>
                </a:lnTo>
                <a:lnTo>
                  <a:pt x="1064" y="34"/>
                </a:lnTo>
                <a:lnTo>
                  <a:pt x="1194" y="34"/>
                </a:lnTo>
                <a:lnTo>
                  <a:pt x="1194" y="1401"/>
                </a:lnTo>
                <a:lnTo>
                  <a:pt x="1055" y="1611"/>
                </a:lnTo>
                <a:lnTo>
                  <a:pt x="328" y="1666"/>
                </a:lnTo>
                <a:lnTo>
                  <a:pt x="82" y="1548"/>
                </a:lnTo>
                <a:lnTo>
                  <a:pt x="0" y="702"/>
                </a:lnTo>
                <a:lnTo>
                  <a:pt x="155" y="239"/>
                </a:lnTo>
                <a:close/>
              </a:path>
            </a:pathLst>
          </a:custGeom>
          <a:blipFill dpi="0" rotWithShape="0">
            <a:blip r:embed="rId3"/>
            <a:srcRect/>
            <a:tile tx="0" ty="0" sx="100000" sy="100000" flip="none" algn="tl"/>
          </a:blipFill>
          <a:ln w="9525">
            <a:solidFill>
              <a:schemeClr val="tx1"/>
            </a:solidFill>
            <a:round/>
            <a:headEnd/>
            <a:tailEnd/>
          </a:ln>
        </p:spPr>
        <p:txBody>
          <a:bodyPr wrap="none" anchor="ctr"/>
          <a:lstStyle/>
          <a:p>
            <a:endParaRPr lang="zh-CN" altLang="en-US"/>
          </a:p>
        </p:txBody>
      </p:sp>
      <p:sp>
        <p:nvSpPr>
          <p:cNvPr id="63493" name="Freeform 5">
            <a:extLst>
              <a:ext uri="{FF2B5EF4-FFF2-40B4-BE49-F238E27FC236}">
                <a16:creationId xmlns:a16="http://schemas.microsoft.com/office/drawing/2014/main" id="{207E0343-7638-41EE-AAEF-56FE7151DE15}"/>
              </a:ext>
            </a:extLst>
          </p:cNvPr>
          <p:cNvSpPr>
            <a:spLocks/>
          </p:cNvSpPr>
          <p:nvPr/>
        </p:nvSpPr>
        <p:spPr bwMode="auto">
          <a:xfrm>
            <a:off x="9350375" y="2463330"/>
            <a:ext cx="1550987" cy="2084387"/>
          </a:xfrm>
          <a:custGeom>
            <a:avLst/>
            <a:gdLst>
              <a:gd name="T0" fmla="*/ 2147483646 w 1445"/>
              <a:gd name="T1" fmla="*/ 2147483646 h 1845"/>
              <a:gd name="T2" fmla="*/ 2147483646 w 1445"/>
              <a:gd name="T3" fmla="*/ 2147483646 h 1845"/>
              <a:gd name="T4" fmla="*/ 2147483646 w 1445"/>
              <a:gd name="T5" fmla="*/ 2147483646 h 1845"/>
              <a:gd name="T6" fmla="*/ 2147483646 w 1445"/>
              <a:gd name="T7" fmla="*/ 2147483646 h 1845"/>
              <a:gd name="T8" fmla="*/ 2147483646 w 1445"/>
              <a:gd name="T9" fmla="*/ 2147483646 h 1845"/>
              <a:gd name="T10" fmla="*/ 2147483646 w 1445"/>
              <a:gd name="T11" fmla="*/ 2147483646 h 1845"/>
              <a:gd name="T12" fmla="*/ 2147483646 w 1445"/>
              <a:gd name="T13" fmla="*/ 2147483646 h 18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45" h="1845">
                <a:moveTo>
                  <a:pt x="331" y="261"/>
                </a:moveTo>
                <a:cubicBezTo>
                  <a:pt x="0" y="800"/>
                  <a:pt x="72" y="1155"/>
                  <a:pt x="91" y="1413"/>
                </a:cubicBezTo>
                <a:cubicBezTo>
                  <a:pt x="163" y="1582"/>
                  <a:pt x="336" y="1791"/>
                  <a:pt x="667" y="1845"/>
                </a:cubicBezTo>
                <a:cubicBezTo>
                  <a:pt x="1036" y="1818"/>
                  <a:pt x="1339" y="1317"/>
                  <a:pt x="1339" y="1317"/>
                </a:cubicBezTo>
                <a:cubicBezTo>
                  <a:pt x="1339" y="1317"/>
                  <a:pt x="1445" y="927"/>
                  <a:pt x="1339" y="549"/>
                </a:cubicBezTo>
                <a:cubicBezTo>
                  <a:pt x="1363" y="264"/>
                  <a:pt x="1003" y="69"/>
                  <a:pt x="1003" y="69"/>
                </a:cubicBezTo>
                <a:cubicBezTo>
                  <a:pt x="1003" y="69"/>
                  <a:pt x="663" y="0"/>
                  <a:pt x="331" y="261"/>
                </a:cubicBezTo>
                <a:close/>
              </a:path>
            </a:pathLst>
          </a:custGeom>
          <a:solidFill>
            <a:schemeClr val="accent1"/>
          </a:solidFill>
          <a:ln w="9525">
            <a:solidFill>
              <a:schemeClr val="tx1"/>
            </a:solidFill>
            <a:round/>
            <a:headEnd/>
            <a:tailEnd/>
          </a:ln>
        </p:spPr>
        <p:txBody>
          <a:bodyPr wrap="none" anchor="ctr"/>
          <a:lstStyle/>
          <a:p>
            <a:endParaRPr lang="zh-CN" altLang="en-US"/>
          </a:p>
        </p:txBody>
      </p:sp>
      <p:grpSp>
        <p:nvGrpSpPr>
          <p:cNvPr id="63494" name="Group 6">
            <a:extLst>
              <a:ext uri="{FF2B5EF4-FFF2-40B4-BE49-F238E27FC236}">
                <a16:creationId xmlns:a16="http://schemas.microsoft.com/office/drawing/2014/main" id="{D788FBF1-85AB-4C7B-BD71-48E60030FBED}"/>
              </a:ext>
            </a:extLst>
          </p:cNvPr>
          <p:cNvGrpSpPr>
            <a:grpSpLocks/>
          </p:cNvGrpSpPr>
          <p:nvPr/>
        </p:nvGrpSpPr>
        <p:grpSpPr bwMode="auto">
          <a:xfrm>
            <a:off x="7599362" y="1996604"/>
            <a:ext cx="2187575" cy="1573212"/>
            <a:chOff x="2832" y="768"/>
            <a:chExt cx="1378" cy="991"/>
          </a:xfrm>
        </p:grpSpPr>
        <p:grpSp>
          <p:nvGrpSpPr>
            <p:cNvPr id="63506" name="Group 7">
              <a:extLst>
                <a:ext uri="{FF2B5EF4-FFF2-40B4-BE49-F238E27FC236}">
                  <a16:creationId xmlns:a16="http://schemas.microsoft.com/office/drawing/2014/main" id="{D5ECACC5-0A17-4168-91CC-AB41A8A9E67B}"/>
                </a:ext>
              </a:extLst>
            </p:cNvPr>
            <p:cNvGrpSpPr>
              <a:grpSpLocks/>
            </p:cNvGrpSpPr>
            <p:nvPr/>
          </p:nvGrpSpPr>
          <p:grpSpPr bwMode="auto">
            <a:xfrm>
              <a:off x="2832" y="768"/>
              <a:ext cx="1378" cy="991"/>
              <a:chOff x="2832" y="768"/>
              <a:chExt cx="1378" cy="991"/>
            </a:xfrm>
          </p:grpSpPr>
          <p:sp>
            <p:nvSpPr>
              <p:cNvPr id="63508" name="Freeform 8">
                <a:extLst>
                  <a:ext uri="{FF2B5EF4-FFF2-40B4-BE49-F238E27FC236}">
                    <a16:creationId xmlns:a16="http://schemas.microsoft.com/office/drawing/2014/main" id="{C861E592-F088-4EB6-A1BA-E2196A464046}"/>
                  </a:ext>
                </a:extLst>
              </p:cNvPr>
              <p:cNvSpPr>
                <a:spLocks/>
              </p:cNvSpPr>
              <p:nvPr/>
            </p:nvSpPr>
            <p:spPr bwMode="auto">
              <a:xfrm>
                <a:off x="2832" y="768"/>
                <a:ext cx="1378" cy="991"/>
              </a:xfrm>
              <a:custGeom>
                <a:avLst/>
                <a:gdLst>
                  <a:gd name="T0" fmla="*/ 26 w 2036"/>
                  <a:gd name="T1" fmla="*/ 33 h 1392"/>
                  <a:gd name="T2" fmla="*/ 3 w 2036"/>
                  <a:gd name="T3" fmla="*/ 19 h 1392"/>
                  <a:gd name="T4" fmla="*/ 8 w 2036"/>
                  <a:gd name="T5" fmla="*/ 0 h 1392"/>
                  <a:gd name="T6" fmla="*/ 27 w 2036"/>
                  <a:gd name="T7" fmla="*/ 26 h 1392"/>
                  <a:gd name="T8" fmla="*/ 26 w 2036"/>
                  <a:gd name="T9" fmla="*/ 33 h 13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36" h="1392">
                    <a:moveTo>
                      <a:pt x="1882" y="1392"/>
                    </a:moveTo>
                    <a:cubicBezTo>
                      <a:pt x="1882" y="1392"/>
                      <a:pt x="1066" y="1080"/>
                      <a:pt x="250" y="768"/>
                    </a:cubicBezTo>
                    <a:cubicBezTo>
                      <a:pt x="0" y="109"/>
                      <a:pt x="586" y="0"/>
                      <a:pt x="586" y="0"/>
                    </a:cubicBezTo>
                    <a:cubicBezTo>
                      <a:pt x="586" y="0"/>
                      <a:pt x="1282" y="552"/>
                      <a:pt x="1978" y="1104"/>
                    </a:cubicBezTo>
                    <a:cubicBezTo>
                      <a:pt x="2036" y="1319"/>
                      <a:pt x="1882" y="1392"/>
                      <a:pt x="1882" y="1392"/>
                    </a:cubicBezTo>
                    <a:close/>
                  </a:path>
                </a:pathLst>
              </a:custGeom>
              <a:solidFill>
                <a:schemeClr val="accent1"/>
              </a:solidFill>
              <a:ln w="9525">
                <a:solidFill>
                  <a:schemeClr val="tx1"/>
                </a:solidFill>
                <a:round/>
                <a:headEnd/>
                <a:tailEnd/>
              </a:ln>
            </p:spPr>
            <p:txBody>
              <a:bodyPr wrap="none" anchor="ctr"/>
              <a:lstStyle/>
              <a:p>
                <a:endParaRPr lang="zh-CN" altLang="en-US"/>
              </a:p>
            </p:txBody>
          </p:sp>
          <p:sp>
            <p:nvSpPr>
              <p:cNvPr id="63509" name="Line 9">
                <a:extLst>
                  <a:ext uri="{FF2B5EF4-FFF2-40B4-BE49-F238E27FC236}">
                    <a16:creationId xmlns:a16="http://schemas.microsoft.com/office/drawing/2014/main" id="{2019E2C7-F5A5-4903-A4F4-5FF990C964D8}"/>
                  </a:ext>
                </a:extLst>
              </p:cNvPr>
              <p:cNvSpPr>
                <a:spLocks noChangeShapeType="1"/>
              </p:cNvSpPr>
              <p:nvPr/>
            </p:nvSpPr>
            <p:spPr bwMode="auto">
              <a:xfrm flipH="1" flipV="1">
                <a:off x="3073" y="1007"/>
                <a:ext cx="1072" cy="64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3507" name="Freeform 10">
              <a:extLst>
                <a:ext uri="{FF2B5EF4-FFF2-40B4-BE49-F238E27FC236}">
                  <a16:creationId xmlns:a16="http://schemas.microsoft.com/office/drawing/2014/main" id="{4C9063EA-F5C6-4F2B-AFB7-00A519596833}"/>
                </a:ext>
              </a:extLst>
            </p:cNvPr>
            <p:cNvSpPr>
              <a:spLocks/>
            </p:cNvSpPr>
            <p:nvPr/>
          </p:nvSpPr>
          <p:spPr bwMode="auto">
            <a:xfrm>
              <a:off x="3008" y="774"/>
              <a:ext cx="286" cy="541"/>
            </a:xfrm>
            <a:custGeom>
              <a:avLst/>
              <a:gdLst>
                <a:gd name="T0" fmla="*/ 5 w 423"/>
                <a:gd name="T1" fmla="*/ 0 h 759"/>
                <a:gd name="T2" fmla="*/ 0 w 423"/>
                <a:gd name="T3" fmla="*/ 19 h 759"/>
                <a:gd name="T4" fmla="*/ 0 60000 65536"/>
                <a:gd name="T5" fmla="*/ 0 60000 65536"/>
              </a:gdLst>
              <a:ahLst/>
              <a:cxnLst>
                <a:cxn ang="T4">
                  <a:pos x="T0" y="T1"/>
                </a:cxn>
                <a:cxn ang="T5">
                  <a:pos x="T2" y="T3"/>
                </a:cxn>
              </a:cxnLst>
              <a:rect l="0" t="0" r="r" b="b"/>
              <a:pathLst>
                <a:path w="423" h="759">
                  <a:moveTo>
                    <a:pt x="350" y="0"/>
                  </a:moveTo>
                  <a:cubicBezTo>
                    <a:pt x="423" y="554"/>
                    <a:pt x="0" y="759"/>
                    <a:pt x="0" y="759"/>
                  </a:cubicBezTo>
                </a:path>
              </a:pathLst>
            </a:custGeom>
            <a:solidFill>
              <a:schemeClr val="accent1"/>
            </a:solidFill>
            <a:ln w="9525">
              <a:solidFill>
                <a:schemeClr val="tx1"/>
              </a:solidFill>
              <a:round/>
              <a:headEnd type="none" w="med" len="med"/>
              <a:tailEnd type="none" w="med" len="med"/>
            </a:ln>
          </p:spPr>
          <p:txBody>
            <a:bodyPr wrap="none" anchor="ctr"/>
            <a:lstStyle/>
            <a:p>
              <a:endParaRPr lang="zh-CN" altLang="en-US"/>
            </a:p>
          </p:txBody>
        </p:sp>
      </p:grpSp>
      <p:sp>
        <p:nvSpPr>
          <p:cNvPr id="373771" name="Text Box 11">
            <a:extLst>
              <a:ext uri="{FF2B5EF4-FFF2-40B4-BE49-F238E27FC236}">
                <a16:creationId xmlns:a16="http://schemas.microsoft.com/office/drawing/2014/main" id="{D9C8BC1C-7DC1-41FA-93D8-0695FEC72E72}"/>
              </a:ext>
            </a:extLst>
          </p:cNvPr>
          <p:cNvSpPr txBox="1">
            <a:spLocks noChangeArrowheads="1"/>
          </p:cNvSpPr>
          <p:nvPr/>
        </p:nvSpPr>
        <p:spPr bwMode="auto">
          <a:xfrm>
            <a:off x="1036638" y="1729436"/>
            <a:ext cx="5757607" cy="579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Relation between </a:t>
            </a:r>
            <a:r>
              <a:rPr kumimoji="1" lang="en-US" altLang="zh-CN" sz="2800" i="1" dirty="0">
                <a:latin typeface="Times New Roman" panose="02020603050405020304" pitchFamily="18" charset="0"/>
                <a:cs typeface="Times New Roman" panose="02020603050405020304" pitchFamily="18" charset="0"/>
              </a:rPr>
              <a:t>r</a:t>
            </a:r>
            <a:r>
              <a:rPr kumimoji="1" lang="en-US" altLang="zh-CN" sz="2800" dirty="0">
                <a:latin typeface="Times New Roman" panose="02020603050405020304" pitchFamily="18" charset="0"/>
                <a:cs typeface="Times New Roman" panose="02020603050405020304" pitchFamily="18" charset="0"/>
              </a:rPr>
              <a:t> and </a:t>
            </a:r>
            <a:r>
              <a:rPr kumimoji="1" lang="en-US" altLang="zh-CN" sz="2800" i="1" dirty="0">
                <a:latin typeface="Times New Roman" panose="02020603050405020304" pitchFamily="18" charset="0"/>
                <a:cs typeface="Times New Roman" panose="02020603050405020304" pitchFamily="18" charset="0"/>
                <a:sym typeface="Symbol" panose="05050102010706020507" pitchFamily="18" charset="2"/>
              </a:rPr>
              <a:t></a:t>
            </a:r>
            <a:endParaRPr kumimoji="1" lang="zh-CN" altLang="en-US" sz="2800" i="1" dirty="0">
              <a:latin typeface="Times New Roman" panose="02020603050405020304" pitchFamily="18" charset="0"/>
              <a:cs typeface="Times New Roman" panose="02020603050405020304" pitchFamily="18" charset="0"/>
            </a:endParaRPr>
          </a:p>
        </p:txBody>
      </p:sp>
      <p:sp>
        <p:nvSpPr>
          <p:cNvPr id="63496" name="Oval 12">
            <a:extLst>
              <a:ext uri="{FF2B5EF4-FFF2-40B4-BE49-F238E27FC236}">
                <a16:creationId xmlns:a16="http://schemas.microsoft.com/office/drawing/2014/main" id="{8387D90D-3227-404F-B597-9B8E405665EA}"/>
              </a:ext>
            </a:extLst>
          </p:cNvPr>
          <p:cNvSpPr>
            <a:spLocks noChangeArrowheads="1"/>
          </p:cNvSpPr>
          <p:nvPr/>
        </p:nvSpPr>
        <p:spPr bwMode="auto">
          <a:xfrm rot="883884">
            <a:off x="9631362" y="3242792"/>
            <a:ext cx="93663" cy="320675"/>
          </a:xfrm>
          <a:prstGeom prst="ellipse">
            <a:avLst/>
          </a:prstGeom>
          <a:solidFill>
            <a:srgbClr val="FF3300"/>
          </a:solidFill>
          <a:ln w="9525">
            <a:solidFill>
              <a:srgbClr val="FF3300"/>
            </a:solidFill>
            <a:round/>
            <a:headEnd/>
            <a:tailEnd/>
          </a:ln>
        </p:spPr>
        <p:txBody>
          <a:bodyPr wrap="none" anchor="ct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3497" name="Line 13">
            <a:extLst>
              <a:ext uri="{FF2B5EF4-FFF2-40B4-BE49-F238E27FC236}">
                <a16:creationId xmlns:a16="http://schemas.microsoft.com/office/drawing/2014/main" id="{8D63435A-F736-44C7-90F6-078B37140285}"/>
              </a:ext>
            </a:extLst>
          </p:cNvPr>
          <p:cNvSpPr>
            <a:spLocks noChangeShapeType="1"/>
          </p:cNvSpPr>
          <p:nvPr/>
        </p:nvSpPr>
        <p:spPr bwMode="auto">
          <a:xfrm flipH="1" flipV="1">
            <a:off x="8135937" y="3244380"/>
            <a:ext cx="1547813"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498" name="Freeform 14">
            <a:extLst>
              <a:ext uri="{FF2B5EF4-FFF2-40B4-BE49-F238E27FC236}">
                <a16:creationId xmlns:a16="http://schemas.microsoft.com/office/drawing/2014/main" id="{50583EB0-2E6A-47D4-ABF9-AE87426C4153}"/>
              </a:ext>
            </a:extLst>
          </p:cNvPr>
          <p:cNvSpPr>
            <a:spLocks/>
          </p:cNvSpPr>
          <p:nvPr/>
        </p:nvSpPr>
        <p:spPr bwMode="auto">
          <a:xfrm>
            <a:off x="9074149" y="3136429"/>
            <a:ext cx="144462" cy="215900"/>
          </a:xfrm>
          <a:custGeom>
            <a:avLst/>
            <a:gdLst>
              <a:gd name="T0" fmla="*/ 2147483646 w 135"/>
              <a:gd name="T1" fmla="*/ 0 h 192"/>
              <a:gd name="T2" fmla="*/ 2147483646 w 135"/>
              <a:gd name="T3" fmla="*/ 2147483646 h 192"/>
              <a:gd name="T4" fmla="*/ 0 60000 65536"/>
              <a:gd name="T5" fmla="*/ 0 60000 65536"/>
            </a:gdLst>
            <a:ahLst/>
            <a:cxnLst>
              <a:cxn ang="T4">
                <a:pos x="T0" y="T1"/>
              </a:cxn>
              <a:cxn ang="T5">
                <a:pos x="T2" y="T3"/>
              </a:cxn>
            </a:cxnLst>
            <a:rect l="0" t="0" r="r" b="b"/>
            <a:pathLst>
              <a:path w="135" h="192">
                <a:moveTo>
                  <a:pt x="135" y="0"/>
                </a:moveTo>
                <a:cubicBezTo>
                  <a:pt x="135" y="0"/>
                  <a:pt x="0" y="74"/>
                  <a:pt x="39" y="192"/>
                </a:cubicBezTo>
              </a:path>
            </a:pathLst>
          </a:custGeom>
          <a:noFill/>
          <a:ln w="9525">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63499" name="Object 15">
            <a:extLst>
              <a:ext uri="{FF2B5EF4-FFF2-40B4-BE49-F238E27FC236}">
                <a16:creationId xmlns:a16="http://schemas.microsoft.com/office/drawing/2014/main" id="{95C2161E-28DB-451D-BCB8-044C3B470AF9}"/>
              </a:ext>
            </a:extLst>
          </p:cNvPr>
          <p:cNvGraphicFramePr>
            <a:graphicFrameLocks noChangeAspect="1"/>
          </p:cNvGraphicFramePr>
          <p:nvPr>
            <p:extLst>
              <p:ext uri="{D42A27DB-BD31-4B8C-83A1-F6EECF244321}">
                <p14:modId xmlns:p14="http://schemas.microsoft.com/office/powerpoint/2010/main" val="3846178739"/>
              </p:ext>
            </p:extLst>
          </p:nvPr>
        </p:nvGraphicFramePr>
        <p:xfrm>
          <a:off x="8724899" y="2911004"/>
          <a:ext cx="322262" cy="476250"/>
        </p:xfrm>
        <a:graphic>
          <a:graphicData uri="http://schemas.openxmlformats.org/presentationml/2006/ole">
            <mc:AlternateContent xmlns:mc="http://schemas.openxmlformats.org/markup-compatibility/2006">
              <mc:Choice xmlns:v="urn:schemas-microsoft-com:vml" Requires="v">
                <p:oleObj name="公式" r:id="rId4" imgW="37897" imgH="85764" progId="Equation.3">
                  <p:embed/>
                </p:oleObj>
              </mc:Choice>
              <mc:Fallback>
                <p:oleObj name="公式" r:id="rId4" imgW="37897" imgH="85764" progId="Equation.3">
                  <p:embed/>
                  <p:pic>
                    <p:nvPicPr>
                      <p:cNvPr id="63499" name="Object 15">
                        <a:extLst>
                          <a:ext uri="{FF2B5EF4-FFF2-40B4-BE49-F238E27FC236}">
                            <a16:creationId xmlns:a16="http://schemas.microsoft.com/office/drawing/2014/main" id="{95C2161E-28DB-451D-BCB8-044C3B470A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4899" y="2911004"/>
                        <a:ext cx="322262"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3776" name="Text Box 16">
            <a:extLst>
              <a:ext uri="{FF2B5EF4-FFF2-40B4-BE49-F238E27FC236}">
                <a16:creationId xmlns:a16="http://schemas.microsoft.com/office/drawing/2014/main" id="{3B12BB8D-89DA-470E-AF71-E9362BCCC8C9}"/>
              </a:ext>
            </a:extLst>
          </p:cNvPr>
          <p:cNvSpPr txBox="1">
            <a:spLocks noChangeArrowheads="1"/>
          </p:cNvSpPr>
          <p:nvPr/>
        </p:nvSpPr>
        <p:spPr bwMode="auto">
          <a:xfrm>
            <a:off x="8348661" y="1714029"/>
            <a:ext cx="11430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800" dirty="0">
                <a:latin typeface="Times New Roman" pitchFamily="18" charset="0"/>
                <a:ea typeface="仿宋_GB2312" pitchFamily="49" charset="-122"/>
                <a:sym typeface="Symbol" pitchFamily="18" charset="2"/>
              </a:rPr>
              <a:t>d </a:t>
            </a:r>
            <a:endParaRPr kumimoji="1" lang="en-US" altLang="zh-CN" sz="2800" dirty="0">
              <a:latin typeface="Times New Roman" pitchFamily="18" charset="0"/>
              <a:ea typeface="仿宋_GB2312" pitchFamily="49" charset="-122"/>
            </a:endParaRPr>
          </a:p>
        </p:txBody>
      </p:sp>
      <p:sp>
        <p:nvSpPr>
          <p:cNvPr id="373777" name="Text Box 17">
            <a:extLst>
              <a:ext uri="{FF2B5EF4-FFF2-40B4-BE49-F238E27FC236}">
                <a16:creationId xmlns:a16="http://schemas.microsoft.com/office/drawing/2014/main" id="{B6BC40C2-F74F-476F-8885-0D82CFF5EEB4}"/>
              </a:ext>
            </a:extLst>
          </p:cNvPr>
          <p:cNvSpPr txBox="1">
            <a:spLocks noChangeArrowheads="1"/>
          </p:cNvSpPr>
          <p:nvPr/>
        </p:nvSpPr>
        <p:spPr bwMode="auto">
          <a:xfrm>
            <a:off x="1036638" y="2659711"/>
            <a:ext cx="6886573" cy="2733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Use the same strategy in the air pressure calculation from the molecule collision mode. On a unit cavity surface area, in unit time and a solid angle of d</a:t>
            </a:r>
            <a:r>
              <a:rPr kumimoji="1" lang="en-US" altLang="zh-CN" sz="2800" dirty="0">
                <a:latin typeface="Times New Roman" panose="02020603050405020304" pitchFamily="18" charset="0"/>
                <a:cs typeface="Times New Roman" panose="02020603050405020304" pitchFamily="18" charset="0"/>
                <a:sym typeface="Symbol" pitchFamily="18" charset="2"/>
              </a:rPr>
              <a:t>, and at  direction , the emission coefficient is </a:t>
            </a:r>
            <a:endParaRPr kumimoji="1" lang="zh-CN" altLang="en-US" sz="2800" dirty="0">
              <a:latin typeface="Times New Roman" panose="02020603050405020304" pitchFamily="18" charset="0"/>
              <a:cs typeface="Times New Roman" panose="02020603050405020304" pitchFamily="18" charset="0"/>
            </a:endParaRPr>
          </a:p>
        </p:txBody>
      </p:sp>
      <p:sp>
        <p:nvSpPr>
          <p:cNvPr id="373781" name="Text Box 21">
            <a:extLst>
              <a:ext uri="{FF2B5EF4-FFF2-40B4-BE49-F238E27FC236}">
                <a16:creationId xmlns:a16="http://schemas.microsoft.com/office/drawing/2014/main" id="{5066EB3A-D68E-4B0A-8EF6-A00E82E4EA2F}"/>
              </a:ext>
            </a:extLst>
          </p:cNvPr>
          <p:cNvSpPr txBox="1">
            <a:spLocks noChangeArrowheads="1"/>
          </p:cNvSpPr>
          <p:nvPr/>
        </p:nvSpPr>
        <p:spPr bwMode="auto">
          <a:xfrm>
            <a:off x="9737724" y="2874492"/>
            <a:ext cx="1276350" cy="70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000" dirty="0">
                <a:latin typeface="Times New Roman" pitchFamily="18" charset="0"/>
                <a:ea typeface="仿宋_GB2312" pitchFamily="49" charset="-122"/>
              </a:rPr>
              <a:t>Hole with </a:t>
            </a:r>
            <a:r>
              <a:rPr kumimoji="1" lang="en-US" altLang="zh-CN" sz="2000" dirty="0" err="1">
                <a:latin typeface="Times New Roman" pitchFamily="18" charset="0"/>
                <a:ea typeface="仿宋_GB2312" pitchFamily="49" charset="-122"/>
              </a:rPr>
              <a:t>dS</a:t>
            </a:r>
            <a:r>
              <a:rPr kumimoji="1" lang="en-US" altLang="zh-CN" sz="2000" dirty="0">
                <a:latin typeface="Times New Roman" pitchFamily="18" charset="0"/>
                <a:ea typeface="仿宋_GB2312" pitchFamily="49" charset="-122"/>
              </a:rPr>
              <a:t>=1</a:t>
            </a:r>
            <a:endParaRPr kumimoji="1" lang="zh-CN" altLang="en-US" sz="2000" dirty="0">
              <a:latin typeface="Times New Roman" pitchFamily="18" charset="0"/>
              <a:ea typeface="仿宋_GB2312" pitchFamily="49" charset="-122"/>
            </a:endParaRPr>
          </a:p>
        </p:txBody>
      </p:sp>
      <p:sp>
        <p:nvSpPr>
          <p:cNvPr id="373782" name="Text Box 22">
            <a:extLst>
              <a:ext uri="{FF2B5EF4-FFF2-40B4-BE49-F238E27FC236}">
                <a16:creationId xmlns:a16="http://schemas.microsoft.com/office/drawing/2014/main" id="{5DEE6031-5E8A-49B7-8BB6-333FBD09999C}"/>
              </a:ext>
            </a:extLst>
          </p:cNvPr>
          <p:cNvSpPr txBox="1">
            <a:spLocks noChangeArrowheads="1"/>
          </p:cNvSpPr>
          <p:nvPr/>
        </p:nvSpPr>
        <p:spPr bwMode="auto">
          <a:xfrm>
            <a:off x="9702799" y="4034955"/>
            <a:ext cx="876300" cy="396875"/>
          </a:xfrm>
          <a:prstGeom prst="rect">
            <a:avLst/>
          </a:prstGeom>
          <a:noFill/>
          <a:ln>
            <a:noFill/>
          </a:ln>
          <a:effectLst/>
          <a:extLst>
            <a:ext uri="{909E8E84-426E-40DD-AFC4-6F175D3DCCD1}">
              <a14:hiddenFill xmlns:a14="http://schemas.microsoft.com/office/drawing/2010/main">
                <a:solidFill>
                  <a:srgbClr val="FFEBE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000" dirty="0">
                <a:latin typeface="Times New Roman" pitchFamily="18" charset="0"/>
                <a:ea typeface="楷体_GB2312" pitchFamily="49" charset="-122"/>
              </a:rPr>
              <a:t>cavity</a:t>
            </a:r>
            <a:endParaRPr kumimoji="1" lang="zh-CN" altLang="en-US" sz="2000" dirty="0">
              <a:latin typeface="Times New Roman" pitchFamily="18" charset="0"/>
              <a:ea typeface="楷体_GB2312" pitchFamily="49" charset="-122"/>
            </a:endParaRPr>
          </a:p>
        </p:txBody>
      </p:sp>
      <p:sp>
        <p:nvSpPr>
          <p:cNvPr id="23" name="Text Box 11">
            <a:extLst>
              <a:ext uri="{FF2B5EF4-FFF2-40B4-BE49-F238E27FC236}">
                <a16:creationId xmlns:a16="http://schemas.microsoft.com/office/drawing/2014/main" id="{D36A2C82-13F8-494E-9E2D-E9A41AD5763A}"/>
              </a:ext>
            </a:extLst>
          </p:cNvPr>
          <p:cNvSpPr txBox="1">
            <a:spLocks noChangeArrowheads="1"/>
          </p:cNvSpPr>
          <p:nvPr/>
        </p:nvSpPr>
        <p:spPr bwMode="auto">
          <a:xfrm>
            <a:off x="2977356" y="363539"/>
            <a:ext cx="6237288"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Classical theory of BR</a:t>
            </a:r>
          </a:p>
        </p:txBody>
      </p:sp>
      <p:pic>
        <p:nvPicPr>
          <p:cNvPr id="24" name="图片 23">
            <a:extLst>
              <a:ext uri="{FF2B5EF4-FFF2-40B4-BE49-F238E27FC236}">
                <a16:creationId xmlns:a16="http://schemas.microsoft.com/office/drawing/2014/main" id="{2233432D-2064-4A66-A429-8138F866FFE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5">
            <a:extLst>
              <a:ext uri="{FF2B5EF4-FFF2-40B4-BE49-F238E27FC236}">
                <a16:creationId xmlns:a16="http://schemas.microsoft.com/office/drawing/2014/main" id="{166C9095-B043-4431-97EC-AD8ECB9068F8}"/>
              </a:ext>
            </a:extLst>
          </p:cNvPr>
          <p:cNvGrpSpPr>
            <a:grpSpLocks/>
          </p:cNvGrpSpPr>
          <p:nvPr/>
        </p:nvGrpSpPr>
        <p:grpSpPr bwMode="auto">
          <a:xfrm>
            <a:off x="12000" y="1268760"/>
            <a:ext cx="12168000" cy="0"/>
            <a:chOff x="0" y="119"/>
            <a:chExt cx="5804" cy="726"/>
          </a:xfrm>
        </p:grpSpPr>
        <p:pic>
          <p:nvPicPr>
            <p:cNvPr id="26" name="Picture 6" descr="nklogo">
              <a:extLst>
                <a:ext uri="{FF2B5EF4-FFF2-40B4-BE49-F238E27FC236}">
                  <a16:creationId xmlns:a16="http://schemas.microsoft.com/office/drawing/2014/main" id="{37023E46-C319-4D81-9258-ED5F60111B08}"/>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Line 7">
              <a:extLst>
                <a:ext uri="{FF2B5EF4-FFF2-40B4-BE49-F238E27FC236}">
                  <a16:creationId xmlns:a16="http://schemas.microsoft.com/office/drawing/2014/main" id="{B1AB84FC-BCE7-44A2-B935-CAF8F219CD66}"/>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86962158-310A-4F41-AD32-02B225D9E97D}"/>
                  </a:ext>
                </a:extLst>
              </p:cNvPr>
              <p:cNvSpPr/>
              <p:nvPr/>
            </p:nvSpPr>
            <p:spPr>
              <a:xfrm>
                <a:off x="4201203" y="5528324"/>
                <a:ext cx="4868640" cy="830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𝑑</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𝑟</m:t>
                          </m:r>
                        </m:e>
                        <m:sub>
                          <m:r>
                            <a:rPr lang="zh-CN" altLang="en-US" sz="2800" i="0">
                              <a:latin typeface="Cambria Math" panose="02040503050406030204" pitchFamily="18" charset="0"/>
                            </a:rPr>
                            <m:t>0</m:t>
                          </m:r>
                        </m:sub>
                      </m:sSub>
                      <m:r>
                        <a:rPr lang="zh-CN" altLang="en-US" sz="2800" i="0">
                          <a:latin typeface="Cambria Math" panose="02040503050406030204" pitchFamily="18" charset="0"/>
                        </a:rPr>
                        <m:t>(</m:t>
                      </m:r>
                      <m:r>
                        <a:rPr lang="zh-CN" altLang="en-US" sz="2800" i="1">
                          <a:latin typeface="Cambria Math" panose="02040503050406030204" pitchFamily="18" charset="0"/>
                        </a:rPr>
                        <m:t>𝜈</m:t>
                      </m:r>
                      <m:r>
                        <a:rPr lang="zh-CN" altLang="en-US" sz="2800" i="0">
                          <a:latin typeface="Cambria Math" panose="02040503050406030204" pitchFamily="18" charset="0"/>
                        </a:rPr>
                        <m:t>,</m:t>
                      </m:r>
                      <m:r>
                        <a:rPr lang="zh-CN" altLang="en-US" sz="2800" i="1">
                          <a:latin typeface="Cambria Math" panose="02040503050406030204" pitchFamily="18" charset="0"/>
                        </a:rPr>
                        <m:t>𝑇</m:t>
                      </m:r>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𝑐</m:t>
                          </m:r>
                        </m:num>
                        <m:den>
                          <m:r>
                            <a:rPr lang="zh-CN" altLang="en-US" sz="2800" i="0">
                              <a:latin typeface="Cambria Math" panose="02040503050406030204" pitchFamily="18" charset="0"/>
                            </a:rPr>
                            <m:t>4</m:t>
                          </m:r>
                          <m:r>
                            <a:rPr lang="zh-CN" altLang="en-US" sz="2800" i="1">
                              <a:latin typeface="Cambria Math" panose="02040503050406030204" pitchFamily="18" charset="0"/>
                            </a:rPr>
                            <m:t>𝜋</m:t>
                          </m:r>
                        </m:den>
                      </m:f>
                      <m:r>
                        <a:rPr lang="zh-CN" altLang="en-US" sz="2800" i="1">
                          <a:latin typeface="Cambria Math" panose="02040503050406030204" pitchFamily="18" charset="0"/>
                        </a:rPr>
                        <m:t>𝜌</m:t>
                      </m:r>
                      <m:r>
                        <m:rPr>
                          <m:nor/>
                        </m:rPr>
                        <a:rPr lang="zh-CN" altLang="en-US" sz="2800" i="1">
                          <a:latin typeface="Cambria Math" panose="02040503050406030204" pitchFamily="18" charset="0"/>
                        </a:rPr>
                        <m:t> </m:t>
                      </m:r>
                      <m:r>
                        <a:rPr lang="zh-CN" altLang="en-US" sz="2800" i="0">
                          <a:latin typeface="Cambria Math" panose="02040503050406030204" pitchFamily="18" charset="0"/>
                        </a:rPr>
                        <m:t>(</m:t>
                      </m:r>
                      <m:r>
                        <a:rPr lang="zh-CN" altLang="en-US" sz="2800" i="1">
                          <a:latin typeface="Cambria Math" panose="02040503050406030204" pitchFamily="18" charset="0"/>
                        </a:rPr>
                        <m:t>𝜈</m:t>
                      </m:r>
                      <m:r>
                        <a:rPr lang="zh-CN" altLang="en-US" sz="2800" i="0">
                          <a:latin typeface="Cambria Math" panose="02040503050406030204" pitchFamily="18" charset="0"/>
                        </a:rPr>
                        <m:t>,</m:t>
                      </m:r>
                      <m:r>
                        <a:rPr lang="zh-CN" altLang="en-US" sz="2800" i="1">
                          <a:latin typeface="Cambria Math" panose="02040503050406030204" pitchFamily="18" charset="0"/>
                        </a:rPr>
                        <m:t>𝑇</m:t>
                      </m:r>
                      <m:r>
                        <a:rPr lang="zh-CN" altLang="en-US" sz="2800" i="0">
                          <a:latin typeface="Cambria Math" panose="02040503050406030204" pitchFamily="18" charset="0"/>
                        </a:rPr>
                        <m:t>)</m:t>
                      </m:r>
                      <m:r>
                        <m:rPr>
                          <m:sty m:val="p"/>
                        </m:rPr>
                        <a:rPr lang="zh-CN" altLang="en-US" sz="2800" i="0">
                          <a:latin typeface="Cambria Math" panose="02040503050406030204" pitchFamily="18" charset="0"/>
                        </a:rPr>
                        <m:t>cos</m:t>
                      </m:r>
                      <m:r>
                        <a:rPr lang="zh-CN" altLang="en-US" sz="2800" i="1">
                          <a:latin typeface="Cambria Math" panose="02040503050406030204" pitchFamily="18" charset="0"/>
                        </a:rPr>
                        <m:t>𝜃</m:t>
                      </m:r>
                      <m:r>
                        <a:rPr lang="zh-CN" altLang="en-US" sz="2800" i="1">
                          <a:latin typeface="Cambria Math" panose="02040503050406030204" pitchFamily="18" charset="0"/>
                        </a:rPr>
                        <m:t>𝑑</m:t>
                      </m:r>
                      <m:r>
                        <a:rPr lang="zh-CN" altLang="en-US" sz="2800" i="1">
                          <a:latin typeface="Cambria Math" panose="02040503050406030204" pitchFamily="18" charset="0"/>
                        </a:rPr>
                        <m:t>𝛺</m:t>
                      </m:r>
                    </m:oMath>
                  </m:oMathPara>
                </a14:m>
                <a:endParaRPr lang="zh-CN" altLang="en-US" sz="2800" dirty="0"/>
              </a:p>
            </p:txBody>
          </p:sp>
        </mc:Choice>
        <mc:Fallback xmlns="">
          <p:sp>
            <p:nvSpPr>
              <p:cNvPr id="2" name="矩形 1">
                <a:extLst>
                  <a:ext uri="{FF2B5EF4-FFF2-40B4-BE49-F238E27FC236}">
                    <a16:creationId xmlns:a16="http://schemas.microsoft.com/office/drawing/2014/main" id="{86962158-310A-4F41-AD32-02B225D9E97D}"/>
                  </a:ext>
                </a:extLst>
              </p:cNvPr>
              <p:cNvSpPr>
                <a:spLocks noRot="1" noChangeAspect="1" noMove="1" noResize="1" noEditPoints="1" noAdjustHandles="1" noChangeArrowheads="1" noChangeShapeType="1" noTextEdit="1"/>
              </p:cNvSpPr>
              <p:nvPr/>
            </p:nvSpPr>
            <p:spPr>
              <a:xfrm>
                <a:off x="4201203" y="5528324"/>
                <a:ext cx="4868640" cy="830099"/>
              </a:xfrm>
              <a:prstGeom prst="rect">
                <a:avLst/>
              </a:prstGeom>
              <a:blipFill>
                <a:blip r:embed="rId9"/>
                <a:stretch>
                  <a:fillRect/>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A052CBB-5BD9-4179-A675-97DE44167CAA}"/>
              </a:ext>
            </a:extLst>
          </p:cNvPr>
          <p:cNvSpPr>
            <a:spLocks noGrp="1"/>
          </p:cNvSpPr>
          <p:nvPr>
            <p:ph type="sldNum" sz="quarter" idx="12"/>
          </p:nvPr>
        </p:nvSpPr>
        <p:spPr/>
        <p:txBody>
          <a:bodyPr/>
          <a:lstStyle/>
          <a:p>
            <a:fld id="{89E84724-87FB-44E2-81F4-BC8FAFBE8676}" type="slidenum">
              <a:rPr lang="zh-CN" altLang="en-US" smtClean="0"/>
              <a:t>34</a:t>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2" name="Text Box 4">
            <a:extLst>
              <a:ext uri="{FF2B5EF4-FFF2-40B4-BE49-F238E27FC236}">
                <a16:creationId xmlns:a16="http://schemas.microsoft.com/office/drawing/2014/main" id="{EF8BD035-867F-433B-A678-99B50FE3E4F7}"/>
              </a:ext>
            </a:extLst>
          </p:cNvPr>
          <p:cNvSpPr txBox="1">
            <a:spLocks noChangeArrowheads="1"/>
          </p:cNvSpPr>
          <p:nvPr/>
        </p:nvSpPr>
        <p:spPr bwMode="auto">
          <a:xfrm>
            <a:off x="4948636" y="2544763"/>
            <a:ext cx="615553" cy="92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wrap="none">
            <a:spAutoFit/>
          </a:bodyPr>
          <a:lstStyle/>
          <a:p>
            <a:pPr eaLnBrk="1" hangingPunct="1">
              <a:defRPr/>
            </a:pPr>
            <a:endParaRPr kumimoji="1" lang="zh-CN" altLang="zh-CN" sz="2800">
              <a:effectLst>
                <a:outerShdw blurRad="38100" dist="38100" dir="2700000" algn="tl">
                  <a:srgbClr val="010199"/>
                </a:outerShdw>
              </a:effectLst>
              <a:latin typeface="Times New Roman" pitchFamily="18" charset="0"/>
              <a:ea typeface="仿宋_GB2312" pitchFamily="49" charset="-122"/>
            </a:endParaRPr>
          </a:p>
        </p:txBody>
      </p:sp>
      <p:sp>
        <p:nvSpPr>
          <p:cNvPr id="375813" name="Text Box 5">
            <a:extLst>
              <a:ext uri="{FF2B5EF4-FFF2-40B4-BE49-F238E27FC236}">
                <a16:creationId xmlns:a16="http://schemas.microsoft.com/office/drawing/2014/main" id="{460D9585-B30F-4513-83A0-29D031286549}"/>
              </a:ext>
            </a:extLst>
          </p:cNvPr>
          <p:cNvSpPr txBox="1">
            <a:spLocks noChangeArrowheads="1"/>
          </p:cNvSpPr>
          <p:nvPr/>
        </p:nvSpPr>
        <p:spPr bwMode="auto">
          <a:xfrm>
            <a:off x="1023744" y="1608930"/>
            <a:ext cx="7315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800" dirty="0">
                <a:latin typeface="Times New Roman" panose="02020603050405020304" pitchFamily="18" charset="0"/>
                <a:cs typeface="Times New Roman" panose="02020603050405020304" pitchFamily="18" charset="0"/>
              </a:rPr>
              <a:t>Integrate </a:t>
            </a:r>
            <a:r>
              <a:rPr kumimoji="1" lang="en-US" altLang="zh-CN" sz="2800" i="1" dirty="0" err="1">
                <a:latin typeface="Times New Roman" panose="02020603050405020304" pitchFamily="18" charset="0"/>
                <a:cs typeface="Times New Roman" panose="02020603050405020304" pitchFamily="18" charset="0"/>
              </a:rPr>
              <a:t>dr</a:t>
            </a:r>
            <a:r>
              <a:rPr kumimoji="1" lang="en-US" altLang="zh-CN" sz="2800" i="1" dirty="0">
                <a:latin typeface="Times New Roman" panose="02020603050405020304" pitchFamily="18" charset="0"/>
                <a:cs typeface="Times New Roman" panose="02020603050405020304" pitchFamily="18" charset="0"/>
              </a:rPr>
              <a:t>(</a:t>
            </a:r>
            <a:r>
              <a:rPr kumimoji="1" lang="zh-CN" altLang="en-US" sz="2800" i="1" dirty="0">
                <a:latin typeface="Times New Roman" panose="02020603050405020304" pitchFamily="18" charset="0"/>
                <a:cs typeface="Times New Roman" panose="02020603050405020304" pitchFamily="18" charset="0"/>
                <a:sym typeface="Symbol" pitchFamily="18" charset="2"/>
              </a:rPr>
              <a:t></a:t>
            </a:r>
            <a:r>
              <a:rPr kumimoji="1" lang="en-US" altLang="zh-CN" sz="2800" i="1" dirty="0">
                <a:latin typeface="Times New Roman" panose="02020603050405020304" pitchFamily="18" charset="0"/>
                <a:cs typeface="Times New Roman" panose="02020603050405020304" pitchFamily="18" charset="0"/>
                <a:sym typeface="Symbol" pitchFamily="18" charset="2"/>
              </a:rPr>
              <a:t>, T</a:t>
            </a:r>
            <a:r>
              <a:rPr kumimoji="1" lang="en-US" altLang="zh-CN" sz="2800" i="1"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we have: </a:t>
            </a:r>
            <a:endParaRPr kumimoji="1" lang="zh-CN" altLang="en-US" sz="2800" dirty="0">
              <a:latin typeface="Times New Roman" panose="02020603050405020304" pitchFamily="18" charset="0"/>
              <a:cs typeface="Times New Roman" panose="02020603050405020304" pitchFamily="18" charset="0"/>
            </a:endParaRPr>
          </a:p>
        </p:txBody>
      </p:sp>
      <p:sp>
        <p:nvSpPr>
          <p:cNvPr id="9" name="Text Box 11">
            <a:extLst>
              <a:ext uri="{FF2B5EF4-FFF2-40B4-BE49-F238E27FC236}">
                <a16:creationId xmlns:a16="http://schemas.microsoft.com/office/drawing/2014/main" id="{27285917-45DD-4676-B72D-FEED4B4E366E}"/>
              </a:ext>
            </a:extLst>
          </p:cNvPr>
          <p:cNvSpPr txBox="1">
            <a:spLocks noChangeArrowheads="1"/>
          </p:cNvSpPr>
          <p:nvPr/>
        </p:nvSpPr>
        <p:spPr bwMode="auto">
          <a:xfrm>
            <a:off x="2977356" y="363539"/>
            <a:ext cx="6237288"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Classical theory of BR</a:t>
            </a:r>
          </a:p>
        </p:txBody>
      </p:sp>
      <p:pic>
        <p:nvPicPr>
          <p:cNvPr id="10" name="图片 9">
            <a:extLst>
              <a:ext uri="{FF2B5EF4-FFF2-40B4-BE49-F238E27FC236}">
                <a16:creationId xmlns:a16="http://schemas.microsoft.com/office/drawing/2014/main" id="{D806881A-70C5-49E3-92A7-682B28CD42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5">
            <a:extLst>
              <a:ext uri="{FF2B5EF4-FFF2-40B4-BE49-F238E27FC236}">
                <a16:creationId xmlns:a16="http://schemas.microsoft.com/office/drawing/2014/main" id="{7A585A6E-2E4A-4566-9983-50107A3020CE}"/>
              </a:ext>
            </a:extLst>
          </p:cNvPr>
          <p:cNvGrpSpPr>
            <a:grpSpLocks/>
          </p:cNvGrpSpPr>
          <p:nvPr/>
        </p:nvGrpSpPr>
        <p:grpSpPr bwMode="auto">
          <a:xfrm>
            <a:off x="12000" y="1268760"/>
            <a:ext cx="12168000" cy="0"/>
            <a:chOff x="0" y="119"/>
            <a:chExt cx="5804" cy="726"/>
          </a:xfrm>
        </p:grpSpPr>
        <p:pic>
          <p:nvPicPr>
            <p:cNvPr id="12" name="Picture 6" descr="nklogo">
              <a:extLst>
                <a:ext uri="{FF2B5EF4-FFF2-40B4-BE49-F238E27FC236}">
                  <a16:creationId xmlns:a16="http://schemas.microsoft.com/office/drawing/2014/main" id="{7A66A623-8487-40E1-8CDC-B61C5AA8FD5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7">
              <a:extLst>
                <a:ext uri="{FF2B5EF4-FFF2-40B4-BE49-F238E27FC236}">
                  <a16:creationId xmlns:a16="http://schemas.microsoft.com/office/drawing/2014/main" id="{03C05D97-EEF6-4093-80B7-ACA8FFD20F8A}"/>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grpSp>
        <p:nvGrpSpPr>
          <p:cNvPr id="5" name="组合 4">
            <a:extLst>
              <a:ext uri="{FF2B5EF4-FFF2-40B4-BE49-F238E27FC236}">
                <a16:creationId xmlns:a16="http://schemas.microsoft.com/office/drawing/2014/main" id="{8005E290-99C4-44EE-848D-CE89FE4FD0B6}"/>
              </a:ext>
            </a:extLst>
          </p:cNvPr>
          <p:cNvGrpSpPr/>
          <p:nvPr/>
        </p:nvGrpSpPr>
        <p:grpSpPr>
          <a:xfrm>
            <a:off x="3661649" y="2128043"/>
            <a:ext cx="6034024" cy="4175889"/>
            <a:chOff x="3810951" y="2135665"/>
            <a:chExt cx="6034024" cy="4175889"/>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5428056-9CAB-49EF-A777-4E0B1932BFA8}"/>
                    </a:ext>
                  </a:extLst>
                </p:cNvPr>
                <p:cNvSpPr/>
                <p:nvPr/>
              </p:nvSpPr>
              <p:spPr>
                <a:xfrm>
                  <a:off x="3810951" y="2135665"/>
                  <a:ext cx="6034024" cy="2423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en-US" sz="2400" i="1" smtClean="0">
                                <a:latin typeface="Cambria Math" panose="02040503050406030204" pitchFamily="18" charset="0"/>
                              </a:rPr>
                            </m:ctrlPr>
                          </m:mPr>
                          <m:m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𝑟</m:t>
                                  </m:r>
                                </m:e>
                                <m:sub>
                                  <m:r>
                                    <a:rPr lang="zh-CN" altLang="en-US" sz="2400" i="0">
                                      <a:latin typeface="Cambria Math" panose="02040503050406030204" pitchFamily="18" charset="0"/>
                                    </a:rPr>
                                    <m:t>0</m:t>
                                  </m:r>
                                </m:sub>
                              </m:sSub>
                              <m:r>
                                <a:rPr lang="zh-CN" altLang="en-US" sz="2400" i="0">
                                  <a:latin typeface="Cambria Math" panose="02040503050406030204" pitchFamily="18" charset="0"/>
                                </a:rPr>
                                <m:t>(</m:t>
                              </m:r>
                              <m:r>
                                <a:rPr lang="zh-CN" altLang="en-US" sz="2400" i="1">
                                  <a:latin typeface="Cambria Math" panose="02040503050406030204" pitchFamily="18" charset="0"/>
                                </a:rPr>
                                <m:t>𝜈</m:t>
                              </m:r>
                              <m:r>
                                <a:rPr lang="zh-CN" altLang="en-US" sz="2400" i="0">
                                  <a:latin typeface="Cambria Math" panose="02040503050406030204" pitchFamily="18" charset="0"/>
                                </a:rPr>
                                <m:t>,</m:t>
                              </m:r>
                              <m:r>
                                <a:rPr lang="zh-CN" altLang="en-US" sz="2400" i="1">
                                  <a:latin typeface="Cambria Math" panose="02040503050406030204" pitchFamily="18" charset="0"/>
                                </a:rPr>
                                <m:t>𝑇</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1</m:t>
                                  </m:r>
                                </m:num>
                                <m:den>
                                  <m:r>
                                    <a:rPr lang="zh-CN" altLang="en-US" sz="2400" i="0">
                                      <a:latin typeface="Cambria Math" panose="02040503050406030204" pitchFamily="18" charset="0"/>
                                    </a:rPr>
                                    <m:t>4</m:t>
                                  </m:r>
                                  <m:r>
                                    <a:rPr lang="zh-CN" altLang="en-US" sz="2400" i="1">
                                      <a:latin typeface="Cambria Math" panose="02040503050406030204" pitchFamily="18" charset="0"/>
                                    </a:rPr>
                                    <m:t>𝜋</m:t>
                                  </m:r>
                                </m:den>
                              </m:f>
                              <m:nary>
                                <m:naryPr>
                                  <m:limLoc m:val="undOvr"/>
                                  <m:grow m:val="on"/>
                                  <m:ctrlPr>
                                    <a:rPr lang="zh-CN" altLang="en-US" sz="2400" i="1">
                                      <a:latin typeface="Cambria Math" panose="02040503050406030204" pitchFamily="18" charset="0"/>
                                    </a:rPr>
                                  </m:ctrlPr>
                                </m:naryPr>
                                <m:sub>
                                  <m:r>
                                    <a:rPr lang="zh-CN" altLang="en-US" sz="2400" i="0">
                                      <a:latin typeface="Cambria Math" panose="02040503050406030204" pitchFamily="18" charset="0"/>
                                    </a:rPr>
                                    <m:t>0</m:t>
                                  </m:r>
                                </m:sub>
                                <m:sup>
                                  <m:r>
                                    <a:rPr lang="zh-CN" altLang="en-US" sz="2400" i="0">
                                      <a:latin typeface="Cambria Math" panose="02040503050406030204" pitchFamily="18" charset="0"/>
                                    </a:rPr>
                                    <m:t>2</m:t>
                                  </m:r>
                                  <m:r>
                                    <a:rPr lang="zh-CN" altLang="en-US" sz="2400" i="1">
                                      <a:latin typeface="Cambria Math" panose="02040503050406030204" pitchFamily="18" charset="0"/>
                                    </a:rPr>
                                    <m:t>𝜋</m:t>
                                  </m:r>
                                </m:sup>
                                <m:e>
                                  <m:r>
                                    <m:rPr>
                                      <m:nor/>
                                    </m:rPr>
                                    <a:rPr lang="zh-CN" altLang="en-US" sz="2400" i="1">
                                      <a:latin typeface="Cambria Math" panose="02040503050406030204" pitchFamily="18" charset="0"/>
                                    </a:rPr>
                                    <m:t> </m:t>
                                  </m:r>
                                  <m:nary>
                                    <m:naryPr>
                                      <m:limLoc m:val="undOvr"/>
                                      <m:grow m:val="on"/>
                                      <m:ctrlPr>
                                        <a:rPr lang="zh-CN" altLang="en-US" sz="2400" i="1">
                                          <a:latin typeface="Cambria Math" panose="02040503050406030204" pitchFamily="18" charset="0"/>
                                        </a:rPr>
                                      </m:ctrlPr>
                                    </m:naryPr>
                                    <m:sub>
                                      <m:r>
                                        <a:rPr lang="zh-CN" altLang="en-US" sz="2400" i="0">
                                          <a:latin typeface="Cambria Math" panose="02040503050406030204" pitchFamily="18" charset="0"/>
                                        </a:rPr>
                                        <m:t>0</m:t>
                                      </m:r>
                                    </m:sub>
                                    <m:sup>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𝜋</m:t>
                                          </m:r>
                                        </m:num>
                                        <m:den>
                                          <m:r>
                                            <a:rPr lang="zh-CN" altLang="en-US" sz="2400" i="0">
                                              <a:latin typeface="Cambria Math" panose="02040503050406030204" pitchFamily="18" charset="0"/>
                                            </a:rPr>
                                            <m:t>2</m:t>
                                          </m:r>
                                        </m:den>
                                      </m:f>
                                    </m:sup>
                                    <m:e>
                                      <m:r>
                                        <a:rPr lang="zh-CN" altLang="en-US" sz="2400" i="1">
                                          <a:latin typeface="Cambria Math" panose="02040503050406030204" pitchFamily="18" charset="0"/>
                                        </a:rPr>
                                        <m:t>𝑐</m:t>
                                      </m:r>
                                    </m:e>
                                  </m:nary>
                                </m:e>
                              </m:nary>
                              <m:r>
                                <a:rPr lang="zh-CN" altLang="en-US" sz="2400" i="1">
                                  <a:latin typeface="Cambria Math" panose="02040503050406030204" pitchFamily="18" charset="0"/>
                                </a:rPr>
                                <m:t>𝜌</m:t>
                              </m:r>
                              <m:r>
                                <m:rPr>
                                  <m:nor/>
                                </m:rPr>
                                <a:rPr lang="zh-CN" altLang="en-US" sz="2400" i="1">
                                  <a:latin typeface="Cambria Math" panose="02040503050406030204" pitchFamily="18" charset="0"/>
                                </a:rPr>
                                <m:t> </m:t>
                              </m:r>
                              <m:r>
                                <a:rPr lang="zh-CN" altLang="en-US" sz="2400" i="0">
                                  <a:latin typeface="Cambria Math" panose="02040503050406030204" pitchFamily="18" charset="0"/>
                                </a:rPr>
                                <m:t>(</m:t>
                              </m:r>
                              <m:r>
                                <a:rPr lang="zh-CN" altLang="en-US" sz="2400" i="1">
                                  <a:latin typeface="Cambria Math" panose="02040503050406030204" pitchFamily="18" charset="0"/>
                                </a:rPr>
                                <m:t>𝜈</m:t>
                              </m:r>
                              <m:r>
                                <a:rPr lang="zh-CN" altLang="en-US" sz="2400" i="0">
                                  <a:latin typeface="Cambria Math" panose="02040503050406030204" pitchFamily="18" charset="0"/>
                                </a:rPr>
                                <m:t>,</m:t>
                              </m:r>
                              <m:r>
                                <a:rPr lang="zh-CN" altLang="en-US" sz="2400" i="1">
                                  <a:latin typeface="Cambria Math" panose="02040503050406030204" pitchFamily="18" charset="0"/>
                                </a:rPr>
                                <m:t>𝑇</m:t>
                              </m:r>
                              <m:r>
                                <a:rPr lang="zh-CN" altLang="en-US" sz="2400" i="0">
                                  <a:latin typeface="Cambria Math" panose="02040503050406030204" pitchFamily="18" charset="0"/>
                                </a:rPr>
                                <m:t>)</m:t>
                              </m:r>
                              <m:r>
                                <m:rPr>
                                  <m:sty m:val="p"/>
                                </m:rPr>
                                <a:rPr lang="zh-CN" altLang="en-US" sz="2400" i="0">
                                  <a:latin typeface="Cambria Math" panose="02040503050406030204" pitchFamily="18" charset="0"/>
                                </a:rPr>
                                <m:t>cos</m:t>
                              </m:r>
                              <m:r>
                                <a:rPr lang="zh-CN" altLang="en-US" sz="2400" i="1">
                                  <a:latin typeface="Cambria Math" panose="02040503050406030204" pitchFamily="18" charset="0"/>
                                </a:rPr>
                                <m:t>𝜃</m:t>
                              </m:r>
                              <m:r>
                                <m:rPr>
                                  <m:sty m:val="p"/>
                                </m:rPr>
                                <a:rPr lang="zh-CN" altLang="en-US" sz="2400" i="0">
                                  <a:latin typeface="Cambria Math" panose="02040503050406030204" pitchFamily="18" charset="0"/>
                                </a:rPr>
                                <m:t>sin</m:t>
                              </m:r>
                              <m:r>
                                <a:rPr lang="zh-CN" altLang="en-US" sz="2400" i="1">
                                  <a:latin typeface="Cambria Math" panose="02040503050406030204" pitchFamily="18" charset="0"/>
                                </a:rPr>
                                <m:t>𝜃</m:t>
                              </m:r>
                              <m:r>
                                <a:rPr lang="zh-CN" altLang="en-US" sz="2400" i="1">
                                  <a:latin typeface="Cambria Math" panose="02040503050406030204" pitchFamily="18" charset="0"/>
                                </a:rPr>
                                <m:t>𝑑</m:t>
                              </m:r>
                              <m:r>
                                <a:rPr lang="zh-CN" altLang="en-US" sz="2400" i="1">
                                  <a:latin typeface="Cambria Math" panose="02040503050406030204" pitchFamily="18" charset="0"/>
                                </a:rPr>
                                <m:t>𝜃</m:t>
                              </m:r>
                              <m:r>
                                <a:rPr lang="zh-CN" altLang="en-US" sz="2400" i="1">
                                  <a:latin typeface="Cambria Math" panose="02040503050406030204" pitchFamily="18" charset="0"/>
                                </a:rPr>
                                <m:t>𝑑</m:t>
                              </m:r>
                              <m:r>
                                <a:rPr lang="zh-CN" altLang="en-US" sz="2400" i="1">
                                  <a:latin typeface="Cambria Math" panose="02040503050406030204" pitchFamily="18" charset="0"/>
                                </a:rPr>
                                <m:t>𝜑</m:t>
                              </m:r>
                            </m:e>
                          </m:mr>
                          <m:mr>
                            <m:e/>
                          </m:mr>
                          <m:mr>
                            <m:e/>
                          </m:mr>
                        </m:m>
                      </m:oMath>
                    </m:oMathPara>
                  </a14:m>
                  <a:endParaRPr lang="zh-CN" altLang="en-US" sz="2400" dirty="0"/>
                </a:p>
              </p:txBody>
            </p:sp>
          </mc:Choice>
          <mc:Fallback xmlns="">
            <p:sp>
              <p:nvSpPr>
                <p:cNvPr id="2" name="矩形 1">
                  <a:extLst>
                    <a:ext uri="{FF2B5EF4-FFF2-40B4-BE49-F238E27FC236}">
                      <a16:creationId xmlns:a16="http://schemas.microsoft.com/office/drawing/2014/main" id="{95428056-9CAB-49EF-A777-4E0B1932BFA8}"/>
                    </a:ext>
                  </a:extLst>
                </p:cNvPr>
                <p:cNvSpPr>
                  <a:spLocks noRot="1" noChangeAspect="1" noMove="1" noResize="1" noEditPoints="1" noAdjustHandles="1" noChangeArrowheads="1" noChangeShapeType="1" noTextEdit="1"/>
                </p:cNvSpPr>
                <p:nvPr/>
              </p:nvSpPr>
              <p:spPr>
                <a:xfrm>
                  <a:off x="3810951" y="2135665"/>
                  <a:ext cx="6034024" cy="2423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4E2F397-589B-453B-8F14-95F510922419}"/>
                    </a:ext>
                  </a:extLst>
                </p:cNvPr>
                <p:cNvSpPr/>
                <p:nvPr/>
              </p:nvSpPr>
              <p:spPr>
                <a:xfrm>
                  <a:off x="4855983" y="5589240"/>
                  <a:ext cx="1708353" cy="7223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𝑐</m:t>
                            </m:r>
                          </m:num>
                          <m:den>
                            <m:r>
                              <a:rPr lang="zh-CN" altLang="en-US" sz="2400">
                                <a:latin typeface="Cambria Math" panose="02040503050406030204" pitchFamily="18" charset="0"/>
                              </a:rPr>
                              <m:t>4</m:t>
                            </m:r>
                          </m:den>
                        </m:f>
                        <m:r>
                          <a:rPr lang="zh-CN" altLang="en-US" sz="2400" i="1">
                            <a:latin typeface="Cambria Math" panose="02040503050406030204" pitchFamily="18" charset="0"/>
                          </a:rPr>
                          <m:t>𝜌</m:t>
                        </m:r>
                        <m:r>
                          <a:rPr lang="zh-CN" altLang="en-US" sz="2400">
                            <a:latin typeface="Cambria Math" panose="02040503050406030204" pitchFamily="18" charset="0"/>
                          </a:rPr>
                          <m:t>(</m:t>
                        </m:r>
                        <m:r>
                          <a:rPr lang="zh-CN" altLang="en-US" sz="2400" i="1">
                            <a:latin typeface="Cambria Math" panose="02040503050406030204" pitchFamily="18" charset="0"/>
                          </a:rPr>
                          <m:t>𝜈</m:t>
                        </m:r>
                        <m:r>
                          <a:rPr lang="zh-CN" altLang="en-US" sz="2400">
                            <a:latin typeface="Cambria Math" panose="02040503050406030204" pitchFamily="18" charset="0"/>
                          </a:rPr>
                          <m:t>,</m:t>
                        </m:r>
                        <m:r>
                          <a:rPr lang="zh-CN" altLang="en-US" sz="2400" i="1">
                            <a:latin typeface="Cambria Math" panose="02040503050406030204" pitchFamily="18" charset="0"/>
                          </a:rPr>
                          <m:t>𝑇</m:t>
                        </m:r>
                        <m:r>
                          <a:rPr lang="en-US" altLang="zh-CN" sz="2400" i="1">
                            <a:latin typeface="Cambria Math" panose="02040503050406030204" pitchFamily="18" charset="0"/>
                          </a:rPr>
                          <m:t>)</m:t>
                        </m:r>
                      </m:oMath>
                    </m:oMathPara>
                  </a14:m>
                  <a:endParaRPr lang="zh-CN" altLang="en-US" sz="2400" dirty="0"/>
                </a:p>
              </p:txBody>
            </p:sp>
          </mc:Choice>
          <mc:Fallback xmlns="">
            <p:sp>
              <p:nvSpPr>
                <p:cNvPr id="3" name="矩形 2">
                  <a:extLst>
                    <a:ext uri="{FF2B5EF4-FFF2-40B4-BE49-F238E27FC236}">
                      <a16:creationId xmlns:a16="http://schemas.microsoft.com/office/drawing/2014/main" id="{04E2F397-589B-453B-8F14-95F510922419}"/>
                    </a:ext>
                  </a:extLst>
                </p:cNvPr>
                <p:cNvSpPr>
                  <a:spLocks noRot="1" noChangeAspect="1" noMove="1" noResize="1" noEditPoints="1" noAdjustHandles="1" noChangeArrowheads="1" noChangeShapeType="1" noTextEdit="1"/>
                </p:cNvSpPr>
                <p:nvPr/>
              </p:nvSpPr>
              <p:spPr>
                <a:xfrm>
                  <a:off x="4855983" y="5589240"/>
                  <a:ext cx="1708353" cy="72231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7DA43F4-0F2D-43C0-B237-04984146D378}"/>
                    </a:ext>
                  </a:extLst>
                </p:cNvPr>
                <p:cNvSpPr/>
                <p:nvPr/>
              </p:nvSpPr>
              <p:spPr>
                <a:xfrm>
                  <a:off x="4855983" y="4341263"/>
                  <a:ext cx="1840119" cy="7863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2</m:t>
                            </m:r>
                            <m:r>
                              <a:rPr lang="zh-CN" altLang="en-US" sz="2400" i="1">
                                <a:latin typeface="Cambria Math" panose="02040503050406030204" pitchFamily="18" charset="0"/>
                              </a:rPr>
                              <m:t>𝜋</m:t>
                            </m:r>
                          </m:num>
                          <m:den>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𝑐</m:t>
                                </m:r>
                              </m:e>
                              <m:sup>
                                <m:r>
                                  <a:rPr lang="zh-CN" altLang="en-US" sz="2400">
                                    <a:latin typeface="Cambria Math" panose="02040503050406030204" pitchFamily="18" charset="0"/>
                                  </a:rPr>
                                  <m:t>2</m:t>
                                </m:r>
                              </m:sup>
                            </m:sSup>
                          </m:den>
                        </m:f>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𝜈</m:t>
                            </m:r>
                          </m:e>
                          <m:sup>
                            <m:r>
                              <a:rPr lang="zh-CN" altLang="en-US" sz="2400">
                                <a:latin typeface="Cambria Math" panose="02040503050406030204" pitchFamily="18" charset="0"/>
                              </a:rPr>
                              <m:t>2</m:t>
                            </m:r>
                          </m:sup>
                        </m:sSup>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𝑘</m:t>
                            </m:r>
                          </m:e>
                          <m:sub>
                            <m:r>
                              <a:rPr lang="zh-CN" altLang="en-US" sz="2400" i="1">
                                <a:latin typeface="Cambria Math" panose="02040503050406030204" pitchFamily="18" charset="0"/>
                              </a:rPr>
                              <m:t>𝐵</m:t>
                            </m:r>
                          </m:sub>
                        </m:sSub>
                        <m:r>
                          <a:rPr lang="zh-CN" altLang="en-US" sz="2400" i="1">
                            <a:latin typeface="Cambria Math" panose="02040503050406030204" pitchFamily="18" charset="0"/>
                          </a:rPr>
                          <m:t>𝑇</m:t>
                        </m:r>
                      </m:oMath>
                    </m:oMathPara>
                  </a14:m>
                  <a:endParaRPr lang="zh-CN" altLang="en-US" sz="2400" dirty="0"/>
                </a:p>
              </p:txBody>
            </p:sp>
          </mc:Choice>
          <mc:Fallback xmlns="">
            <p:sp>
              <p:nvSpPr>
                <p:cNvPr id="4" name="矩形 3">
                  <a:extLst>
                    <a:ext uri="{FF2B5EF4-FFF2-40B4-BE49-F238E27FC236}">
                      <a16:creationId xmlns:a16="http://schemas.microsoft.com/office/drawing/2014/main" id="{67DA43F4-0F2D-43C0-B237-04984146D378}"/>
                    </a:ext>
                  </a:extLst>
                </p:cNvPr>
                <p:cNvSpPr>
                  <a:spLocks noRot="1" noChangeAspect="1" noMove="1" noResize="1" noEditPoints="1" noAdjustHandles="1" noChangeArrowheads="1" noChangeShapeType="1" noTextEdit="1"/>
                </p:cNvSpPr>
                <p:nvPr/>
              </p:nvSpPr>
              <p:spPr>
                <a:xfrm>
                  <a:off x="4855983" y="4341263"/>
                  <a:ext cx="1840119" cy="786369"/>
                </a:xfrm>
                <a:prstGeom prst="rect">
                  <a:avLst/>
                </a:prstGeom>
                <a:blipFill>
                  <a:blip r:embed="rId7"/>
                  <a:stretch>
                    <a:fillRect/>
                  </a:stretch>
                </a:blipFill>
              </p:spPr>
              <p:txBody>
                <a:bodyPr/>
                <a:lstStyle/>
                <a:p>
                  <a:r>
                    <a:rPr lang="zh-CN" altLang="en-US">
                      <a:noFill/>
                    </a:rPr>
                    <a:t> </a:t>
                  </a:r>
                </a:p>
              </p:txBody>
            </p:sp>
          </mc:Fallback>
        </mc:AlternateContent>
      </p:grpSp>
      <p:sp>
        <p:nvSpPr>
          <p:cNvPr id="7" name="灯片编号占位符 6">
            <a:extLst>
              <a:ext uri="{FF2B5EF4-FFF2-40B4-BE49-F238E27FC236}">
                <a16:creationId xmlns:a16="http://schemas.microsoft.com/office/drawing/2014/main" id="{36F1B68B-3CB9-459D-8985-D5BF25248B86}"/>
              </a:ext>
            </a:extLst>
          </p:cNvPr>
          <p:cNvSpPr>
            <a:spLocks noGrp="1"/>
          </p:cNvSpPr>
          <p:nvPr>
            <p:ph type="sldNum" sz="quarter" idx="12"/>
          </p:nvPr>
        </p:nvSpPr>
        <p:spPr/>
        <p:txBody>
          <a:bodyPr/>
          <a:lstStyle/>
          <a:p>
            <a:fld id="{89E84724-87FB-44E2-81F4-BC8FAFBE8676}" type="slidenum">
              <a:rPr lang="zh-CN" altLang="en-US" smtClean="0"/>
              <a:t>35</a:t>
            </a:fld>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5">
            <a:extLst>
              <a:ext uri="{FF2B5EF4-FFF2-40B4-BE49-F238E27FC236}">
                <a16:creationId xmlns:a16="http://schemas.microsoft.com/office/drawing/2014/main" id="{A0DAD4DF-9BE5-4C44-B878-CF4B6E91E704}"/>
              </a:ext>
            </a:extLst>
          </p:cNvPr>
          <p:cNvSpPr txBox="1">
            <a:spLocks noChangeArrowheads="1"/>
          </p:cNvSpPr>
          <p:nvPr/>
        </p:nvSpPr>
        <p:spPr bwMode="auto">
          <a:xfrm>
            <a:off x="1839119" y="1465262"/>
            <a:ext cx="7315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800" dirty="0">
                <a:latin typeface="Times New Roman" panose="02020603050405020304" pitchFamily="18" charset="0"/>
                <a:cs typeface="Times New Roman" panose="02020603050405020304" pitchFamily="18" charset="0"/>
              </a:rPr>
              <a:t>Better physics gets worse results!!!!!!</a:t>
            </a:r>
            <a:endParaRPr kumimoji="1" lang="zh-CN" altLang="en-US" sz="2800" dirty="0">
              <a:latin typeface="Times New Roman" panose="02020603050405020304" pitchFamily="18" charset="0"/>
              <a:cs typeface="Times New Roman" panose="02020603050405020304" pitchFamily="18" charset="0"/>
            </a:endParaRPr>
          </a:p>
        </p:txBody>
      </p:sp>
      <p:sp>
        <p:nvSpPr>
          <p:cNvPr id="22" name="Text Box 11">
            <a:extLst>
              <a:ext uri="{FF2B5EF4-FFF2-40B4-BE49-F238E27FC236}">
                <a16:creationId xmlns:a16="http://schemas.microsoft.com/office/drawing/2014/main" id="{BE4583B2-DD49-4EC4-AB5B-A923ADA7E621}"/>
              </a:ext>
            </a:extLst>
          </p:cNvPr>
          <p:cNvSpPr txBox="1">
            <a:spLocks noChangeArrowheads="1"/>
          </p:cNvSpPr>
          <p:nvPr/>
        </p:nvSpPr>
        <p:spPr bwMode="auto">
          <a:xfrm>
            <a:off x="2977356" y="363539"/>
            <a:ext cx="6237288"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Classical theory of BR</a:t>
            </a:r>
          </a:p>
        </p:txBody>
      </p:sp>
      <p:pic>
        <p:nvPicPr>
          <p:cNvPr id="23" name="图片 22">
            <a:extLst>
              <a:ext uri="{FF2B5EF4-FFF2-40B4-BE49-F238E27FC236}">
                <a16:creationId xmlns:a16="http://schemas.microsoft.com/office/drawing/2014/main" id="{2B250BFD-722E-457E-981F-639FDC7814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Group 5">
            <a:extLst>
              <a:ext uri="{FF2B5EF4-FFF2-40B4-BE49-F238E27FC236}">
                <a16:creationId xmlns:a16="http://schemas.microsoft.com/office/drawing/2014/main" id="{E3186516-9C13-49F0-94AF-B1CE6BD4D14A}"/>
              </a:ext>
            </a:extLst>
          </p:cNvPr>
          <p:cNvGrpSpPr>
            <a:grpSpLocks/>
          </p:cNvGrpSpPr>
          <p:nvPr/>
        </p:nvGrpSpPr>
        <p:grpSpPr bwMode="auto">
          <a:xfrm>
            <a:off x="12000" y="1268760"/>
            <a:ext cx="12168000" cy="0"/>
            <a:chOff x="0" y="119"/>
            <a:chExt cx="5804" cy="726"/>
          </a:xfrm>
        </p:grpSpPr>
        <p:pic>
          <p:nvPicPr>
            <p:cNvPr id="25" name="Picture 6" descr="nklogo">
              <a:extLst>
                <a:ext uri="{FF2B5EF4-FFF2-40B4-BE49-F238E27FC236}">
                  <a16:creationId xmlns:a16="http://schemas.microsoft.com/office/drawing/2014/main" id="{A2DFBFB4-2A81-4C18-888D-E22C0507A70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ine 7">
              <a:extLst>
                <a:ext uri="{FF2B5EF4-FFF2-40B4-BE49-F238E27FC236}">
                  <a16:creationId xmlns:a16="http://schemas.microsoft.com/office/drawing/2014/main" id="{953E89F5-378E-441B-A7F6-918FBC617B0A}"/>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grpSp>
        <p:nvGrpSpPr>
          <p:cNvPr id="2" name="组合 1">
            <a:extLst>
              <a:ext uri="{FF2B5EF4-FFF2-40B4-BE49-F238E27FC236}">
                <a16:creationId xmlns:a16="http://schemas.microsoft.com/office/drawing/2014/main" id="{C266672F-EF94-46CA-81B9-362A2FCFD9ED}"/>
              </a:ext>
            </a:extLst>
          </p:cNvPr>
          <p:cNvGrpSpPr/>
          <p:nvPr/>
        </p:nvGrpSpPr>
        <p:grpSpPr>
          <a:xfrm>
            <a:off x="3105752" y="2083752"/>
            <a:ext cx="6324600" cy="4410709"/>
            <a:chOff x="3048000" y="2276475"/>
            <a:chExt cx="6324600" cy="4410709"/>
          </a:xfrm>
        </p:grpSpPr>
        <p:grpSp>
          <p:nvGrpSpPr>
            <p:cNvPr id="67588" name="Group 4">
              <a:extLst>
                <a:ext uri="{FF2B5EF4-FFF2-40B4-BE49-F238E27FC236}">
                  <a16:creationId xmlns:a16="http://schemas.microsoft.com/office/drawing/2014/main" id="{7C60F27A-5217-4BC5-B2B0-DE010205C8B8}"/>
                </a:ext>
              </a:extLst>
            </p:cNvPr>
            <p:cNvGrpSpPr>
              <a:grpSpLocks/>
            </p:cNvGrpSpPr>
            <p:nvPr/>
          </p:nvGrpSpPr>
          <p:grpSpPr bwMode="auto">
            <a:xfrm>
              <a:off x="3048000" y="2276475"/>
              <a:ext cx="6324600" cy="4191000"/>
              <a:chOff x="1056" y="912"/>
              <a:chExt cx="3984" cy="2640"/>
            </a:xfrm>
          </p:grpSpPr>
          <p:sp>
            <p:nvSpPr>
              <p:cNvPr id="67591" name="Freeform 5">
                <a:extLst>
                  <a:ext uri="{FF2B5EF4-FFF2-40B4-BE49-F238E27FC236}">
                    <a16:creationId xmlns:a16="http://schemas.microsoft.com/office/drawing/2014/main" id="{0BF918F4-B98B-4C35-91FC-29A0AB7D184A}"/>
                  </a:ext>
                </a:extLst>
              </p:cNvPr>
              <p:cNvSpPr>
                <a:spLocks/>
              </p:cNvSpPr>
              <p:nvPr/>
            </p:nvSpPr>
            <p:spPr bwMode="auto">
              <a:xfrm>
                <a:off x="1210" y="1770"/>
                <a:ext cx="2777" cy="1741"/>
              </a:xfrm>
              <a:custGeom>
                <a:avLst/>
                <a:gdLst>
                  <a:gd name="T0" fmla="*/ 0 w 2777"/>
                  <a:gd name="T1" fmla="*/ 1706 h 1741"/>
                  <a:gd name="T2" fmla="*/ 100 w 2777"/>
                  <a:gd name="T3" fmla="*/ 1597 h 1741"/>
                  <a:gd name="T4" fmla="*/ 146 w 2777"/>
                  <a:gd name="T5" fmla="*/ 1488 h 1741"/>
                  <a:gd name="T6" fmla="*/ 727 w 2777"/>
                  <a:gd name="T7" fmla="*/ 79 h 1741"/>
                  <a:gd name="T8" fmla="*/ 1782 w 2777"/>
                  <a:gd name="T9" fmla="*/ 1015 h 1741"/>
                  <a:gd name="T10" fmla="*/ 2173 w 2777"/>
                  <a:gd name="T11" fmla="*/ 1333 h 1741"/>
                  <a:gd name="T12" fmla="*/ 2473 w 2777"/>
                  <a:gd name="T13" fmla="*/ 1542 h 1741"/>
                  <a:gd name="T14" fmla="*/ 2736 w 2777"/>
                  <a:gd name="T15" fmla="*/ 1679 h 1741"/>
                  <a:gd name="T16" fmla="*/ 2718 w 2777"/>
                  <a:gd name="T17" fmla="*/ 1697 h 17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77" h="1741">
                    <a:moveTo>
                      <a:pt x="0" y="1706"/>
                    </a:moveTo>
                    <a:cubicBezTo>
                      <a:pt x="17" y="1688"/>
                      <a:pt x="76" y="1633"/>
                      <a:pt x="100" y="1597"/>
                    </a:cubicBezTo>
                    <a:cubicBezTo>
                      <a:pt x="124" y="1561"/>
                      <a:pt x="42" y="1741"/>
                      <a:pt x="146" y="1488"/>
                    </a:cubicBezTo>
                    <a:cubicBezTo>
                      <a:pt x="250" y="1235"/>
                      <a:pt x="454" y="158"/>
                      <a:pt x="727" y="79"/>
                    </a:cubicBezTo>
                    <a:cubicBezTo>
                      <a:pt x="1000" y="0"/>
                      <a:pt x="1541" y="806"/>
                      <a:pt x="1782" y="1015"/>
                    </a:cubicBezTo>
                    <a:cubicBezTo>
                      <a:pt x="2023" y="1224"/>
                      <a:pt x="2058" y="1245"/>
                      <a:pt x="2173" y="1333"/>
                    </a:cubicBezTo>
                    <a:cubicBezTo>
                      <a:pt x="2288" y="1421"/>
                      <a:pt x="2379" y="1484"/>
                      <a:pt x="2473" y="1542"/>
                    </a:cubicBezTo>
                    <a:cubicBezTo>
                      <a:pt x="2567" y="1600"/>
                      <a:pt x="2695" y="1653"/>
                      <a:pt x="2736" y="1679"/>
                    </a:cubicBezTo>
                    <a:cubicBezTo>
                      <a:pt x="2777" y="1705"/>
                      <a:pt x="2722" y="1693"/>
                      <a:pt x="2718" y="1697"/>
                    </a:cubicBezTo>
                  </a:path>
                </a:pathLst>
              </a:custGeom>
              <a:noFill/>
              <a:ln w="28575" cmpd="sng">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7592" name="Freeform 6">
                <a:extLst>
                  <a:ext uri="{FF2B5EF4-FFF2-40B4-BE49-F238E27FC236}">
                    <a16:creationId xmlns:a16="http://schemas.microsoft.com/office/drawing/2014/main" id="{5E152E9C-B487-4CDF-B03A-C454131F387A}"/>
                  </a:ext>
                </a:extLst>
              </p:cNvPr>
              <p:cNvSpPr>
                <a:spLocks/>
              </p:cNvSpPr>
              <p:nvPr/>
            </p:nvSpPr>
            <p:spPr bwMode="auto">
              <a:xfrm>
                <a:off x="1183" y="1779"/>
                <a:ext cx="2561" cy="1742"/>
              </a:xfrm>
              <a:custGeom>
                <a:avLst/>
                <a:gdLst>
                  <a:gd name="T0" fmla="*/ 0 w 2561"/>
                  <a:gd name="T1" fmla="*/ 1724 h 1742"/>
                  <a:gd name="T2" fmla="*/ 118 w 2561"/>
                  <a:gd name="T3" fmla="*/ 1597 h 1742"/>
                  <a:gd name="T4" fmla="*/ 163 w 2561"/>
                  <a:gd name="T5" fmla="*/ 1488 h 1742"/>
                  <a:gd name="T6" fmla="*/ 756 w 2561"/>
                  <a:gd name="T7" fmla="*/ 73 h 1742"/>
                  <a:gd name="T8" fmla="*/ 1734 w 2561"/>
                  <a:gd name="T9" fmla="*/ 1051 h 1742"/>
                  <a:gd name="T10" fmla="*/ 2107 w 2561"/>
                  <a:gd name="T11" fmla="*/ 1397 h 1742"/>
                  <a:gd name="T12" fmla="*/ 2389 w 2561"/>
                  <a:gd name="T13" fmla="*/ 1615 h 1742"/>
                  <a:gd name="T14" fmla="*/ 2561 w 2561"/>
                  <a:gd name="T15" fmla="*/ 1724 h 17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61" h="1742">
                    <a:moveTo>
                      <a:pt x="0" y="1724"/>
                    </a:moveTo>
                    <a:cubicBezTo>
                      <a:pt x="20" y="1703"/>
                      <a:pt x="91" y="1636"/>
                      <a:pt x="118" y="1597"/>
                    </a:cubicBezTo>
                    <a:cubicBezTo>
                      <a:pt x="145" y="1558"/>
                      <a:pt x="57" y="1742"/>
                      <a:pt x="163" y="1488"/>
                    </a:cubicBezTo>
                    <a:cubicBezTo>
                      <a:pt x="269" y="1234"/>
                      <a:pt x="494" y="146"/>
                      <a:pt x="756" y="73"/>
                    </a:cubicBezTo>
                    <a:cubicBezTo>
                      <a:pt x="1018" y="0"/>
                      <a:pt x="1509" y="830"/>
                      <a:pt x="1734" y="1051"/>
                    </a:cubicBezTo>
                    <a:cubicBezTo>
                      <a:pt x="1959" y="1272"/>
                      <a:pt x="1998" y="1303"/>
                      <a:pt x="2107" y="1397"/>
                    </a:cubicBezTo>
                    <a:cubicBezTo>
                      <a:pt x="2216" y="1491"/>
                      <a:pt x="2313" y="1561"/>
                      <a:pt x="2389" y="1615"/>
                    </a:cubicBezTo>
                    <a:cubicBezTo>
                      <a:pt x="2465" y="1669"/>
                      <a:pt x="2512" y="1703"/>
                      <a:pt x="2561" y="1724"/>
                    </a:cubicBezTo>
                  </a:path>
                </a:pathLst>
              </a:custGeom>
              <a:noFill/>
              <a:ln w="38100" cap="flat" cmpd="sng">
                <a:solidFill>
                  <a:srgbClr val="FF66CC"/>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7593" name="Freeform 7">
                <a:extLst>
                  <a:ext uri="{FF2B5EF4-FFF2-40B4-BE49-F238E27FC236}">
                    <a16:creationId xmlns:a16="http://schemas.microsoft.com/office/drawing/2014/main" id="{686370B3-D6F4-4199-AD05-B42F682AB128}"/>
                  </a:ext>
                </a:extLst>
              </p:cNvPr>
              <p:cNvSpPr>
                <a:spLocks/>
              </p:cNvSpPr>
              <p:nvPr/>
            </p:nvSpPr>
            <p:spPr bwMode="auto">
              <a:xfrm>
                <a:off x="2574" y="1588"/>
                <a:ext cx="1491" cy="1700"/>
              </a:xfrm>
              <a:custGeom>
                <a:avLst/>
                <a:gdLst>
                  <a:gd name="T0" fmla="*/ 0 w 1491"/>
                  <a:gd name="T1" fmla="*/ 0 h 1700"/>
                  <a:gd name="T2" fmla="*/ 818 w 1491"/>
                  <a:gd name="T3" fmla="*/ 1173 h 1700"/>
                  <a:gd name="T4" fmla="*/ 1491 w 1491"/>
                  <a:gd name="T5" fmla="*/ 1700 h 1700"/>
                  <a:gd name="T6" fmla="*/ 0 60000 65536"/>
                  <a:gd name="T7" fmla="*/ 0 60000 65536"/>
                  <a:gd name="T8" fmla="*/ 0 60000 65536"/>
                </a:gdLst>
                <a:ahLst/>
                <a:cxnLst>
                  <a:cxn ang="T6">
                    <a:pos x="T0" y="T1"/>
                  </a:cxn>
                  <a:cxn ang="T7">
                    <a:pos x="T2" y="T3"/>
                  </a:cxn>
                  <a:cxn ang="T8">
                    <a:pos x="T4" y="T5"/>
                  </a:cxn>
                </a:cxnLst>
                <a:rect l="0" t="0" r="r" b="b"/>
                <a:pathLst>
                  <a:path w="1491" h="1700">
                    <a:moveTo>
                      <a:pt x="0" y="0"/>
                    </a:moveTo>
                    <a:cubicBezTo>
                      <a:pt x="136" y="195"/>
                      <a:pt x="569" y="890"/>
                      <a:pt x="818" y="1173"/>
                    </a:cubicBezTo>
                    <a:cubicBezTo>
                      <a:pt x="1067" y="1456"/>
                      <a:pt x="1358" y="1605"/>
                      <a:pt x="1491" y="1700"/>
                    </a:cubicBezTo>
                  </a:path>
                </a:pathLst>
              </a:custGeom>
              <a:noFill/>
              <a:ln w="38100" cap="flat" cmpd="sng">
                <a:solidFill>
                  <a:srgbClr val="00B0F0"/>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7594" name="Line 8">
                <a:extLst>
                  <a:ext uri="{FF2B5EF4-FFF2-40B4-BE49-F238E27FC236}">
                    <a16:creationId xmlns:a16="http://schemas.microsoft.com/office/drawing/2014/main" id="{464D7472-D9B0-411C-A87B-36432C1DE258}"/>
                  </a:ext>
                </a:extLst>
              </p:cNvPr>
              <p:cNvSpPr>
                <a:spLocks noChangeShapeType="1"/>
              </p:cNvSpPr>
              <p:nvPr/>
            </p:nvSpPr>
            <p:spPr bwMode="auto">
              <a:xfrm flipV="1">
                <a:off x="2400" y="2976"/>
                <a:ext cx="576" cy="96"/>
              </a:xfrm>
              <a:prstGeom prst="line">
                <a:avLst/>
              </a:prstGeom>
              <a:noFill/>
              <a:ln w="19050">
                <a:solidFill>
                  <a:srgbClr val="FF66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7865" name="Text Box 9">
                <a:extLst>
                  <a:ext uri="{FF2B5EF4-FFF2-40B4-BE49-F238E27FC236}">
                    <a16:creationId xmlns:a16="http://schemas.microsoft.com/office/drawing/2014/main" id="{0212CA36-2B82-48DF-98E5-EAC2EBCA38C5}"/>
                  </a:ext>
                </a:extLst>
              </p:cNvPr>
              <p:cNvSpPr txBox="1">
                <a:spLocks noChangeArrowheads="1"/>
              </p:cNvSpPr>
              <p:nvPr/>
            </p:nvSpPr>
            <p:spPr bwMode="auto">
              <a:xfrm>
                <a:off x="1776" y="2976"/>
                <a:ext cx="768" cy="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400" dirty="0">
                    <a:solidFill>
                      <a:srgbClr val="FF6699"/>
                    </a:solidFill>
                    <a:effectLst>
                      <a:outerShdw blurRad="38100" dist="38100" dir="2700000" algn="tl">
                        <a:srgbClr val="010199"/>
                      </a:outerShdw>
                    </a:effectLst>
                    <a:latin typeface="Times New Roman" pitchFamily="18" charset="0"/>
                    <a:ea typeface="楷体_GB2312" pitchFamily="49" charset="-122"/>
                  </a:rPr>
                  <a:t>Wien’s result</a:t>
                </a:r>
                <a:endParaRPr kumimoji="1" lang="zh-CN" altLang="en-US" sz="2400" dirty="0">
                  <a:solidFill>
                    <a:srgbClr val="FF6699"/>
                  </a:solidFill>
                  <a:effectLst>
                    <a:outerShdw blurRad="38100" dist="38100" dir="2700000" algn="tl">
                      <a:srgbClr val="010199"/>
                    </a:outerShdw>
                  </a:effectLst>
                  <a:latin typeface="Times New Roman" pitchFamily="18" charset="0"/>
                  <a:ea typeface="楷体_GB2312" pitchFamily="49" charset="-122"/>
                </a:endParaRPr>
              </a:p>
            </p:txBody>
          </p:sp>
          <p:sp>
            <p:nvSpPr>
              <p:cNvPr id="67596" name="Line 10">
                <a:extLst>
                  <a:ext uri="{FF2B5EF4-FFF2-40B4-BE49-F238E27FC236}">
                    <a16:creationId xmlns:a16="http://schemas.microsoft.com/office/drawing/2014/main" id="{E6B026E0-07A2-435F-A00D-33017B6893CA}"/>
                  </a:ext>
                </a:extLst>
              </p:cNvPr>
              <p:cNvSpPr>
                <a:spLocks noChangeShapeType="1"/>
              </p:cNvSpPr>
              <p:nvPr/>
            </p:nvSpPr>
            <p:spPr bwMode="auto">
              <a:xfrm flipH="1">
                <a:off x="3360" y="2496"/>
                <a:ext cx="432" cy="0"/>
              </a:xfrm>
              <a:prstGeom prst="line">
                <a:avLst/>
              </a:prstGeom>
              <a:noFill/>
              <a:ln w="19050">
                <a:solidFill>
                  <a:srgbClr val="00B0F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7867" name="Text Box 11">
                <a:extLst>
                  <a:ext uri="{FF2B5EF4-FFF2-40B4-BE49-F238E27FC236}">
                    <a16:creationId xmlns:a16="http://schemas.microsoft.com/office/drawing/2014/main" id="{8A526C3F-F882-4712-8ABA-9B656AFAFCDB}"/>
                  </a:ext>
                </a:extLst>
              </p:cNvPr>
              <p:cNvSpPr txBox="1">
                <a:spLocks noChangeArrowheads="1"/>
              </p:cNvSpPr>
              <p:nvPr/>
            </p:nvSpPr>
            <p:spPr bwMode="auto">
              <a:xfrm>
                <a:off x="3840" y="2256"/>
                <a:ext cx="1200" cy="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400" dirty="0">
                    <a:solidFill>
                      <a:srgbClr val="00B0F0"/>
                    </a:solidFill>
                    <a:effectLst>
                      <a:outerShdw blurRad="38100" dist="38100" dir="2700000" algn="tl">
                        <a:srgbClr val="010199"/>
                      </a:outerShdw>
                    </a:effectLst>
                    <a:latin typeface="楷体_GB2312" pitchFamily="49" charset="-122"/>
                    <a:ea typeface="楷体_GB2312" pitchFamily="49" charset="-122"/>
                  </a:rPr>
                  <a:t>Rayleigh-Jeans line</a:t>
                </a:r>
                <a:endParaRPr kumimoji="1" lang="zh-CN" altLang="en-US" sz="3200" dirty="0">
                  <a:solidFill>
                    <a:srgbClr val="00B0F0"/>
                  </a:solidFill>
                  <a:effectLst>
                    <a:outerShdw blurRad="38100" dist="38100" dir="2700000" algn="tl">
                      <a:srgbClr val="010199"/>
                    </a:outerShdw>
                  </a:effectLst>
                  <a:latin typeface="Times New Roman" pitchFamily="18" charset="0"/>
                  <a:ea typeface="仿宋_GB2312" pitchFamily="49" charset="-122"/>
                </a:endParaRPr>
              </a:p>
            </p:txBody>
          </p:sp>
          <p:sp>
            <p:nvSpPr>
              <p:cNvPr id="67598" name="Line 12">
                <a:extLst>
                  <a:ext uri="{FF2B5EF4-FFF2-40B4-BE49-F238E27FC236}">
                    <a16:creationId xmlns:a16="http://schemas.microsoft.com/office/drawing/2014/main" id="{E1303B48-4F69-4589-BEF0-7C0C662843B7}"/>
                  </a:ext>
                </a:extLst>
              </p:cNvPr>
              <p:cNvSpPr>
                <a:spLocks noChangeShapeType="1"/>
              </p:cNvSpPr>
              <p:nvPr/>
            </p:nvSpPr>
            <p:spPr bwMode="auto">
              <a:xfrm flipV="1">
                <a:off x="1056" y="1344"/>
                <a:ext cx="0" cy="220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599" name="Line 13">
                <a:extLst>
                  <a:ext uri="{FF2B5EF4-FFF2-40B4-BE49-F238E27FC236}">
                    <a16:creationId xmlns:a16="http://schemas.microsoft.com/office/drawing/2014/main" id="{0BCF9F36-AE02-484B-BCF2-31CF6B302CE6}"/>
                  </a:ext>
                </a:extLst>
              </p:cNvPr>
              <p:cNvSpPr>
                <a:spLocks noChangeShapeType="1"/>
              </p:cNvSpPr>
              <p:nvPr/>
            </p:nvSpPr>
            <p:spPr bwMode="auto">
              <a:xfrm>
                <a:off x="1056" y="3552"/>
                <a:ext cx="345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7872" name="AutoShape 16">
                <a:extLst>
                  <a:ext uri="{FF2B5EF4-FFF2-40B4-BE49-F238E27FC236}">
                    <a16:creationId xmlns:a16="http://schemas.microsoft.com/office/drawing/2014/main" id="{42EFE2A2-C035-4332-9EFE-488E39F594CE}"/>
                  </a:ext>
                </a:extLst>
              </p:cNvPr>
              <p:cNvSpPr>
                <a:spLocks noChangeArrowheads="1"/>
              </p:cNvSpPr>
              <p:nvPr/>
            </p:nvSpPr>
            <p:spPr bwMode="auto">
              <a:xfrm flipH="1">
                <a:off x="2640" y="912"/>
                <a:ext cx="1248" cy="624"/>
              </a:xfrm>
              <a:prstGeom prst="cloudCallout">
                <a:avLst>
                  <a:gd name="adj1" fmla="val 63139"/>
                  <a:gd name="adj2" fmla="val 52722"/>
                </a:avLst>
              </a:prstGeom>
              <a:solidFill>
                <a:schemeClr val="accent1"/>
              </a:solidFill>
              <a:ln w="9525">
                <a:solidFill>
                  <a:schemeClr val="tx1"/>
                </a:solidFill>
                <a:round/>
                <a:headEnd/>
                <a:tailEnd/>
              </a:ln>
            </p:spPr>
            <p:txBody>
              <a:bodyPr wrap="none" anchor="ctr"/>
              <a:lstStyle/>
              <a:p>
                <a:pPr algn="ctr" eaLnBrk="1" hangingPunct="1">
                  <a:defRPr/>
                </a:pPr>
                <a:r>
                  <a:rPr kumimoji="1" lang="en-US" altLang="zh-CN" sz="2400" dirty="0">
                    <a:effectLst>
                      <a:outerShdw blurRad="38100" dist="38100" dir="2700000" algn="tl">
                        <a:srgbClr val="000000"/>
                      </a:outerShdw>
                    </a:effectLst>
                    <a:latin typeface="Times New Roman" pitchFamily="18" charset="0"/>
                  </a:rPr>
                  <a:t> </a:t>
                </a:r>
                <a:r>
                  <a:rPr kumimoji="1" lang="en-US" altLang="zh-CN" sz="2400" dirty="0" err="1">
                    <a:effectLst>
                      <a:outerShdw blurRad="38100" dist="38100" dir="2700000" algn="tl">
                        <a:srgbClr val="000000"/>
                      </a:outerShdw>
                    </a:effectLst>
                    <a:latin typeface="Times New Roman" pitchFamily="18" charset="0"/>
                  </a:rPr>
                  <a:t>Ultraviolat</a:t>
                </a:r>
                <a:r>
                  <a:rPr kumimoji="1" lang="en-US" altLang="zh-CN" sz="2400" dirty="0">
                    <a:effectLst>
                      <a:outerShdw blurRad="38100" dist="38100" dir="2700000" algn="tl">
                        <a:srgbClr val="000000"/>
                      </a:outerShdw>
                    </a:effectLst>
                    <a:latin typeface="Times New Roman" pitchFamily="18" charset="0"/>
                  </a:rPr>
                  <a:t> </a:t>
                </a:r>
              </a:p>
              <a:p>
                <a:pPr algn="ctr" eaLnBrk="1" hangingPunct="1">
                  <a:defRPr/>
                </a:pPr>
                <a:r>
                  <a:rPr kumimoji="1" lang="en-US" altLang="zh-CN" sz="2400" dirty="0">
                    <a:effectLst>
                      <a:outerShdw blurRad="38100" dist="38100" dir="2700000" algn="tl">
                        <a:srgbClr val="000000"/>
                      </a:outerShdw>
                    </a:effectLst>
                    <a:latin typeface="Times New Roman" pitchFamily="18" charset="0"/>
                  </a:rPr>
                  <a:t>catastrophe</a:t>
                </a:r>
                <a:endParaRPr kumimoji="1" lang="zh-CN" altLang="en-US" sz="2400" dirty="0">
                  <a:effectLst>
                    <a:outerShdw blurRad="38100" dist="38100" dir="2700000" algn="tl">
                      <a:srgbClr val="000000"/>
                    </a:outerShdw>
                  </a:effectLst>
                  <a:latin typeface="Times New Roman" pitchFamily="18" charset="0"/>
                </a:endParaRPr>
              </a:p>
            </p:txBody>
          </p:sp>
          <p:sp>
            <p:nvSpPr>
              <p:cNvPr id="377873" name="Text Box 17">
                <a:extLst>
                  <a:ext uri="{FF2B5EF4-FFF2-40B4-BE49-F238E27FC236}">
                    <a16:creationId xmlns:a16="http://schemas.microsoft.com/office/drawing/2014/main" id="{CAF835BE-5CC4-492A-9D06-A341BE6A961C}"/>
                  </a:ext>
                </a:extLst>
              </p:cNvPr>
              <p:cNvSpPr txBox="1">
                <a:spLocks noChangeArrowheads="1"/>
              </p:cNvSpPr>
              <p:nvPr/>
            </p:nvSpPr>
            <p:spPr bwMode="auto">
              <a:xfrm>
                <a:off x="1538" y="2437"/>
                <a:ext cx="114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000" dirty="0">
                    <a:effectLst>
                      <a:outerShdw blurRad="38100" dist="38100" dir="2700000" algn="tl">
                        <a:srgbClr val="010199"/>
                      </a:outerShdw>
                    </a:effectLst>
                    <a:latin typeface="Times New Roman" pitchFamily="18" charset="0"/>
                  </a:rPr>
                  <a:t>Experimental data</a:t>
                </a:r>
                <a:endParaRPr kumimoji="1" lang="zh-CN" altLang="en-US" sz="2000" dirty="0">
                  <a:effectLst>
                    <a:outerShdw blurRad="38100" dist="38100" dir="2700000" algn="tl">
                      <a:srgbClr val="010199"/>
                    </a:outerShdw>
                  </a:effectLst>
                  <a:latin typeface="Times New Roman" pitchFamily="18" charset="0"/>
                </a:endParaRPr>
              </a:p>
            </p:txBody>
          </p:sp>
          <p:sp>
            <p:nvSpPr>
              <p:cNvPr id="67604" name="Freeform 18">
                <a:extLst>
                  <a:ext uri="{FF2B5EF4-FFF2-40B4-BE49-F238E27FC236}">
                    <a16:creationId xmlns:a16="http://schemas.microsoft.com/office/drawing/2014/main" id="{C34C88CD-2569-4896-9D22-494E2B8D7CD8}"/>
                  </a:ext>
                </a:extLst>
              </p:cNvPr>
              <p:cNvSpPr>
                <a:spLocks/>
              </p:cNvSpPr>
              <p:nvPr/>
            </p:nvSpPr>
            <p:spPr bwMode="auto">
              <a:xfrm>
                <a:off x="2400" y="2628"/>
                <a:ext cx="444" cy="108"/>
              </a:xfrm>
              <a:custGeom>
                <a:avLst/>
                <a:gdLst>
                  <a:gd name="T0" fmla="*/ 0 w 444"/>
                  <a:gd name="T1" fmla="*/ 108 h 108"/>
                  <a:gd name="T2" fmla="*/ 444 w 444"/>
                  <a:gd name="T3" fmla="*/ 0 h 108"/>
                  <a:gd name="T4" fmla="*/ 0 60000 65536"/>
                  <a:gd name="T5" fmla="*/ 0 60000 65536"/>
                </a:gdLst>
                <a:ahLst/>
                <a:cxnLst>
                  <a:cxn ang="T4">
                    <a:pos x="T0" y="T1"/>
                  </a:cxn>
                  <a:cxn ang="T5">
                    <a:pos x="T2" y="T3"/>
                  </a:cxn>
                </a:cxnLst>
                <a:rect l="0" t="0" r="r" b="b"/>
                <a:pathLst>
                  <a:path w="444" h="108">
                    <a:moveTo>
                      <a:pt x="0" y="108"/>
                    </a:moveTo>
                    <a:lnTo>
                      <a:pt x="444" y="0"/>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7B059CD5-A2B3-4BBD-8875-548502E731F9}"/>
                    </a:ext>
                  </a:extLst>
                </p:cNvPr>
                <p:cNvSpPr/>
                <p:nvPr/>
              </p:nvSpPr>
              <p:spPr>
                <a:xfrm>
                  <a:off x="8497921" y="6225519"/>
                  <a:ext cx="53388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𝜆</m:t>
                        </m:r>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27" name="矩形 26">
                  <a:extLst>
                    <a:ext uri="{FF2B5EF4-FFF2-40B4-BE49-F238E27FC236}">
                      <a16:creationId xmlns:a16="http://schemas.microsoft.com/office/drawing/2014/main" id="{7B059CD5-A2B3-4BBD-8875-548502E731F9}"/>
                    </a:ext>
                  </a:extLst>
                </p:cNvPr>
                <p:cNvSpPr>
                  <a:spLocks noRot="1" noChangeAspect="1" noMove="1" noResize="1" noEditPoints="1" noAdjustHandles="1" noChangeArrowheads="1" noChangeShapeType="1" noTextEdit="1"/>
                </p:cNvSpPr>
                <p:nvPr/>
              </p:nvSpPr>
              <p:spPr>
                <a:xfrm>
                  <a:off x="8497921" y="6225519"/>
                  <a:ext cx="533884"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BE683929-2541-4D5D-8061-7DDDB7CA7563}"/>
                    </a:ext>
                  </a:extLst>
                </p:cNvPr>
                <p:cNvSpPr/>
                <p:nvPr/>
              </p:nvSpPr>
              <p:spPr>
                <a:xfrm>
                  <a:off x="3050865" y="2757785"/>
                  <a:ext cx="52431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0</m:t>
                            </m:r>
                          </m:sub>
                        </m:sSub>
                      </m:oMath>
                    </m:oMathPara>
                  </a14:m>
                  <a:endParaRPr lang="zh-CN" altLang="en-US" sz="2400" dirty="0"/>
                </a:p>
              </p:txBody>
            </p:sp>
          </mc:Choice>
          <mc:Fallback xmlns="">
            <p:sp>
              <p:nvSpPr>
                <p:cNvPr id="28" name="矩形 27">
                  <a:extLst>
                    <a:ext uri="{FF2B5EF4-FFF2-40B4-BE49-F238E27FC236}">
                      <a16:creationId xmlns:a16="http://schemas.microsoft.com/office/drawing/2014/main" id="{BE683929-2541-4D5D-8061-7DDDB7CA7563}"/>
                    </a:ext>
                  </a:extLst>
                </p:cNvPr>
                <p:cNvSpPr>
                  <a:spLocks noRot="1" noChangeAspect="1" noMove="1" noResize="1" noEditPoints="1" noAdjustHandles="1" noChangeArrowheads="1" noChangeShapeType="1" noTextEdit="1"/>
                </p:cNvSpPr>
                <p:nvPr/>
              </p:nvSpPr>
              <p:spPr>
                <a:xfrm>
                  <a:off x="3050865" y="2757785"/>
                  <a:ext cx="524310" cy="461665"/>
                </a:xfrm>
                <a:prstGeom prst="rect">
                  <a:avLst/>
                </a:prstGeom>
                <a:blipFill>
                  <a:blip r:embed="rId6"/>
                  <a:stretch>
                    <a:fillRect b="-1316"/>
                  </a:stretch>
                </a:blipFill>
              </p:spPr>
              <p:txBody>
                <a:bodyPr/>
                <a:lstStyle/>
                <a:p>
                  <a:r>
                    <a:rPr lang="zh-CN" altLang="en-US">
                      <a:noFill/>
                    </a:rPr>
                    <a:t> </a:t>
                  </a:r>
                </a:p>
              </p:txBody>
            </p:sp>
          </mc:Fallback>
        </mc:AlternateContent>
      </p:grpSp>
      <p:sp>
        <p:nvSpPr>
          <p:cNvPr id="4" name="灯片编号占位符 3">
            <a:extLst>
              <a:ext uri="{FF2B5EF4-FFF2-40B4-BE49-F238E27FC236}">
                <a16:creationId xmlns:a16="http://schemas.microsoft.com/office/drawing/2014/main" id="{ABBA2434-906E-41B9-88EA-98AE54326F22}"/>
              </a:ext>
            </a:extLst>
          </p:cNvPr>
          <p:cNvSpPr>
            <a:spLocks noGrp="1"/>
          </p:cNvSpPr>
          <p:nvPr>
            <p:ph type="sldNum" sz="quarter" idx="12"/>
          </p:nvPr>
        </p:nvSpPr>
        <p:spPr/>
        <p:txBody>
          <a:bodyPr/>
          <a:lstStyle/>
          <a:p>
            <a:fld id="{89E84724-87FB-44E2-81F4-BC8FAFBE8676}" type="slidenum">
              <a:rPr lang="zh-CN" altLang="en-US" smtClean="0"/>
              <a:t>36</a:t>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Text Box 4">
            <a:extLst>
              <a:ext uri="{FF2B5EF4-FFF2-40B4-BE49-F238E27FC236}">
                <a16:creationId xmlns:a16="http://schemas.microsoft.com/office/drawing/2014/main" id="{BEC6125D-5817-4444-AFEB-747F48270FDF}"/>
              </a:ext>
            </a:extLst>
          </p:cNvPr>
          <p:cNvSpPr txBox="1">
            <a:spLocks noChangeArrowheads="1"/>
          </p:cNvSpPr>
          <p:nvPr/>
        </p:nvSpPr>
        <p:spPr bwMode="auto">
          <a:xfrm>
            <a:off x="1827213" y="1431925"/>
            <a:ext cx="4495800" cy="650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lnSpc>
                <a:spcPct val="125000"/>
              </a:lnSpc>
              <a:spcBef>
                <a:spcPct val="50000"/>
              </a:spcBef>
              <a:defRPr/>
            </a:pPr>
            <a:r>
              <a:rPr kumimoji="1" lang="en-US" altLang="zh-CN" sz="3200" dirty="0">
                <a:latin typeface="Times New Roman" panose="02020603050405020304" pitchFamily="18" charset="0"/>
                <a:cs typeface="Times New Roman" panose="02020603050405020304" pitchFamily="18" charset="0"/>
              </a:rPr>
              <a:t>Planck radiation law</a:t>
            </a:r>
            <a:endParaRPr kumimoji="1" lang="zh-CN" altLang="en-US" sz="3200" dirty="0">
              <a:latin typeface="Times New Roman" panose="02020603050405020304" pitchFamily="18" charset="0"/>
              <a:cs typeface="Times New Roman" panose="02020603050405020304" pitchFamily="18" charset="0"/>
            </a:endParaRPr>
          </a:p>
        </p:txBody>
      </p:sp>
      <p:sp>
        <p:nvSpPr>
          <p:cNvPr id="223237" name="Text Box 5">
            <a:extLst>
              <a:ext uri="{FF2B5EF4-FFF2-40B4-BE49-F238E27FC236}">
                <a16:creationId xmlns:a16="http://schemas.microsoft.com/office/drawing/2014/main" id="{595B0B3C-5488-4BB8-A245-F397CE9ACBB8}"/>
              </a:ext>
            </a:extLst>
          </p:cNvPr>
          <p:cNvSpPr txBox="1">
            <a:spLocks noChangeArrowheads="1"/>
          </p:cNvSpPr>
          <p:nvPr/>
        </p:nvSpPr>
        <p:spPr bwMode="auto">
          <a:xfrm>
            <a:off x="1827212" y="2244140"/>
            <a:ext cx="8833353" cy="2194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The total energy of an oscillator should be able to apportioned into energy elements to make energy countable. These energy elements are proportional to the frequency </a:t>
            </a:r>
            <a:r>
              <a:rPr kumimoji="1" lang="en-US" altLang="zh-CN" sz="2800" dirty="0">
                <a:latin typeface="Times New Roman" panose="02020603050405020304" pitchFamily="18" charset="0"/>
                <a:cs typeface="Times New Roman" panose="02020603050405020304" pitchFamily="18" charset="0"/>
                <a:sym typeface="Symbol" panose="05050102010706020507" pitchFamily="18" charset="2"/>
              </a:rPr>
              <a:t> of the resonator. Energy must be 0, </a:t>
            </a:r>
            <a:r>
              <a:rPr kumimoji="1" lang="en-US" altLang="zh-CN" sz="2800" baseline="-25000" dirty="0">
                <a:latin typeface="Times New Roman" panose="02020603050405020304" pitchFamily="18" charset="0"/>
                <a:cs typeface="Times New Roman" panose="02020603050405020304" pitchFamily="18" charset="0"/>
                <a:sym typeface="Symbol" pitchFamily="18" charset="2"/>
              </a:rPr>
              <a:t>0 </a:t>
            </a:r>
            <a:r>
              <a:rPr kumimoji="1" lang="en-US" altLang="zh-CN" sz="2800" dirty="0">
                <a:latin typeface="Times New Roman" panose="02020603050405020304" pitchFamily="18" charset="0"/>
                <a:cs typeface="Times New Roman" panose="02020603050405020304" pitchFamily="18" charset="0"/>
                <a:sym typeface="Symbol" pitchFamily="18" charset="2"/>
              </a:rPr>
              <a:t>, 2</a:t>
            </a:r>
            <a:r>
              <a:rPr kumimoji="1" lang="en-US" altLang="zh-CN" sz="2800" baseline="-25000" dirty="0">
                <a:latin typeface="Times New Roman" panose="02020603050405020304" pitchFamily="18" charset="0"/>
                <a:cs typeface="Times New Roman" panose="02020603050405020304" pitchFamily="18" charset="0"/>
                <a:sym typeface="Symbol" pitchFamily="18" charset="2"/>
              </a:rPr>
              <a:t>0 </a:t>
            </a:r>
            <a:r>
              <a:rPr kumimoji="1" lang="en-US" altLang="zh-CN" sz="2800" dirty="0">
                <a:latin typeface="Times New Roman" panose="02020603050405020304" pitchFamily="18" charset="0"/>
                <a:cs typeface="Times New Roman" panose="02020603050405020304" pitchFamily="18" charset="0"/>
                <a:sym typeface="Symbol" pitchFamily="18" charset="2"/>
              </a:rPr>
              <a:t>, 3</a:t>
            </a:r>
            <a:r>
              <a:rPr kumimoji="1" lang="en-US" altLang="zh-CN" sz="2800" baseline="-25000" dirty="0">
                <a:latin typeface="Times New Roman" panose="02020603050405020304" pitchFamily="18" charset="0"/>
                <a:cs typeface="Times New Roman" panose="02020603050405020304" pitchFamily="18" charset="0"/>
                <a:sym typeface="Symbol" pitchFamily="18" charset="2"/>
              </a:rPr>
              <a:t>0 </a:t>
            </a:r>
            <a:r>
              <a:rPr kumimoji="1" lang="en-US" altLang="zh-CN" sz="2800" dirty="0">
                <a:latin typeface="Times New Roman" panose="02020603050405020304" pitchFamily="18" charset="0"/>
                <a:cs typeface="Times New Roman" panose="02020603050405020304" pitchFamily="18" charset="0"/>
                <a:sym typeface="Symbol" pitchFamily="18" charset="2"/>
              </a:rPr>
              <a:t>,…,n</a:t>
            </a:r>
            <a:r>
              <a:rPr kumimoji="1" lang="en-US" altLang="zh-CN" sz="2800" baseline="-25000" dirty="0">
                <a:latin typeface="Times New Roman" panose="02020603050405020304" pitchFamily="18" charset="0"/>
                <a:cs typeface="Times New Roman" panose="02020603050405020304" pitchFamily="18" charset="0"/>
                <a:sym typeface="Symbol" pitchFamily="18" charset="2"/>
              </a:rPr>
              <a:t>0</a:t>
            </a:r>
            <a:r>
              <a:rPr kumimoji="1" lang="en-US" altLang="zh-CN" sz="2800" dirty="0">
                <a:latin typeface="Times New Roman" panose="02020603050405020304" pitchFamily="18" charset="0"/>
                <a:cs typeface="Times New Roman" panose="02020603050405020304" pitchFamily="18" charset="0"/>
                <a:sym typeface="Symbol" pitchFamily="18" charset="2"/>
              </a:rPr>
              <a:t>,…</a:t>
            </a:r>
            <a:endParaRPr kumimoji="1" lang="zh-CN" altLang="en-US" sz="2800" dirty="0">
              <a:latin typeface="Times New Roman" panose="02020603050405020304" pitchFamily="18" charset="0"/>
              <a:cs typeface="Times New Roman" panose="02020603050405020304" pitchFamily="18" charset="0"/>
            </a:endParaRPr>
          </a:p>
        </p:txBody>
      </p:sp>
      <p:sp>
        <p:nvSpPr>
          <p:cNvPr id="223247" name="Text Box 15">
            <a:extLst>
              <a:ext uri="{FF2B5EF4-FFF2-40B4-BE49-F238E27FC236}">
                <a16:creationId xmlns:a16="http://schemas.microsoft.com/office/drawing/2014/main" id="{D9D888AD-8086-4065-BE61-3AEE4C0CECAB}"/>
              </a:ext>
            </a:extLst>
          </p:cNvPr>
          <p:cNvSpPr txBox="1">
            <a:spLocks noChangeArrowheads="1"/>
          </p:cNvSpPr>
          <p:nvPr/>
        </p:nvSpPr>
        <p:spPr bwMode="auto">
          <a:xfrm>
            <a:off x="1803399" y="304801"/>
            <a:ext cx="7675137" cy="769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eaLnBrk="1" hangingPunct="1">
              <a:spcBef>
                <a:spcPct val="50000"/>
              </a:spcBef>
              <a:defRPr/>
            </a:pPr>
            <a:r>
              <a:rPr kumimoji="1" lang="en-US" altLang="zh-CN" sz="4400" b="1" dirty="0">
                <a:latin typeface="Arial" charset="0"/>
              </a:rPr>
              <a:t>Planck’s quantum theory</a:t>
            </a:r>
          </a:p>
        </p:txBody>
      </p:sp>
      <p:pic>
        <p:nvPicPr>
          <p:cNvPr id="11" name="图片 10">
            <a:extLst>
              <a:ext uri="{FF2B5EF4-FFF2-40B4-BE49-F238E27FC236}">
                <a16:creationId xmlns:a16="http://schemas.microsoft.com/office/drawing/2014/main" id="{4A51C841-44C8-4731-B62B-33D1A4A30F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5">
            <a:extLst>
              <a:ext uri="{FF2B5EF4-FFF2-40B4-BE49-F238E27FC236}">
                <a16:creationId xmlns:a16="http://schemas.microsoft.com/office/drawing/2014/main" id="{1750983A-9BBA-439A-A796-1574EF8BD55E}"/>
              </a:ext>
            </a:extLst>
          </p:cNvPr>
          <p:cNvGrpSpPr>
            <a:grpSpLocks/>
          </p:cNvGrpSpPr>
          <p:nvPr/>
        </p:nvGrpSpPr>
        <p:grpSpPr bwMode="auto">
          <a:xfrm>
            <a:off x="12000" y="1268760"/>
            <a:ext cx="12168000" cy="0"/>
            <a:chOff x="0" y="119"/>
            <a:chExt cx="5804" cy="726"/>
          </a:xfrm>
        </p:grpSpPr>
        <p:pic>
          <p:nvPicPr>
            <p:cNvPr id="13" name="Picture 6" descr="nklogo">
              <a:extLst>
                <a:ext uri="{FF2B5EF4-FFF2-40B4-BE49-F238E27FC236}">
                  <a16:creationId xmlns:a16="http://schemas.microsoft.com/office/drawing/2014/main" id="{F73FB375-0639-4425-81BF-5AB92390481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7">
              <a:extLst>
                <a:ext uri="{FF2B5EF4-FFF2-40B4-BE49-F238E27FC236}">
                  <a16:creationId xmlns:a16="http://schemas.microsoft.com/office/drawing/2014/main" id="{FE3B43CF-7AC2-48A1-8FB5-966ED4C118B2}"/>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EFC0C57-009F-4FBA-8A82-999060C9D86D}"/>
                  </a:ext>
                </a:extLst>
              </p:cNvPr>
              <p:cNvSpPr/>
              <p:nvPr/>
            </p:nvSpPr>
            <p:spPr>
              <a:xfrm>
                <a:off x="4959754" y="4704634"/>
                <a:ext cx="14661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𝜀</m:t>
                          </m:r>
                        </m:e>
                        <m:sub>
                          <m:r>
                            <a:rPr lang="zh-CN" altLang="en-US" sz="2800" i="0">
                              <a:latin typeface="Cambria Math" panose="02040503050406030204" pitchFamily="18" charset="0"/>
                            </a:rPr>
                            <m:t>0</m:t>
                          </m:r>
                        </m:sub>
                      </m:sSub>
                      <m:r>
                        <a:rPr lang="zh-CN" altLang="en-US" sz="2800" i="0">
                          <a:latin typeface="Cambria Math" panose="02040503050406030204" pitchFamily="18" charset="0"/>
                        </a:rPr>
                        <m:t>=</m:t>
                      </m:r>
                      <m:r>
                        <a:rPr lang="zh-CN" altLang="en-US" sz="2800" i="1">
                          <a:latin typeface="Cambria Math" panose="02040503050406030204" pitchFamily="18" charset="0"/>
                        </a:rPr>
                        <m:t>h</m:t>
                      </m:r>
                      <m:r>
                        <a:rPr lang="zh-CN" altLang="en-US" sz="2800" i="1">
                          <a:latin typeface="Cambria Math" panose="02040503050406030204" pitchFamily="18" charset="0"/>
                        </a:rPr>
                        <m:t>𝜈</m:t>
                      </m:r>
                    </m:oMath>
                  </m:oMathPara>
                </a14:m>
                <a:endParaRPr lang="zh-CN" altLang="en-US" sz="2800" dirty="0"/>
              </a:p>
            </p:txBody>
          </p:sp>
        </mc:Choice>
        <mc:Fallback xmlns="">
          <p:sp>
            <p:nvSpPr>
              <p:cNvPr id="2" name="矩形 1">
                <a:extLst>
                  <a:ext uri="{FF2B5EF4-FFF2-40B4-BE49-F238E27FC236}">
                    <a16:creationId xmlns:a16="http://schemas.microsoft.com/office/drawing/2014/main" id="{CEFC0C57-009F-4FBA-8A82-999060C9D86D}"/>
                  </a:ext>
                </a:extLst>
              </p:cNvPr>
              <p:cNvSpPr>
                <a:spLocks noRot="1" noChangeAspect="1" noMove="1" noResize="1" noEditPoints="1" noAdjustHandles="1" noChangeArrowheads="1" noChangeShapeType="1" noTextEdit="1"/>
              </p:cNvSpPr>
              <p:nvPr/>
            </p:nvSpPr>
            <p:spPr>
              <a:xfrm>
                <a:off x="4959754" y="4704634"/>
                <a:ext cx="1466107" cy="523220"/>
              </a:xfrm>
              <a:prstGeom prst="rect">
                <a:avLst/>
              </a:prstGeom>
              <a:blipFill>
                <a:blip r:embed="rId5"/>
                <a:stretch>
                  <a:fillRect/>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692FF614-43C4-45DC-8327-0B4C8BF6B35D}"/>
              </a:ext>
            </a:extLst>
          </p:cNvPr>
          <p:cNvGrpSpPr/>
          <p:nvPr/>
        </p:nvGrpSpPr>
        <p:grpSpPr>
          <a:xfrm>
            <a:off x="2817089" y="5589240"/>
            <a:ext cx="7433399" cy="580415"/>
            <a:chOff x="2817089" y="5589240"/>
            <a:chExt cx="7433399" cy="580415"/>
          </a:xfrm>
        </p:grpSpPr>
        <p:sp>
          <p:nvSpPr>
            <p:cNvPr id="223242" name="Text Box 10">
              <a:extLst>
                <a:ext uri="{FF2B5EF4-FFF2-40B4-BE49-F238E27FC236}">
                  <a16:creationId xmlns:a16="http://schemas.microsoft.com/office/drawing/2014/main" id="{5519D739-B1F6-4141-B511-4694707C5181}"/>
                </a:ext>
              </a:extLst>
            </p:cNvPr>
            <p:cNvSpPr txBox="1">
              <a:spLocks noChangeArrowheads="1"/>
            </p:cNvSpPr>
            <p:nvPr/>
          </p:nvSpPr>
          <p:spPr bwMode="auto">
            <a:xfrm>
              <a:off x="6096000" y="5589240"/>
              <a:ext cx="4154488" cy="580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Plank’s Constant</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2837AF0-9BFC-48E4-B73E-50950C0FBBC3}"/>
                    </a:ext>
                  </a:extLst>
                </p:cNvPr>
                <p:cNvSpPr/>
                <p:nvPr/>
              </p:nvSpPr>
              <p:spPr>
                <a:xfrm>
                  <a:off x="2817089" y="5648615"/>
                  <a:ext cx="327891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h</m:t>
                        </m:r>
                        <m:r>
                          <a:rPr lang="zh-CN" altLang="en-US" sz="2400" i="0">
                            <a:latin typeface="Cambria Math" panose="02040503050406030204" pitchFamily="18" charset="0"/>
                          </a:rPr>
                          <m:t>=6.626×</m:t>
                        </m:r>
                        <m:sSup>
                          <m:sSupPr>
                            <m:ctrlPr>
                              <a:rPr lang="zh-CN" altLang="en-US" sz="2400" i="1">
                                <a:latin typeface="Cambria Math" panose="02040503050406030204" pitchFamily="18" charset="0"/>
                              </a:rPr>
                            </m:ctrlPr>
                          </m:sSupPr>
                          <m:e>
                            <m:r>
                              <a:rPr lang="zh-CN" altLang="en-US" sz="2400" i="0">
                                <a:latin typeface="Cambria Math" panose="02040503050406030204" pitchFamily="18" charset="0"/>
                              </a:rPr>
                              <m:t>10</m:t>
                            </m:r>
                          </m:e>
                          <m:sup>
                            <m:r>
                              <a:rPr lang="zh-CN" altLang="en-US" sz="2400" i="0">
                                <a:latin typeface="Cambria Math" panose="02040503050406030204" pitchFamily="18" charset="0"/>
                              </a:rPr>
                              <m:t>−34</m:t>
                            </m:r>
                          </m:sup>
                        </m:sSup>
                        <m:r>
                          <a:rPr lang="zh-CN" altLang="en-US" sz="2400" i="1">
                            <a:latin typeface="Cambria Math" panose="02040503050406030204" pitchFamily="18" charset="0"/>
                          </a:rPr>
                          <m:t>𝐽</m:t>
                        </m:r>
                        <m:r>
                          <a:rPr lang="zh-CN" altLang="en-US" sz="2400" i="0">
                            <a:latin typeface="Cambria Math" panose="02040503050406030204" pitchFamily="18" charset="0"/>
                          </a:rPr>
                          <m:t>⋅</m:t>
                        </m:r>
                        <m:r>
                          <a:rPr lang="zh-CN" altLang="en-US" sz="2400" i="1">
                            <a:latin typeface="Cambria Math" panose="02040503050406030204" pitchFamily="18" charset="0"/>
                          </a:rPr>
                          <m:t>𝑠</m:t>
                        </m:r>
                        <m:r>
                          <a:rPr lang="zh-CN" altLang="en-US" sz="2400" i="0">
                            <a:latin typeface="Cambria Math" panose="02040503050406030204" pitchFamily="18" charset="0"/>
                          </a:rPr>
                          <m:t>,</m:t>
                        </m:r>
                      </m:oMath>
                    </m:oMathPara>
                  </a14:m>
                  <a:endParaRPr lang="zh-CN" altLang="en-US" sz="2400" dirty="0"/>
                </a:p>
              </p:txBody>
            </p:sp>
          </mc:Choice>
          <mc:Fallback xmlns="">
            <p:sp>
              <p:nvSpPr>
                <p:cNvPr id="3" name="矩形 2">
                  <a:extLst>
                    <a:ext uri="{FF2B5EF4-FFF2-40B4-BE49-F238E27FC236}">
                      <a16:creationId xmlns:a16="http://schemas.microsoft.com/office/drawing/2014/main" id="{02837AF0-9BFC-48E4-B73E-50950C0FBBC3}"/>
                    </a:ext>
                  </a:extLst>
                </p:cNvPr>
                <p:cNvSpPr>
                  <a:spLocks noRot="1" noChangeAspect="1" noMove="1" noResize="1" noEditPoints="1" noAdjustHandles="1" noChangeArrowheads="1" noChangeShapeType="1" noTextEdit="1"/>
                </p:cNvSpPr>
                <p:nvPr/>
              </p:nvSpPr>
              <p:spPr>
                <a:xfrm>
                  <a:off x="2817089" y="5648615"/>
                  <a:ext cx="3278911" cy="461665"/>
                </a:xfrm>
                <a:prstGeom prst="rect">
                  <a:avLst/>
                </a:prstGeom>
                <a:blipFill>
                  <a:blip r:embed="rId6"/>
                  <a:stretch>
                    <a:fillRect b="-13333"/>
                  </a:stretch>
                </a:blipFill>
              </p:spPr>
              <p:txBody>
                <a:bodyPr/>
                <a:lstStyle/>
                <a:p>
                  <a:r>
                    <a:rPr lang="zh-CN" altLang="en-US">
                      <a:noFill/>
                    </a:rPr>
                    <a:t> </a:t>
                  </a:r>
                </a:p>
              </p:txBody>
            </p:sp>
          </mc:Fallback>
        </mc:AlternateContent>
      </p:grpSp>
      <p:sp>
        <p:nvSpPr>
          <p:cNvPr id="6" name="灯片编号占位符 5">
            <a:extLst>
              <a:ext uri="{FF2B5EF4-FFF2-40B4-BE49-F238E27FC236}">
                <a16:creationId xmlns:a16="http://schemas.microsoft.com/office/drawing/2014/main" id="{DE66310C-B516-4B09-8A72-A62142B9BAA5}"/>
              </a:ext>
            </a:extLst>
          </p:cNvPr>
          <p:cNvSpPr>
            <a:spLocks noGrp="1"/>
          </p:cNvSpPr>
          <p:nvPr>
            <p:ph type="sldNum" sz="quarter" idx="12"/>
          </p:nvPr>
        </p:nvSpPr>
        <p:spPr/>
        <p:txBody>
          <a:bodyPr/>
          <a:lstStyle/>
          <a:p>
            <a:fld id="{89E84724-87FB-44E2-81F4-BC8FAFBE8676}" type="slidenum">
              <a:rPr lang="zh-CN" altLang="en-US" smtClean="0"/>
              <a:t>37</a:t>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8" name="Text Box 6">
            <a:extLst>
              <a:ext uri="{FF2B5EF4-FFF2-40B4-BE49-F238E27FC236}">
                <a16:creationId xmlns:a16="http://schemas.microsoft.com/office/drawing/2014/main" id="{5B9C9FA5-D8A0-41BC-B351-CC1454E89A40}"/>
              </a:ext>
            </a:extLst>
          </p:cNvPr>
          <p:cNvSpPr txBox="1">
            <a:spLocks noChangeArrowheads="1"/>
          </p:cNvSpPr>
          <p:nvPr/>
        </p:nvSpPr>
        <p:spPr bwMode="auto">
          <a:xfrm>
            <a:off x="1483112" y="1527175"/>
            <a:ext cx="9166303" cy="461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In statistic physics, we always count the amount of atoms, molecules, states, modes and so on. Now we try to count energy. </a:t>
            </a:r>
          </a:p>
          <a:p>
            <a:pPr algn="just"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Plank’s work revealed that energy in the nature is always quantized, although Planck stumbled this point. He did not want to break the classical theory. Einstein performed deeper thinking and make the quantized energy widely accept for physicists.</a:t>
            </a:r>
          </a:p>
        </p:txBody>
      </p:sp>
      <p:sp>
        <p:nvSpPr>
          <p:cNvPr id="14" name="Text Box 15">
            <a:extLst>
              <a:ext uri="{FF2B5EF4-FFF2-40B4-BE49-F238E27FC236}">
                <a16:creationId xmlns:a16="http://schemas.microsoft.com/office/drawing/2014/main" id="{06627093-5F78-48D5-A627-244DDB895D79}"/>
              </a:ext>
            </a:extLst>
          </p:cNvPr>
          <p:cNvSpPr txBox="1">
            <a:spLocks noChangeArrowheads="1"/>
          </p:cNvSpPr>
          <p:nvPr/>
        </p:nvSpPr>
        <p:spPr bwMode="auto">
          <a:xfrm>
            <a:off x="2977356" y="304801"/>
            <a:ext cx="6237288"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Planck’s quantum theory</a:t>
            </a:r>
          </a:p>
        </p:txBody>
      </p:sp>
      <p:pic>
        <p:nvPicPr>
          <p:cNvPr id="7" name="图片 6">
            <a:extLst>
              <a:ext uri="{FF2B5EF4-FFF2-40B4-BE49-F238E27FC236}">
                <a16:creationId xmlns:a16="http://schemas.microsoft.com/office/drawing/2014/main" id="{68EAA278-DD91-440D-91F3-46937378729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5">
            <a:extLst>
              <a:ext uri="{FF2B5EF4-FFF2-40B4-BE49-F238E27FC236}">
                <a16:creationId xmlns:a16="http://schemas.microsoft.com/office/drawing/2014/main" id="{F7FB99E5-B488-45C7-949D-F6C6C0C57E30}"/>
              </a:ext>
            </a:extLst>
          </p:cNvPr>
          <p:cNvGrpSpPr>
            <a:grpSpLocks/>
          </p:cNvGrpSpPr>
          <p:nvPr/>
        </p:nvGrpSpPr>
        <p:grpSpPr bwMode="auto">
          <a:xfrm>
            <a:off x="12000" y="1268760"/>
            <a:ext cx="12168000" cy="0"/>
            <a:chOff x="0" y="119"/>
            <a:chExt cx="5804" cy="726"/>
          </a:xfrm>
        </p:grpSpPr>
        <p:pic>
          <p:nvPicPr>
            <p:cNvPr id="9" name="Picture 6" descr="nklogo">
              <a:extLst>
                <a:ext uri="{FF2B5EF4-FFF2-40B4-BE49-F238E27FC236}">
                  <a16:creationId xmlns:a16="http://schemas.microsoft.com/office/drawing/2014/main" id="{D7F3866C-DA4F-4598-9864-8716BEFADED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7">
              <a:extLst>
                <a:ext uri="{FF2B5EF4-FFF2-40B4-BE49-F238E27FC236}">
                  <a16:creationId xmlns:a16="http://schemas.microsoft.com/office/drawing/2014/main" id="{6E645E3E-D0EC-486E-B811-C0AE53FA3702}"/>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3" name="灯片编号占位符 2">
            <a:extLst>
              <a:ext uri="{FF2B5EF4-FFF2-40B4-BE49-F238E27FC236}">
                <a16:creationId xmlns:a16="http://schemas.microsoft.com/office/drawing/2014/main" id="{D565C657-1A74-4CBC-9487-95E0D4910242}"/>
              </a:ext>
            </a:extLst>
          </p:cNvPr>
          <p:cNvSpPr>
            <a:spLocks noGrp="1"/>
          </p:cNvSpPr>
          <p:nvPr>
            <p:ph type="sldNum" sz="quarter" idx="12"/>
          </p:nvPr>
        </p:nvSpPr>
        <p:spPr/>
        <p:txBody>
          <a:bodyPr/>
          <a:lstStyle/>
          <a:p>
            <a:fld id="{89E84724-87FB-44E2-81F4-BC8FAFBE8676}" type="slidenum">
              <a:rPr lang="zh-CN" altLang="en-US" smtClean="0"/>
              <a:t>38</a:t>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22" name="Text Box 10">
            <a:extLst>
              <a:ext uri="{FF2B5EF4-FFF2-40B4-BE49-F238E27FC236}">
                <a16:creationId xmlns:a16="http://schemas.microsoft.com/office/drawing/2014/main" id="{698B66F0-906B-4474-AC87-2A136CAB741E}"/>
              </a:ext>
            </a:extLst>
          </p:cNvPr>
          <p:cNvSpPr txBox="1">
            <a:spLocks noChangeArrowheads="1"/>
          </p:cNvSpPr>
          <p:nvPr/>
        </p:nvSpPr>
        <p:spPr bwMode="auto">
          <a:xfrm>
            <a:off x="2247901" y="1597026"/>
            <a:ext cx="8240713" cy="1119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According to Boltzmann’s law, the probability of vibration with energy of </a:t>
            </a:r>
            <a:r>
              <a:rPr kumimoji="1" lang="en-US" altLang="zh-CN" sz="2800" i="1" dirty="0">
                <a:latin typeface="Times New Roman" panose="02020603050405020304" pitchFamily="18" charset="0"/>
                <a:cs typeface="Times New Roman" panose="02020603050405020304" pitchFamily="18" charset="0"/>
              </a:rPr>
              <a:t>E</a:t>
            </a:r>
            <a:r>
              <a:rPr kumimoji="1" lang="en-US" altLang="zh-CN" sz="2800" dirty="0">
                <a:latin typeface="Times New Roman" panose="02020603050405020304" pitchFamily="18" charset="0"/>
                <a:cs typeface="Times New Roman" panose="02020603050405020304" pitchFamily="18" charset="0"/>
              </a:rPr>
              <a:t> is proportional to:  </a:t>
            </a:r>
          </a:p>
        </p:txBody>
      </p:sp>
      <p:sp>
        <p:nvSpPr>
          <p:cNvPr id="11" name="Text Box 10">
            <a:extLst>
              <a:ext uri="{FF2B5EF4-FFF2-40B4-BE49-F238E27FC236}">
                <a16:creationId xmlns:a16="http://schemas.microsoft.com/office/drawing/2014/main" id="{004C13E6-011D-418E-BD6B-FE5C73E44468}"/>
              </a:ext>
            </a:extLst>
          </p:cNvPr>
          <p:cNvSpPr txBox="1">
            <a:spLocks noChangeArrowheads="1"/>
          </p:cNvSpPr>
          <p:nvPr/>
        </p:nvSpPr>
        <p:spPr bwMode="auto">
          <a:xfrm>
            <a:off x="2247901" y="3914775"/>
            <a:ext cx="8240713" cy="1119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So the probability ratio for different quantized modes in a cavity is:</a:t>
            </a:r>
          </a:p>
        </p:txBody>
      </p:sp>
      <p:sp>
        <p:nvSpPr>
          <p:cNvPr id="9" name="Text Box 15">
            <a:extLst>
              <a:ext uri="{FF2B5EF4-FFF2-40B4-BE49-F238E27FC236}">
                <a16:creationId xmlns:a16="http://schemas.microsoft.com/office/drawing/2014/main" id="{3E0C5AB1-C0FB-4B1E-A55F-61C34D01841B}"/>
              </a:ext>
            </a:extLst>
          </p:cNvPr>
          <p:cNvSpPr txBox="1">
            <a:spLocks noChangeArrowheads="1"/>
          </p:cNvSpPr>
          <p:nvPr/>
        </p:nvSpPr>
        <p:spPr bwMode="auto">
          <a:xfrm>
            <a:off x="2977356" y="304801"/>
            <a:ext cx="6237288"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Planck’s quantum theory</a:t>
            </a:r>
          </a:p>
        </p:txBody>
      </p:sp>
      <p:pic>
        <p:nvPicPr>
          <p:cNvPr id="10" name="图片 9">
            <a:extLst>
              <a:ext uri="{FF2B5EF4-FFF2-40B4-BE49-F238E27FC236}">
                <a16:creationId xmlns:a16="http://schemas.microsoft.com/office/drawing/2014/main" id="{0DE46EFE-2298-41C9-B1DA-B75B055385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5">
            <a:extLst>
              <a:ext uri="{FF2B5EF4-FFF2-40B4-BE49-F238E27FC236}">
                <a16:creationId xmlns:a16="http://schemas.microsoft.com/office/drawing/2014/main" id="{1F1D442F-6ACA-4E72-B76B-E6881369DC82}"/>
              </a:ext>
            </a:extLst>
          </p:cNvPr>
          <p:cNvGrpSpPr>
            <a:grpSpLocks/>
          </p:cNvGrpSpPr>
          <p:nvPr/>
        </p:nvGrpSpPr>
        <p:grpSpPr bwMode="auto">
          <a:xfrm>
            <a:off x="12000" y="1268760"/>
            <a:ext cx="12168000" cy="0"/>
            <a:chOff x="0" y="119"/>
            <a:chExt cx="5804" cy="726"/>
          </a:xfrm>
        </p:grpSpPr>
        <p:pic>
          <p:nvPicPr>
            <p:cNvPr id="13" name="Picture 6" descr="nklogo">
              <a:extLst>
                <a:ext uri="{FF2B5EF4-FFF2-40B4-BE49-F238E27FC236}">
                  <a16:creationId xmlns:a16="http://schemas.microsoft.com/office/drawing/2014/main" id="{AD42CEFF-C4A0-47ED-B84F-72246C0FEAB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ine 7">
              <a:extLst>
                <a:ext uri="{FF2B5EF4-FFF2-40B4-BE49-F238E27FC236}">
                  <a16:creationId xmlns:a16="http://schemas.microsoft.com/office/drawing/2014/main" id="{92B9074F-C24D-4632-91BB-E96EF623659C}"/>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2227BEE0-FAEA-40F6-BC9C-F48DBEF82F90}"/>
                  </a:ext>
                </a:extLst>
              </p:cNvPr>
              <p:cNvSpPr/>
              <p:nvPr/>
            </p:nvSpPr>
            <p:spPr>
              <a:xfrm>
                <a:off x="5302962" y="2964035"/>
                <a:ext cx="1185003" cy="770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𝐸</m:t>
                              </m:r>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𝐵</m:t>
                                  </m:r>
                                </m:sub>
                              </m:sSub>
                              <m:r>
                                <a:rPr lang="zh-CN" altLang="en-US" sz="2800" i="1">
                                  <a:latin typeface="Cambria Math" panose="02040503050406030204" pitchFamily="18" charset="0"/>
                                </a:rPr>
                                <m:t>𝑇</m:t>
                              </m:r>
                            </m:den>
                          </m:f>
                        </m:sup>
                      </m:sSup>
                    </m:oMath>
                  </m:oMathPara>
                </a14:m>
                <a:endParaRPr lang="zh-CN" altLang="en-US" sz="2800" dirty="0"/>
              </a:p>
            </p:txBody>
          </p:sp>
        </mc:Choice>
        <mc:Fallback xmlns="">
          <p:sp>
            <p:nvSpPr>
              <p:cNvPr id="2" name="矩形 1">
                <a:extLst>
                  <a:ext uri="{FF2B5EF4-FFF2-40B4-BE49-F238E27FC236}">
                    <a16:creationId xmlns:a16="http://schemas.microsoft.com/office/drawing/2014/main" id="{2227BEE0-FAEA-40F6-BC9C-F48DBEF82F90}"/>
                  </a:ext>
                </a:extLst>
              </p:cNvPr>
              <p:cNvSpPr>
                <a:spLocks noRot="1" noChangeAspect="1" noMove="1" noResize="1" noEditPoints="1" noAdjustHandles="1" noChangeArrowheads="1" noChangeShapeType="1" noTextEdit="1"/>
              </p:cNvSpPr>
              <p:nvPr/>
            </p:nvSpPr>
            <p:spPr>
              <a:xfrm>
                <a:off x="5302962" y="2964035"/>
                <a:ext cx="1185003" cy="77091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00B7037-0C6F-4044-8DAF-02E607D433AD}"/>
                  </a:ext>
                </a:extLst>
              </p:cNvPr>
              <p:cNvSpPr/>
              <p:nvPr/>
            </p:nvSpPr>
            <p:spPr>
              <a:xfrm>
                <a:off x="4281147" y="5213622"/>
                <a:ext cx="4174220" cy="7733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smtClean="0">
                          <a:latin typeface="Cambria Math" panose="02040503050406030204" pitchFamily="18" charset="0"/>
                        </a:rPr>
                        <m:t>1</m:t>
                      </m:r>
                      <m:r>
                        <a:rPr lang="zh-CN" altLang="en-US" sz="2800" i="0">
                          <a:latin typeface="Cambria Math" panose="02040503050406030204" pitchFamily="18" charset="0"/>
                        </a:rPr>
                        <m:t>:</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en-US" altLang="zh-CN" sz="2800" b="0" i="1" smtClean="0">
                              <a:latin typeface="Cambria Math" panose="02040503050406030204" pitchFamily="18" charset="0"/>
                            </a:rPr>
                            <m:t>−</m:t>
                          </m:r>
                          <m:f>
                            <m:fPr>
                              <m:ctrlPr>
                                <a:rPr lang="zh-CN" altLang="en-US" sz="2800" i="1">
                                  <a:latin typeface="Cambria Math" panose="02040503050406030204" pitchFamily="18" charset="0"/>
                                </a:rPr>
                              </m:ctrlPr>
                            </m:fPr>
                            <m:num>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0</m:t>
                                  </m:r>
                                </m:sub>
                              </m:sSub>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𝐵</m:t>
                                  </m:r>
                                </m:sub>
                              </m:sSub>
                              <m:r>
                                <a:rPr lang="zh-CN" altLang="en-US" sz="2800" i="1">
                                  <a:latin typeface="Cambria Math" panose="02040503050406030204" pitchFamily="18" charset="0"/>
                                </a:rPr>
                                <m:t>𝑇</m:t>
                              </m:r>
                            </m:den>
                          </m:f>
                        </m:sup>
                      </m:sSup>
                      <m:r>
                        <a:rPr lang="zh-CN" altLang="en-US" sz="2800" i="0">
                          <a:latin typeface="Cambria Math" panose="02040503050406030204" pitchFamily="18" charset="0"/>
                        </a:rPr>
                        <m:t>:</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en-US" altLang="zh-CN" sz="2800" b="0" i="1" smtClean="0">
                              <a:latin typeface="Cambria Math" panose="02040503050406030204" pitchFamily="18" charset="0"/>
                            </a:rPr>
                            <m:t>−</m:t>
                          </m:r>
                          <m:f>
                            <m:fPr>
                              <m:ctrlPr>
                                <a:rPr lang="zh-CN" altLang="en-US" sz="2800" i="1">
                                  <a:latin typeface="Cambria Math" panose="02040503050406030204" pitchFamily="18" charset="0"/>
                                </a:rPr>
                              </m:ctrlPr>
                            </m:fPr>
                            <m:num>
                              <m:sSub>
                                <m:sSubPr>
                                  <m:ctrlPr>
                                    <a:rPr lang="zh-CN" altLang="en-US" sz="2800" i="1">
                                      <a:latin typeface="Cambria Math" panose="02040503050406030204" pitchFamily="18" charset="0"/>
                                    </a:rPr>
                                  </m:ctrlPr>
                                </m:sSubPr>
                                <m:e>
                                  <m:r>
                                    <a:rPr lang="en-US" altLang="zh-CN" sz="2800" b="0" i="1" smtClean="0">
                                      <a:latin typeface="Cambria Math" panose="02040503050406030204" pitchFamily="18" charset="0"/>
                                    </a:rPr>
                                    <m:t>2</m:t>
                                  </m:r>
                                  <m:r>
                                    <a:rPr lang="zh-CN" altLang="en-US" sz="2800" i="1">
                                      <a:latin typeface="Cambria Math" panose="02040503050406030204" pitchFamily="18" charset="0"/>
                                    </a:rPr>
                                    <m:t>𝜀</m:t>
                                  </m:r>
                                </m:e>
                                <m:sub>
                                  <m:r>
                                    <a:rPr lang="en-US" altLang="zh-CN" sz="2800" i="1">
                                      <a:latin typeface="Cambria Math" panose="02040503050406030204" pitchFamily="18" charset="0"/>
                                    </a:rPr>
                                    <m:t>0</m:t>
                                  </m:r>
                                </m:sub>
                              </m:sSub>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𝐵</m:t>
                                  </m:r>
                                </m:sub>
                              </m:sSub>
                              <m:r>
                                <a:rPr lang="zh-CN" altLang="en-US" sz="2800" i="1">
                                  <a:latin typeface="Cambria Math" panose="02040503050406030204" pitchFamily="18" charset="0"/>
                                </a:rPr>
                                <m:t>𝑇</m:t>
                              </m:r>
                            </m:den>
                          </m:f>
                        </m:sup>
                      </m:sSup>
                      <m:r>
                        <a:rPr lang="zh-CN" altLang="en-US" sz="2800" i="0">
                          <a:latin typeface="Cambria Math" panose="02040503050406030204" pitchFamily="18" charset="0"/>
                        </a:rPr>
                        <m:t>:</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en-US" altLang="zh-CN" sz="2800" i="1">
                              <a:latin typeface="Cambria Math" panose="02040503050406030204" pitchFamily="18" charset="0"/>
                            </a:rPr>
                            <m:t>−</m:t>
                          </m:r>
                          <m:f>
                            <m:fPr>
                              <m:ctrlPr>
                                <a:rPr lang="zh-CN" altLang="en-US" sz="2800" i="1">
                                  <a:latin typeface="Cambria Math" panose="02040503050406030204" pitchFamily="18" charset="0"/>
                                </a:rPr>
                              </m:ctrlPr>
                            </m:fPr>
                            <m:num>
                              <m:sSub>
                                <m:sSubPr>
                                  <m:ctrlPr>
                                    <a:rPr lang="zh-CN" altLang="en-US" sz="2800" i="1">
                                      <a:latin typeface="Cambria Math" panose="02040503050406030204" pitchFamily="18" charset="0"/>
                                    </a:rPr>
                                  </m:ctrlPr>
                                </m:sSubPr>
                                <m:e>
                                  <m:r>
                                    <a:rPr lang="en-US" altLang="zh-CN" sz="2800" b="0" i="1" smtClean="0">
                                      <a:latin typeface="Cambria Math" panose="02040503050406030204" pitchFamily="18" charset="0"/>
                                    </a:rPr>
                                    <m:t>3</m:t>
                                  </m:r>
                                  <m:r>
                                    <a:rPr lang="zh-CN" altLang="en-US" sz="2800" i="1">
                                      <a:latin typeface="Cambria Math" panose="02040503050406030204" pitchFamily="18" charset="0"/>
                                    </a:rPr>
                                    <m:t>𝜀</m:t>
                                  </m:r>
                                </m:e>
                                <m:sub>
                                  <m:r>
                                    <a:rPr lang="en-US" altLang="zh-CN" sz="2800" i="1">
                                      <a:latin typeface="Cambria Math" panose="02040503050406030204" pitchFamily="18" charset="0"/>
                                    </a:rPr>
                                    <m:t>0</m:t>
                                  </m:r>
                                </m:sub>
                              </m:sSub>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𝐵</m:t>
                                  </m:r>
                                </m:sub>
                              </m:sSub>
                              <m:r>
                                <a:rPr lang="zh-CN" altLang="en-US" sz="2800" i="1">
                                  <a:latin typeface="Cambria Math" panose="02040503050406030204" pitchFamily="18" charset="0"/>
                                </a:rPr>
                                <m:t>𝑇</m:t>
                              </m:r>
                            </m:den>
                          </m:f>
                        </m:sup>
                      </m:sSup>
                      <m:r>
                        <a:rPr lang="zh-CN" altLang="en-US" sz="2800" i="0">
                          <a:latin typeface="Cambria Math" panose="02040503050406030204" pitchFamily="18" charset="0"/>
                        </a:rPr>
                        <m:t>⋯</m:t>
                      </m:r>
                    </m:oMath>
                  </m:oMathPara>
                </a14:m>
                <a:endParaRPr lang="zh-CN" altLang="en-US" sz="2800" dirty="0"/>
              </a:p>
            </p:txBody>
          </p:sp>
        </mc:Choice>
        <mc:Fallback xmlns="">
          <p:sp>
            <p:nvSpPr>
              <p:cNvPr id="3" name="矩形 2">
                <a:extLst>
                  <a:ext uri="{FF2B5EF4-FFF2-40B4-BE49-F238E27FC236}">
                    <a16:creationId xmlns:a16="http://schemas.microsoft.com/office/drawing/2014/main" id="{400B7037-0C6F-4044-8DAF-02E607D433AD}"/>
                  </a:ext>
                </a:extLst>
              </p:cNvPr>
              <p:cNvSpPr>
                <a:spLocks noRot="1" noChangeAspect="1" noMove="1" noResize="1" noEditPoints="1" noAdjustHandles="1" noChangeArrowheads="1" noChangeShapeType="1" noTextEdit="1"/>
              </p:cNvSpPr>
              <p:nvPr/>
            </p:nvSpPr>
            <p:spPr>
              <a:xfrm>
                <a:off x="4281147" y="5213622"/>
                <a:ext cx="4174220" cy="773353"/>
              </a:xfrm>
              <a:prstGeom prst="rect">
                <a:avLst/>
              </a:prstGeom>
              <a:blipFill>
                <a:blip r:embed="rId6"/>
                <a:stretch>
                  <a:fillRect/>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EA158BAD-CAEE-4A6C-996E-14A151D39B09}"/>
              </a:ext>
            </a:extLst>
          </p:cNvPr>
          <p:cNvSpPr>
            <a:spLocks noGrp="1"/>
          </p:cNvSpPr>
          <p:nvPr>
            <p:ph type="sldNum" sz="quarter" idx="12"/>
          </p:nvPr>
        </p:nvSpPr>
        <p:spPr/>
        <p:txBody>
          <a:bodyPr/>
          <a:lstStyle/>
          <a:p>
            <a:fld id="{89E84724-87FB-44E2-81F4-BC8FAFBE8676}" type="slidenum">
              <a:rPr lang="zh-CN" altLang="en-US" smtClean="0"/>
              <a:t>39</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6565" name="图片 8">
            <a:extLst>
              <a:ext uri="{FF2B5EF4-FFF2-40B4-BE49-F238E27FC236}">
                <a16:creationId xmlns:a16="http://schemas.microsoft.com/office/drawing/2014/main" id="{C391445E-F71E-4E2F-BDBA-031DDCA45C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F9ABDEA3-83B7-4E1E-B46B-065CD4E6FE30}"/>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7A9A554D-3947-410F-BBE5-414D96A4F41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a:extLst>
                <a:ext uri="{FF2B5EF4-FFF2-40B4-BE49-F238E27FC236}">
                  <a16:creationId xmlns:a16="http://schemas.microsoft.com/office/drawing/2014/main" id="{60BADB7D-F51B-44E2-967D-9673397476EC}"/>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12" name="Text Box 20">
            <a:extLst>
              <a:ext uri="{FF2B5EF4-FFF2-40B4-BE49-F238E27FC236}">
                <a16:creationId xmlns:a16="http://schemas.microsoft.com/office/drawing/2014/main" id="{71C725B0-FCE1-4030-BECD-D402FC2E1F5E}"/>
              </a:ext>
            </a:extLst>
          </p:cNvPr>
          <p:cNvSpPr txBox="1">
            <a:spLocks noChangeArrowheads="1"/>
          </p:cNvSpPr>
          <p:nvPr/>
        </p:nvSpPr>
        <p:spPr bwMode="auto">
          <a:xfrm>
            <a:off x="2575932" y="2161886"/>
            <a:ext cx="8099409" cy="3114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28600" indent="-228600">
              <a:lnSpc>
                <a:spcPct val="125000"/>
              </a:lnSpc>
              <a:spcBef>
                <a:spcPts val="1200"/>
              </a:spcBef>
              <a:buFont typeface="Arial" panose="020B0604020202020204" pitchFamily="34" charset="0"/>
              <a:buChar char="•"/>
              <a:defRPr/>
            </a:pPr>
            <a:r>
              <a:rPr lang="en-US" altLang="zh-CN" sz="3600" dirty="0">
                <a:latin typeface="Imprint MT Shadow" panose="04020605060303030202" pitchFamily="82" charset="0"/>
                <a:cs typeface="Arial" panose="020B0604020202020204" pitchFamily="34" charset="0"/>
              </a:rPr>
              <a:t>Blackbody Radiation and Planck’s Quantum Theory</a:t>
            </a:r>
          </a:p>
          <a:p>
            <a:pPr marL="228600" indent="-228600">
              <a:lnSpc>
                <a:spcPct val="125000"/>
              </a:lnSpc>
              <a:spcBef>
                <a:spcPts val="1200"/>
              </a:spcBef>
              <a:buFont typeface="Arial" panose="020B0604020202020204" pitchFamily="34" charset="0"/>
              <a:buChar char="•"/>
              <a:defRPr/>
            </a:pPr>
            <a:r>
              <a:rPr lang="en-US" altLang="zh-CN" sz="3600" dirty="0">
                <a:latin typeface="Imprint MT Shadow" panose="04020605060303030202" pitchFamily="82" charset="0"/>
                <a:cs typeface="Arial" panose="020B0604020202020204" pitchFamily="34" charset="0"/>
              </a:rPr>
              <a:t>Spectrum of hydrogen atoms</a:t>
            </a:r>
          </a:p>
          <a:p>
            <a:pPr marL="228600" indent="-228600">
              <a:lnSpc>
                <a:spcPct val="125000"/>
              </a:lnSpc>
              <a:spcBef>
                <a:spcPts val="1200"/>
              </a:spcBef>
              <a:buFont typeface="Arial" panose="020B0604020202020204" pitchFamily="34" charset="0"/>
              <a:buChar char="•"/>
              <a:defRPr/>
            </a:pPr>
            <a:r>
              <a:rPr lang="en-US" altLang="zh-CN" sz="3600" dirty="0">
                <a:latin typeface="Imprint MT Shadow" panose="04020605060303030202" pitchFamily="82" charset="0"/>
                <a:cs typeface="Arial" panose="020B0604020202020204" pitchFamily="34" charset="0"/>
              </a:rPr>
              <a:t>The duality of light</a:t>
            </a:r>
          </a:p>
        </p:txBody>
      </p:sp>
      <p:sp>
        <p:nvSpPr>
          <p:cNvPr id="2" name="灯片编号占位符 1">
            <a:extLst>
              <a:ext uri="{FF2B5EF4-FFF2-40B4-BE49-F238E27FC236}">
                <a16:creationId xmlns:a16="http://schemas.microsoft.com/office/drawing/2014/main" id="{60ADD4A3-357B-4908-B86F-2E4AC3E5C0F2}"/>
              </a:ext>
            </a:extLst>
          </p:cNvPr>
          <p:cNvSpPr>
            <a:spLocks noGrp="1"/>
          </p:cNvSpPr>
          <p:nvPr>
            <p:ph type="sldNum" sz="quarter" idx="12"/>
          </p:nvPr>
        </p:nvSpPr>
        <p:spPr/>
        <p:txBody>
          <a:bodyPr/>
          <a:lstStyle/>
          <a:p>
            <a:fld id="{89E84724-87FB-44E2-81F4-BC8FAFBE8676}" type="slidenum">
              <a:rPr lang="zh-CN" altLang="en-US" smtClean="0"/>
              <a:t>4</a:t>
            </a:fld>
            <a:endParaRPr lang="zh-CN" altLang="en-US"/>
          </a:p>
        </p:txBody>
      </p:sp>
      <p:sp>
        <p:nvSpPr>
          <p:cNvPr id="13" name="Text Box 5">
            <a:extLst>
              <a:ext uri="{FF2B5EF4-FFF2-40B4-BE49-F238E27FC236}">
                <a16:creationId xmlns:a16="http://schemas.microsoft.com/office/drawing/2014/main" id="{66740451-862A-422E-A147-484725530C1A}"/>
              </a:ext>
            </a:extLst>
          </p:cNvPr>
          <p:cNvSpPr txBox="1">
            <a:spLocks noChangeArrowheads="1"/>
          </p:cNvSpPr>
          <p:nvPr/>
        </p:nvSpPr>
        <p:spPr bwMode="auto">
          <a:xfrm>
            <a:off x="3567103" y="404813"/>
            <a:ext cx="4775666" cy="719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nSpc>
                <a:spcPct val="125000"/>
              </a:lnSpc>
            </a:pPr>
            <a:r>
              <a:rPr lang="en-US" altLang="zh-CN" sz="3600" dirty="0">
                <a:latin typeface="Times New Roman" panose="02020603050405020304" pitchFamily="18" charset="0"/>
                <a:cs typeface="Times New Roman" panose="02020603050405020304" pitchFamily="18" charset="0"/>
              </a:rPr>
              <a:t>Quantum theory of light </a:t>
            </a:r>
            <a:endParaRPr lang="zh-CN" altLang="en-US" sz="36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13">
            <a:extLst>
              <a:ext uri="{FF2B5EF4-FFF2-40B4-BE49-F238E27FC236}">
                <a16:creationId xmlns:a16="http://schemas.microsoft.com/office/drawing/2014/main" id="{70FE2187-796F-47A8-B7F4-3F20226519F8}"/>
              </a:ext>
            </a:extLst>
          </p:cNvPr>
          <p:cNvSpPr txBox="1">
            <a:spLocks noChangeArrowheads="1"/>
          </p:cNvSpPr>
          <p:nvPr/>
        </p:nvSpPr>
        <p:spPr bwMode="auto">
          <a:xfrm>
            <a:off x="1974851" y="1709739"/>
            <a:ext cx="7866063" cy="522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800" dirty="0">
                <a:latin typeface="Times New Roman" panose="02020603050405020304" pitchFamily="18" charset="0"/>
                <a:cs typeface="Times New Roman" panose="02020603050405020304" pitchFamily="18" charset="0"/>
              </a:rPr>
              <a:t>So the average energy  inside the cavity is </a:t>
            </a:r>
            <a:endParaRPr kumimoji="1" lang="zh-CN" altLang="en-US" sz="2800" dirty="0">
              <a:latin typeface="Times New Roman" panose="02020603050405020304" pitchFamily="18" charset="0"/>
              <a:cs typeface="Times New Roman" panose="02020603050405020304" pitchFamily="18" charset="0"/>
            </a:endParaRPr>
          </a:p>
        </p:txBody>
      </p:sp>
      <p:sp>
        <p:nvSpPr>
          <p:cNvPr id="7" name="Text Box 15">
            <a:extLst>
              <a:ext uri="{FF2B5EF4-FFF2-40B4-BE49-F238E27FC236}">
                <a16:creationId xmlns:a16="http://schemas.microsoft.com/office/drawing/2014/main" id="{B94D9519-6CA0-4C4E-AC76-47D878EE64DB}"/>
              </a:ext>
            </a:extLst>
          </p:cNvPr>
          <p:cNvSpPr txBox="1">
            <a:spLocks noChangeArrowheads="1"/>
          </p:cNvSpPr>
          <p:nvPr/>
        </p:nvSpPr>
        <p:spPr bwMode="auto">
          <a:xfrm>
            <a:off x="2977356" y="304801"/>
            <a:ext cx="6237288"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Planck’s quantum theory</a:t>
            </a:r>
          </a:p>
        </p:txBody>
      </p:sp>
      <p:pic>
        <p:nvPicPr>
          <p:cNvPr id="8" name="图片 7">
            <a:extLst>
              <a:ext uri="{FF2B5EF4-FFF2-40B4-BE49-F238E27FC236}">
                <a16:creationId xmlns:a16="http://schemas.microsoft.com/office/drawing/2014/main" id="{DB0DCAA0-ED8B-4A15-A45C-9576A6F1A9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5">
            <a:extLst>
              <a:ext uri="{FF2B5EF4-FFF2-40B4-BE49-F238E27FC236}">
                <a16:creationId xmlns:a16="http://schemas.microsoft.com/office/drawing/2014/main" id="{40F1FDFE-51CD-4579-8B95-00BF8437D6B5}"/>
              </a:ext>
            </a:extLst>
          </p:cNvPr>
          <p:cNvGrpSpPr>
            <a:grpSpLocks/>
          </p:cNvGrpSpPr>
          <p:nvPr/>
        </p:nvGrpSpPr>
        <p:grpSpPr bwMode="auto">
          <a:xfrm>
            <a:off x="12000" y="1268760"/>
            <a:ext cx="12168000" cy="0"/>
            <a:chOff x="0" y="119"/>
            <a:chExt cx="5804" cy="726"/>
          </a:xfrm>
        </p:grpSpPr>
        <p:pic>
          <p:nvPicPr>
            <p:cNvPr id="11" name="Picture 6" descr="nklogo">
              <a:extLst>
                <a:ext uri="{FF2B5EF4-FFF2-40B4-BE49-F238E27FC236}">
                  <a16:creationId xmlns:a16="http://schemas.microsoft.com/office/drawing/2014/main" id="{CDC18456-0A34-45C1-B0F2-1C8D1ECFBFE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7">
              <a:extLst>
                <a:ext uri="{FF2B5EF4-FFF2-40B4-BE49-F238E27FC236}">
                  <a16:creationId xmlns:a16="http://schemas.microsoft.com/office/drawing/2014/main" id="{7237CEDD-95D3-410A-9A84-90E214709C07}"/>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4C1643D-53CB-485C-A562-6F5FB6E769F0}"/>
                  </a:ext>
                </a:extLst>
              </p:cNvPr>
              <p:cNvSpPr/>
              <p:nvPr/>
            </p:nvSpPr>
            <p:spPr>
              <a:xfrm>
                <a:off x="1784853" y="2818418"/>
                <a:ext cx="7429791" cy="25465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smtClean="0">
                              <a:latin typeface="Cambria Math" panose="02040503050406030204" pitchFamily="18" charset="0"/>
                            </a:rPr>
                          </m:ctrlPr>
                        </m:accPr>
                        <m:e>
                          <m:r>
                            <a:rPr lang="zh-CN" altLang="en-US" sz="2800" i="1">
                              <a:latin typeface="Cambria Math" panose="02040503050406030204" pitchFamily="18" charset="0"/>
                            </a:rPr>
                            <m:t>𝜀</m:t>
                          </m:r>
                        </m:e>
                      </m:acc>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nary>
                            <m:naryPr>
                              <m:chr m:val="∑"/>
                              <m:limLoc m:val="undOvr"/>
                              <m:grow m:val="on"/>
                              <m:ctrlPr>
                                <a:rPr lang="zh-CN" altLang="en-US" sz="2800" i="1">
                                  <a:latin typeface="Cambria Math" panose="02040503050406030204" pitchFamily="18" charset="0"/>
                                </a:rPr>
                              </m:ctrlPr>
                            </m:naryPr>
                            <m:sub>
                              <m:r>
                                <a:rPr lang="zh-CN" altLang="en-US" sz="2800" i="1">
                                  <a:latin typeface="Cambria Math" panose="02040503050406030204" pitchFamily="18" charset="0"/>
                                </a:rPr>
                                <m:t>𝑚</m:t>
                              </m:r>
                              <m:r>
                                <a:rPr lang="zh-CN" altLang="en-US" sz="2800" i="0">
                                  <a:latin typeface="Cambria Math" panose="02040503050406030204" pitchFamily="18" charset="0"/>
                                </a:rPr>
                                <m:t>=0</m:t>
                              </m:r>
                            </m:sub>
                            <m:sup>
                              <m:r>
                                <a:rPr lang="zh-CN" altLang="en-US" sz="2800" i="0">
                                  <a:latin typeface="Cambria Math" panose="02040503050406030204" pitchFamily="18" charset="0"/>
                                </a:rPr>
                                <m:t>∞</m:t>
                              </m:r>
                            </m:sup>
                            <m:e>
                              <m:r>
                                <a:rPr lang="zh-CN" altLang="en-US" sz="2800" i="1">
                                  <a:latin typeface="Cambria Math" panose="02040503050406030204" pitchFamily="18" charset="0"/>
                                </a:rPr>
                                <m:t>𝑚</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𝜀</m:t>
                                  </m:r>
                                </m:e>
                                <m:sub>
                                  <m:r>
                                    <a:rPr lang="zh-CN" altLang="en-US" sz="2800" i="0">
                                      <a:latin typeface="Cambria Math" panose="02040503050406030204" pitchFamily="18" charset="0"/>
                                    </a:rPr>
                                    <m:t>0</m:t>
                                  </m:r>
                                </m:sub>
                              </m:sSub>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zh-CN" altLang="en-US" sz="280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𝑚</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0</m:t>
                                          </m:r>
                                        </m:sub>
                                      </m:sSub>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𝐵</m:t>
                                          </m:r>
                                        </m:sub>
                                      </m:sSub>
                                      <m:r>
                                        <a:rPr lang="zh-CN" altLang="en-US" sz="2800" i="1">
                                          <a:latin typeface="Cambria Math" panose="02040503050406030204" pitchFamily="18" charset="0"/>
                                        </a:rPr>
                                        <m:t>𝑇</m:t>
                                      </m:r>
                                    </m:den>
                                  </m:f>
                                </m:sup>
                              </m:sSup>
                            </m:e>
                          </m:nary>
                        </m:num>
                        <m:den>
                          <m:nary>
                            <m:naryPr>
                              <m:chr m:val="∑"/>
                              <m:limLoc m:val="undOvr"/>
                              <m:grow m:val="on"/>
                              <m:ctrlPr>
                                <a:rPr lang="zh-CN" altLang="en-US" sz="2800" i="1">
                                  <a:latin typeface="Cambria Math" panose="02040503050406030204" pitchFamily="18" charset="0"/>
                                </a:rPr>
                              </m:ctrlPr>
                            </m:naryPr>
                            <m:sub>
                              <m:r>
                                <a:rPr lang="zh-CN" altLang="en-US" sz="2800" i="1">
                                  <a:latin typeface="Cambria Math" panose="02040503050406030204" pitchFamily="18" charset="0"/>
                                </a:rPr>
                                <m:t>𝑚</m:t>
                              </m:r>
                              <m:r>
                                <a:rPr lang="zh-CN" altLang="en-US" sz="2800" i="0">
                                  <a:latin typeface="Cambria Math" panose="02040503050406030204" pitchFamily="18" charset="0"/>
                                </a:rPr>
                                <m:t>=0</m:t>
                              </m:r>
                            </m:sub>
                            <m:sup>
                              <m:r>
                                <a:rPr lang="zh-CN" altLang="en-US" sz="2800" i="0">
                                  <a:latin typeface="Cambria Math" panose="02040503050406030204" pitchFamily="18" charset="0"/>
                                </a:rPr>
                                <m:t>∞</m:t>
                              </m:r>
                            </m:sup>
                            <m:e>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zh-CN" altLang="en-US" sz="280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𝑚</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𝜀</m:t>
                                          </m:r>
                                        </m:e>
                                        <m:sub>
                                          <m:r>
                                            <a:rPr lang="en-US" altLang="zh-CN" sz="2800" i="1">
                                              <a:latin typeface="Cambria Math" panose="02040503050406030204" pitchFamily="18" charset="0"/>
                                            </a:rPr>
                                            <m:t>0</m:t>
                                          </m:r>
                                        </m:sub>
                                      </m:sSub>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𝐵</m:t>
                                          </m:r>
                                        </m:sub>
                                      </m:sSub>
                                      <m:r>
                                        <a:rPr lang="zh-CN" altLang="en-US" sz="2800" i="1">
                                          <a:latin typeface="Cambria Math" panose="02040503050406030204" pitchFamily="18" charset="0"/>
                                        </a:rPr>
                                        <m:t>𝑇</m:t>
                                      </m:r>
                                    </m:den>
                                  </m:f>
                                </m:sup>
                              </m:sSup>
                            </m:e>
                          </m:nary>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𝜀</m:t>
                              </m:r>
                            </m:e>
                            <m:sub>
                              <m:r>
                                <a:rPr lang="zh-CN" altLang="en-US" sz="2800" i="0">
                                  <a:latin typeface="Cambria Math" panose="02040503050406030204" pitchFamily="18" charset="0"/>
                                </a:rPr>
                                <m:t>0</m:t>
                              </m:r>
                            </m:sub>
                          </m:sSub>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f>
                                <m:fPr>
                                  <m:ctrlPr>
                                    <a:rPr lang="zh-CN" altLang="en-US" sz="2800" i="1">
                                      <a:latin typeface="Cambria Math" panose="02040503050406030204" pitchFamily="18" charset="0"/>
                                    </a:rPr>
                                  </m:ctrlPr>
                                </m:fPr>
                                <m:num>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𝜀</m:t>
                                      </m:r>
                                    </m:e>
                                    <m:sub>
                                      <m:r>
                                        <a:rPr lang="zh-CN" altLang="en-US" sz="2800" i="0">
                                          <a:latin typeface="Cambria Math" panose="02040503050406030204" pitchFamily="18" charset="0"/>
                                        </a:rPr>
                                        <m:t>0</m:t>
                                      </m:r>
                                    </m:sub>
                                  </m:sSub>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𝐵</m:t>
                                      </m:r>
                                    </m:sub>
                                  </m:sSub>
                                  <m:r>
                                    <a:rPr lang="zh-CN" altLang="en-US" sz="2800" i="1">
                                      <a:latin typeface="Cambria Math" panose="02040503050406030204" pitchFamily="18" charset="0"/>
                                    </a:rPr>
                                    <m:t>𝑇</m:t>
                                  </m:r>
                                </m:den>
                              </m:f>
                            </m:sup>
                          </m:sSup>
                          <m:r>
                            <a:rPr lang="zh-CN" altLang="en-US" sz="2800" i="0">
                              <a:latin typeface="Cambria Math" panose="02040503050406030204" pitchFamily="18" charset="0"/>
                            </a:rPr>
                            <m:t>−1</m:t>
                          </m:r>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h</m:t>
                          </m:r>
                          <m:r>
                            <a:rPr lang="zh-CN" altLang="en-US" sz="2800" i="1">
                              <a:latin typeface="Cambria Math" panose="02040503050406030204" pitchFamily="18" charset="0"/>
                            </a:rPr>
                            <m:t>𝜈</m:t>
                          </m:r>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f>
                                <m:fPr>
                                  <m:ctrlPr>
                                    <a:rPr lang="zh-CN" altLang="en-US" sz="2800" i="1">
                                      <a:latin typeface="Cambria Math" panose="02040503050406030204" pitchFamily="18" charset="0"/>
                                    </a:rPr>
                                  </m:ctrlPr>
                                </m:fPr>
                                <m:num>
                                  <m:r>
                                    <a:rPr lang="zh-CN" altLang="en-US" sz="2800" i="1">
                                      <a:latin typeface="Cambria Math" panose="02040503050406030204" pitchFamily="18" charset="0"/>
                                    </a:rPr>
                                    <m:t>h</m:t>
                                  </m:r>
                                  <m:r>
                                    <a:rPr lang="zh-CN" altLang="en-US" sz="2800" i="1">
                                      <a:latin typeface="Cambria Math" panose="02040503050406030204" pitchFamily="18" charset="0"/>
                                    </a:rPr>
                                    <m:t>𝜈</m:t>
                                  </m:r>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𝐵</m:t>
                                      </m:r>
                                    </m:sub>
                                  </m:sSub>
                                  <m:r>
                                    <a:rPr lang="zh-CN" altLang="en-US" sz="2800" i="1">
                                      <a:latin typeface="Cambria Math" panose="02040503050406030204" pitchFamily="18" charset="0"/>
                                    </a:rPr>
                                    <m:t>𝑇</m:t>
                                  </m:r>
                                </m:den>
                              </m:f>
                            </m:sup>
                          </m:sSup>
                          <m:r>
                            <a:rPr lang="zh-CN" altLang="en-US" sz="2800" i="0">
                              <a:latin typeface="Cambria Math" panose="02040503050406030204" pitchFamily="18" charset="0"/>
                            </a:rPr>
                            <m:t>−1</m:t>
                          </m:r>
                        </m:den>
                      </m:f>
                    </m:oMath>
                  </m:oMathPara>
                </a14:m>
                <a:endParaRPr lang="zh-CN" altLang="en-US" sz="2800" dirty="0"/>
              </a:p>
            </p:txBody>
          </p:sp>
        </mc:Choice>
        <mc:Fallback xmlns="">
          <p:sp>
            <p:nvSpPr>
              <p:cNvPr id="2" name="矩形 1">
                <a:extLst>
                  <a:ext uri="{FF2B5EF4-FFF2-40B4-BE49-F238E27FC236}">
                    <a16:creationId xmlns:a16="http://schemas.microsoft.com/office/drawing/2014/main" id="{E4C1643D-53CB-485C-A562-6F5FB6E769F0}"/>
                  </a:ext>
                </a:extLst>
              </p:cNvPr>
              <p:cNvSpPr>
                <a:spLocks noRot="1" noChangeAspect="1" noMove="1" noResize="1" noEditPoints="1" noAdjustHandles="1" noChangeArrowheads="1" noChangeShapeType="1" noTextEdit="1"/>
              </p:cNvSpPr>
              <p:nvPr/>
            </p:nvSpPr>
            <p:spPr>
              <a:xfrm>
                <a:off x="1784853" y="2818418"/>
                <a:ext cx="7429791" cy="2546595"/>
              </a:xfrm>
              <a:prstGeom prst="rect">
                <a:avLst/>
              </a:prstGeom>
              <a:blipFill>
                <a:blip r:embed="rId5"/>
                <a:stretch>
                  <a:fillRect/>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845E056-EE2C-424F-85CA-8AF751D9E261}"/>
              </a:ext>
            </a:extLst>
          </p:cNvPr>
          <p:cNvSpPr>
            <a:spLocks noGrp="1"/>
          </p:cNvSpPr>
          <p:nvPr>
            <p:ph type="sldNum" sz="quarter" idx="12"/>
          </p:nvPr>
        </p:nvSpPr>
        <p:spPr/>
        <p:txBody>
          <a:bodyPr/>
          <a:lstStyle/>
          <a:p>
            <a:fld id="{89E84724-87FB-44E2-81F4-BC8FAFBE8676}" type="slidenum">
              <a:rPr lang="zh-CN" altLang="en-US" smtClean="0"/>
              <a:t>40</a:t>
            </a:fld>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13">
            <a:extLst>
              <a:ext uri="{FF2B5EF4-FFF2-40B4-BE49-F238E27FC236}">
                <a16:creationId xmlns:a16="http://schemas.microsoft.com/office/drawing/2014/main" id="{304AB7D4-162C-42A8-82CF-F6B877827B3C}"/>
              </a:ext>
            </a:extLst>
          </p:cNvPr>
          <p:cNvSpPr txBox="1">
            <a:spLocks noChangeArrowheads="1"/>
          </p:cNvSpPr>
          <p:nvPr/>
        </p:nvSpPr>
        <p:spPr bwMode="auto">
          <a:xfrm>
            <a:off x="1974851" y="1709739"/>
            <a:ext cx="8513763" cy="522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800" dirty="0">
                <a:latin typeface="Times New Roman" panose="02020603050405020304" pitchFamily="18" charset="0"/>
                <a:cs typeface="Times New Roman" panose="02020603050405020304" pitchFamily="18" charset="0"/>
              </a:rPr>
              <a:t>Energy density between </a:t>
            </a:r>
            <a:r>
              <a:rPr kumimoji="1" lang="zh-CN" altLang="zh-CN" sz="2800" dirty="0">
                <a:latin typeface="Times New Roman" panose="02020603050405020304" pitchFamily="18" charset="0"/>
                <a:cs typeface="Times New Roman" panose="02020603050405020304" pitchFamily="18" charset="0"/>
                <a:sym typeface="Symbol" pitchFamily="18" charset="2"/>
              </a:rPr>
              <a:t></a:t>
            </a:r>
            <a:r>
              <a:rPr kumimoji="1" lang="zh-CN" altLang="en-US" sz="2800" dirty="0">
                <a:latin typeface="Times New Roman" panose="02020603050405020304" pitchFamily="18" charset="0"/>
                <a:cs typeface="Times New Roman" panose="02020603050405020304" pitchFamily="18" charset="0"/>
                <a:sym typeface="Symbol" pitchFamily="18" charset="2"/>
              </a:rPr>
              <a:t> </a:t>
            </a:r>
            <a:r>
              <a:rPr kumimoji="1" lang="en-US" altLang="zh-CN" sz="2800" dirty="0">
                <a:latin typeface="Times New Roman" panose="02020603050405020304" pitchFamily="18" charset="0"/>
                <a:cs typeface="Times New Roman" panose="02020603050405020304" pitchFamily="18" charset="0"/>
                <a:sym typeface="Symbol" pitchFamily="18" charset="2"/>
              </a:rPr>
              <a:t>~</a:t>
            </a:r>
            <a:r>
              <a:rPr kumimoji="1" lang="en-US" altLang="zh-CN" sz="2800" baseline="-25000" dirty="0">
                <a:latin typeface="Times New Roman" panose="02020603050405020304" pitchFamily="18" charset="0"/>
                <a:cs typeface="Times New Roman" panose="02020603050405020304" pitchFamily="18" charset="0"/>
                <a:sym typeface="Symbol" pitchFamily="18" charset="2"/>
              </a:rPr>
              <a:t> </a:t>
            </a:r>
            <a:r>
              <a:rPr kumimoji="1" lang="en-US" altLang="zh-CN" sz="2800" dirty="0">
                <a:latin typeface="Times New Roman" panose="02020603050405020304" pitchFamily="18" charset="0"/>
                <a:cs typeface="Times New Roman" panose="02020603050405020304" pitchFamily="18" charset="0"/>
                <a:sym typeface="Symbol" pitchFamily="18" charset="2"/>
              </a:rPr>
              <a:t>+d </a:t>
            </a:r>
            <a:r>
              <a:rPr kumimoji="1" lang="en-US" altLang="zh-CN" sz="2800" dirty="0">
                <a:latin typeface="Times New Roman" panose="02020603050405020304" pitchFamily="18" charset="0"/>
                <a:cs typeface="Times New Roman" panose="02020603050405020304" pitchFamily="18" charset="0"/>
              </a:rPr>
              <a:t>inside the cavity is: </a:t>
            </a:r>
            <a:endParaRPr kumimoji="1" lang="zh-CN" altLang="en-US" sz="2800"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629C5D25-FDC9-43C2-B22E-872460966695}"/>
              </a:ext>
            </a:extLst>
          </p:cNvPr>
          <p:cNvSpPr/>
          <p:nvPr/>
        </p:nvSpPr>
        <p:spPr>
          <a:xfrm>
            <a:off x="2413387" y="4778929"/>
            <a:ext cx="2967479" cy="461665"/>
          </a:xfrm>
          <a:prstGeom prst="rect">
            <a:avLst/>
          </a:prstGeom>
        </p:spPr>
        <p:txBody>
          <a:bodyPr wrap="none">
            <a:spAutoFit/>
          </a:bodyPr>
          <a:lstStyle/>
          <a:p>
            <a:pPr eaLnBrk="1" hangingPunct="1">
              <a:defRPr/>
            </a:pPr>
            <a:r>
              <a:rPr kumimoji="1" lang="en-US" altLang="zh-CN" sz="2400" i="1" dirty="0">
                <a:latin typeface="Times New Roman" panose="02020603050405020304" pitchFamily="18" charset="0"/>
                <a:cs typeface="Times New Roman" panose="02020603050405020304" pitchFamily="18" charset="0"/>
              </a:rPr>
              <a:t>Recalling the formula:</a:t>
            </a:r>
            <a:endParaRPr lang="zh-CN" altLang="en-US" sz="2400" i="1" dirty="0">
              <a:latin typeface="Times New Roman" panose="02020603050405020304" pitchFamily="18" charset="0"/>
              <a:cs typeface="Times New Roman" panose="02020603050405020304" pitchFamily="18" charset="0"/>
            </a:endParaRPr>
          </a:p>
        </p:txBody>
      </p:sp>
      <p:sp>
        <p:nvSpPr>
          <p:cNvPr id="10" name="Text Box 15">
            <a:extLst>
              <a:ext uri="{FF2B5EF4-FFF2-40B4-BE49-F238E27FC236}">
                <a16:creationId xmlns:a16="http://schemas.microsoft.com/office/drawing/2014/main" id="{99B5AA6E-6201-4D37-8B97-59985D97E2C5}"/>
              </a:ext>
            </a:extLst>
          </p:cNvPr>
          <p:cNvSpPr txBox="1">
            <a:spLocks noChangeArrowheads="1"/>
          </p:cNvSpPr>
          <p:nvPr/>
        </p:nvSpPr>
        <p:spPr bwMode="auto">
          <a:xfrm>
            <a:off x="2977356" y="304801"/>
            <a:ext cx="6237288"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Planck’s quantum theory</a:t>
            </a:r>
          </a:p>
        </p:txBody>
      </p:sp>
      <p:pic>
        <p:nvPicPr>
          <p:cNvPr id="11" name="图片 10">
            <a:extLst>
              <a:ext uri="{FF2B5EF4-FFF2-40B4-BE49-F238E27FC236}">
                <a16:creationId xmlns:a16="http://schemas.microsoft.com/office/drawing/2014/main" id="{9599BB38-37EE-4135-81F6-D13C71EF99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5">
            <a:extLst>
              <a:ext uri="{FF2B5EF4-FFF2-40B4-BE49-F238E27FC236}">
                <a16:creationId xmlns:a16="http://schemas.microsoft.com/office/drawing/2014/main" id="{ADFDBC6C-DDC8-4E8A-AA52-4D1AA9A1550F}"/>
              </a:ext>
            </a:extLst>
          </p:cNvPr>
          <p:cNvGrpSpPr>
            <a:grpSpLocks/>
          </p:cNvGrpSpPr>
          <p:nvPr/>
        </p:nvGrpSpPr>
        <p:grpSpPr bwMode="auto">
          <a:xfrm>
            <a:off x="12000" y="1268760"/>
            <a:ext cx="12168000" cy="0"/>
            <a:chOff x="0" y="119"/>
            <a:chExt cx="5804" cy="726"/>
          </a:xfrm>
        </p:grpSpPr>
        <p:pic>
          <p:nvPicPr>
            <p:cNvPr id="14" name="Picture 6" descr="nklogo">
              <a:extLst>
                <a:ext uri="{FF2B5EF4-FFF2-40B4-BE49-F238E27FC236}">
                  <a16:creationId xmlns:a16="http://schemas.microsoft.com/office/drawing/2014/main" id="{55927C73-FE82-4EFD-AE37-C29590B07FA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ine 7">
              <a:extLst>
                <a:ext uri="{FF2B5EF4-FFF2-40B4-BE49-F238E27FC236}">
                  <a16:creationId xmlns:a16="http://schemas.microsoft.com/office/drawing/2014/main" id="{206ACF8F-AE44-4119-9212-C85B05B9406A}"/>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9E5B920-AFC9-4001-A054-606EEF1AF868}"/>
                  </a:ext>
                </a:extLst>
              </p:cNvPr>
              <p:cNvSpPr/>
              <p:nvPr/>
            </p:nvSpPr>
            <p:spPr>
              <a:xfrm>
                <a:off x="2693616" y="2609141"/>
                <a:ext cx="6625660" cy="12623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𝜌</m:t>
                      </m:r>
                      <m:r>
                        <a:rPr lang="zh-CN" altLang="en-US" sz="2800" i="0">
                          <a:latin typeface="Cambria Math" panose="02040503050406030204" pitchFamily="18" charset="0"/>
                        </a:rPr>
                        <m:t>(</m:t>
                      </m:r>
                      <m:r>
                        <a:rPr lang="zh-CN" altLang="en-US" sz="2800" i="1">
                          <a:latin typeface="Cambria Math" panose="02040503050406030204" pitchFamily="18" charset="0"/>
                        </a:rPr>
                        <m:t>𝜈</m:t>
                      </m:r>
                      <m:r>
                        <a:rPr lang="zh-CN" altLang="en-US" sz="2800" i="0">
                          <a:latin typeface="Cambria Math" panose="02040503050406030204" pitchFamily="18" charset="0"/>
                        </a:rPr>
                        <m:t>)</m:t>
                      </m:r>
                      <m:r>
                        <a:rPr lang="zh-CN" altLang="en-US" sz="2800" i="1">
                          <a:latin typeface="Cambria Math" panose="02040503050406030204" pitchFamily="18" charset="0"/>
                        </a:rPr>
                        <m:t>𝑑</m:t>
                      </m:r>
                      <m:r>
                        <a:rPr lang="zh-CN" altLang="en-US" sz="2800" i="1">
                          <a:latin typeface="Cambria Math" panose="02040503050406030204" pitchFamily="18" charset="0"/>
                        </a:rPr>
                        <m:t>𝜈</m:t>
                      </m:r>
                      <m:r>
                        <a:rPr lang="zh-CN" altLang="en-US" sz="2800" i="0">
                          <a:latin typeface="Cambria Math" panose="02040503050406030204" pitchFamily="18" charset="0"/>
                        </a:rPr>
                        <m:t>=</m:t>
                      </m:r>
                      <m:acc>
                        <m:accPr>
                          <m:chr m:val="̅"/>
                          <m:ctrlPr>
                            <a:rPr lang="zh-CN" altLang="en-US" sz="2800" i="1">
                              <a:latin typeface="Cambria Math" panose="02040503050406030204" pitchFamily="18" charset="0"/>
                            </a:rPr>
                          </m:ctrlPr>
                        </m:accPr>
                        <m:e>
                          <m:r>
                            <a:rPr lang="zh-CN" altLang="en-US" sz="2800" i="1">
                              <a:latin typeface="Cambria Math" panose="02040503050406030204" pitchFamily="18" charset="0"/>
                            </a:rPr>
                            <m:t>𝜀</m:t>
                          </m:r>
                        </m:e>
                      </m:acc>
                      <m:r>
                        <a:rPr lang="zh-CN" altLang="en-US" sz="2800" i="0">
                          <a:latin typeface="Cambria Math" panose="02040503050406030204" pitchFamily="18" charset="0"/>
                        </a:rPr>
                        <m:t>⋅</m:t>
                      </m:r>
                      <m:r>
                        <a:rPr lang="zh-CN" altLang="en-US" sz="2800" i="1">
                          <a:latin typeface="Cambria Math" panose="02040503050406030204" pitchFamily="18" charset="0"/>
                        </a:rPr>
                        <m:t>𝑑𝑛</m:t>
                      </m:r>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8</m:t>
                          </m:r>
                          <m:r>
                            <a:rPr lang="zh-CN" altLang="en-US" sz="2800" i="1">
                              <a:latin typeface="Cambria Math" panose="02040503050406030204" pitchFamily="18" charset="0"/>
                            </a:rPr>
                            <m:t>𝜋</m:t>
                          </m:r>
                          <m:r>
                            <a:rPr lang="zh-CN" altLang="en-US" sz="2800" i="1">
                              <a:latin typeface="Cambria Math" panose="02040503050406030204" pitchFamily="18" charset="0"/>
                            </a:rPr>
                            <m:t>h</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𝜈</m:t>
                              </m:r>
                            </m:e>
                            <m:sup>
                              <m:r>
                                <a:rPr lang="zh-CN" altLang="en-US" sz="2800" i="0">
                                  <a:latin typeface="Cambria Math" panose="02040503050406030204" pitchFamily="18" charset="0"/>
                                </a:rPr>
                                <m:t>3</m:t>
                              </m:r>
                            </m:sup>
                          </m:sSup>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𝑐</m:t>
                              </m:r>
                            </m:e>
                            <m:sup>
                              <m:r>
                                <a:rPr lang="zh-CN" altLang="en-US" sz="2800" i="0">
                                  <a:latin typeface="Cambria Math" panose="02040503050406030204" pitchFamily="18" charset="0"/>
                                </a:rPr>
                                <m:t>3</m:t>
                              </m:r>
                            </m:sup>
                          </m:sSup>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f>
                                <m:fPr>
                                  <m:ctrlPr>
                                    <a:rPr lang="zh-CN" altLang="en-US" sz="2800" i="1">
                                      <a:latin typeface="Cambria Math" panose="02040503050406030204" pitchFamily="18" charset="0"/>
                                    </a:rPr>
                                  </m:ctrlPr>
                                </m:fPr>
                                <m:num>
                                  <m:r>
                                    <a:rPr lang="zh-CN" altLang="en-US" sz="2800" i="1">
                                      <a:latin typeface="Cambria Math" panose="02040503050406030204" pitchFamily="18" charset="0"/>
                                    </a:rPr>
                                    <m:t>h</m:t>
                                  </m:r>
                                  <m:r>
                                    <a:rPr lang="zh-CN" altLang="en-US" sz="2800" i="1">
                                      <a:latin typeface="Cambria Math" panose="02040503050406030204" pitchFamily="18" charset="0"/>
                                    </a:rPr>
                                    <m:t>𝜈</m:t>
                                  </m:r>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𝐵</m:t>
                                      </m:r>
                                    </m:sub>
                                  </m:sSub>
                                  <m:r>
                                    <a:rPr lang="zh-CN" altLang="en-US" sz="2800" i="1">
                                      <a:latin typeface="Cambria Math" panose="02040503050406030204" pitchFamily="18" charset="0"/>
                                    </a:rPr>
                                    <m:t>𝑇</m:t>
                                  </m:r>
                                </m:den>
                              </m:f>
                            </m:sup>
                          </m:sSup>
                          <m:r>
                            <a:rPr lang="zh-CN" altLang="en-US" sz="2800" i="0">
                              <a:latin typeface="Cambria Math" panose="02040503050406030204" pitchFamily="18" charset="0"/>
                            </a:rPr>
                            <m:t>−1</m:t>
                          </m:r>
                        </m:den>
                      </m:f>
                      <m:r>
                        <a:rPr lang="zh-CN" altLang="en-US" sz="2800" i="0">
                          <a:latin typeface="Cambria Math" panose="02040503050406030204" pitchFamily="18" charset="0"/>
                        </a:rPr>
                        <m:t>⋅</m:t>
                      </m:r>
                      <m:r>
                        <a:rPr lang="zh-CN" altLang="en-US" sz="2800" i="1">
                          <a:latin typeface="Cambria Math" panose="02040503050406030204" pitchFamily="18" charset="0"/>
                        </a:rPr>
                        <m:t>𝑑</m:t>
                      </m:r>
                      <m:r>
                        <a:rPr lang="zh-CN" altLang="en-US" sz="2800" i="1">
                          <a:latin typeface="Cambria Math" panose="02040503050406030204" pitchFamily="18" charset="0"/>
                        </a:rPr>
                        <m:t>𝜈</m:t>
                      </m:r>
                    </m:oMath>
                  </m:oMathPara>
                </a14:m>
                <a:endParaRPr lang="zh-CN" altLang="en-US" sz="2800" dirty="0"/>
              </a:p>
            </p:txBody>
          </p:sp>
        </mc:Choice>
        <mc:Fallback xmlns="">
          <p:sp>
            <p:nvSpPr>
              <p:cNvPr id="3" name="矩形 2">
                <a:extLst>
                  <a:ext uri="{FF2B5EF4-FFF2-40B4-BE49-F238E27FC236}">
                    <a16:creationId xmlns:a16="http://schemas.microsoft.com/office/drawing/2014/main" id="{49E5B920-AFC9-4001-A054-606EEF1AF868}"/>
                  </a:ext>
                </a:extLst>
              </p:cNvPr>
              <p:cNvSpPr>
                <a:spLocks noRot="1" noChangeAspect="1" noMove="1" noResize="1" noEditPoints="1" noAdjustHandles="1" noChangeArrowheads="1" noChangeShapeType="1" noTextEdit="1"/>
              </p:cNvSpPr>
              <p:nvPr/>
            </p:nvSpPr>
            <p:spPr>
              <a:xfrm>
                <a:off x="2693616" y="2609141"/>
                <a:ext cx="6625660" cy="126239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2F69A9C-6F96-4324-900B-688F0ABC69C4}"/>
                  </a:ext>
                </a:extLst>
              </p:cNvPr>
              <p:cNvSpPr/>
              <p:nvPr/>
            </p:nvSpPr>
            <p:spPr>
              <a:xfrm>
                <a:off x="5679419" y="5009761"/>
                <a:ext cx="2419573" cy="9570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𝑑𝑛</m:t>
                      </m:r>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8</m:t>
                          </m:r>
                          <m:r>
                            <a:rPr lang="zh-CN" altLang="en-US" sz="2800" i="1">
                              <a:latin typeface="Cambria Math" panose="02040503050406030204" pitchFamily="18" charset="0"/>
                            </a:rPr>
                            <m:t>𝜋</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𝜈</m:t>
                              </m:r>
                            </m:e>
                            <m:sup>
                              <m:r>
                                <a:rPr lang="zh-CN" altLang="en-US" sz="2800" i="0">
                                  <a:latin typeface="Cambria Math" panose="02040503050406030204" pitchFamily="18" charset="0"/>
                                </a:rPr>
                                <m:t>2</m:t>
                              </m:r>
                            </m:sup>
                          </m:sSup>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𝑐</m:t>
                              </m:r>
                            </m:e>
                            <m:sup>
                              <m:r>
                                <a:rPr lang="zh-CN" altLang="en-US" sz="2800" i="0">
                                  <a:latin typeface="Cambria Math" panose="02040503050406030204" pitchFamily="18" charset="0"/>
                                </a:rPr>
                                <m:t>3</m:t>
                              </m:r>
                            </m:sup>
                          </m:sSup>
                        </m:den>
                      </m:f>
                      <m:r>
                        <a:rPr lang="zh-CN" altLang="en-US" sz="2800" i="1">
                          <a:latin typeface="Cambria Math" panose="02040503050406030204" pitchFamily="18" charset="0"/>
                        </a:rPr>
                        <m:t>𝑑</m:t>
                      </m:r>
                      <m:r>
                        <a:rPr lang="zh-CN" altLang="en-US" sz="2800" i="1">
                          <a:latin typeface="Cambria Math" panose="02040503050406030204" pitchFamily="18" charset="0"/>
                        </a:rPr>
                        <m:t>𝜈</m:t>
                      </m:r>
                    </m:oMath>
                  </m:oMathPara>
                </a14:m>
                <a:endParaRPr lang="zh-CN" altLang="en-US" sz="2800" dirty="0"/>
              </a:p>
            </p:txBody>
          </p:sp>
        </mc:Choice>
        <mc:Fallback xmlns="">
          <p:sp>
            <p:nvSpPr>
              <p:cNvPr id="4" name="矩形 3">
                <a:extLst>
                  <a:ext uri="{FF2B5EF4-FFF2-40B4-BE49-F238E27FC236}">
                    <a16:creationId xmlns:a16="http://schemas.microsoft.com/office/drawing/2014/main" id="{92F69A9C-6F96-4324-900B-688F0ABC69C4}"/>
                  </a:ext>
                </a:extLst>
              </p:cNvPr>
              <p:cNvSpPr>
                <a:spLocks noRot="1" noChangeAspect="1" noMove="1" noResize="1" noEditPoints="1" noAdjustHandles="1" noChangeArrowheads="1" noChangeShapeType="1" noTextEdit="1"/>
              </p:cNvSpPr>
              <p:nvPr/>
            </p:nvSpPr>
            <p:spPr>
              <a:xfrm>
                <a:off x="5679419" y="5009761"/>
                <a:ext cx="2419573" cy="957057"/>
              </a:xfrm>
              <a:prstGeom prst="rect">
                <a:avLst/>
              </a:prstGeom>
              <a:blipFill>
                <a:blip r:embed="rId6"/>
                <a:stretch>
                  <a:fillRect/>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55D887A1-450B-4129-87C0-73E002BECD28}"/>
              </a:ext>
            </a:extLst>
          </p:cNvPr>
          <p:cNvSpPr>
            <a:spLocks noGrp="1"/>
          </p:cNvSpPr>
          <p:nvPr>
            <p:ph type="sldNum" sz="quarter" idx="12"/>
          </p:nvPr>
        </p:nvSpPr>
        <p:spPr/>
        <p:txBody>
          <a:bodyPr/>
          <a:lstStyle/>
          <a:p>
            <a:fld id="{89E84724-87FB-44E2-81F4-BC8FAFBE8676}" type="slidenum">
              <a:rPr lang="zh-CN" altLang="en-US" smtClean="0"/>
              <a:t>41</a:t>
            </a:fld>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13">
            <a:extLst>
              <a:ext uri="{FF2B5EF4-FFF2-40B4-BE49-F238E27FC236}">
                <a16:creationId xmlns:a16="http://schemas.microsoft.com/office/drawing/2014/main" id="{8E63999A-B12E-46CA-8719-D5F5626361C5}"/>
              </a:ext>
            </a:extLst>
          </p:cNvPr>
          <p:cNvSpPr txBox="1">
            <a:spLocks noChangeArrowheads="1"/>
          </p:cNvSpPr>
          <p:nvPr/>
        </p:nvSpPr>
        <p:spPr bwMode="auto">
          <a:xfrm>
            <a:off x="1974851" y="1709739"/>
            <a:ext cx="8513763" cy="522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800" dirty="0">
                <a:latin typeface="Times New Roman" panose="02020603050405020304" pitchFamily="18" charset="0"/>
                <a:cs typeface="Times New Roman" panose="02020603050405020304" pitchFamily="18" charset="0"/>
              </a:rPr>
              <a:t>Now we reach Planck’s radiation law:  </a:t>
            </a:r>
            <a:endParaRPr kumimoji="1" lang="zh-CN" altLang="en-US" sz="2800" dirty="0">
              <a:latin typeface="Times New Roman" panose="02020603050405020304" pitchFamily="18" charset="0"/>
              <a:cs typeface="Times New Roman" panose="02020603050405020304" pitchFamily="18" charset="0"/>
            </a:endParaRPr>
          </a:p>
        </p:txBody>
      </p:sp>
      <p:sp>
        <p:nvSpPr>
          <p:cNvPr id="7" name="Text Box 15">
            <a:extLst>
              <a:ext uri="{FF2B5EF4-FFF2-40B4-BE49-F238E27FC236}">
                <a16:creationId xmlns:a16="http://schemas.microsoft.com/office/drawing/2014/main" id="{97CD1BD3-3F2A-4A3F-8D3C-9AEFD9D2F4E9}"/>
              </a:ext>
            </a:extLst>
          </p:cNvPr>
          <p:cNvSpPr txBox="1">
            <a:spLocks noChangeArrowheads="1"/>
          </p:cNvSpPr>
          <p:nvPr/>
        </p:nvSpPr>
        <p:spPr bwMode="auto">
          <a:xfrm>
            <a:off x="2977356" y="304801"/>
            <a:ext cx="6237288"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Planck’s quantum theory</a:t>
            </a:r>
          </a:p>
        </p:txBody>
      </p:sp>
      <p:pic>
        <p:nvPicPr>
          <p:cNvPr id="8" name="图片 7">
            <a:extLst>
              <a:ext uri="{FF2B5EF4-FFF2-40B4-BE49-F238E27FC236}">
                <a16:creationId xmlns:a16="http://schemas.microsoft.com/office/drawing/2014/main" id="{BEF3C1E8-E8D5-4EA0-BC11-3DEEAA952F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5">
            <a:extLst>
              <a:ext uri="{FF2B5EF4-FFF2-40B4-BE49-F238E27FC236}">
                <a16:creationId xmlns:a16="http://schemas.microsoft.com/office/drawing/2014/main" id="{B13FE7ED-DC8D-44EA-9D3A-51E6ADABAF60}"/>
              </a:ext>
            </a:extLst>
          </p:cNvPr>
          <p:cNvGrpSpPr>
            <a:grpSpLocks/>
          </p:cNvGrpSpPr>
          <p:nvPr/>
        </p:nvGrpSpPr>
        <p:grpSpPr bwMode="auto">
          <a:xfrm>
            <a:off x="12000" y="1268760"/>
            <a:ext cx="12168000" cy="0"/>
            <a:chOff x="0" y="119"/>
            <a:chExt cx="5804" cy="726"/>
          </a:xfrm>
        </p:grpSpPr>
        <p:pic>
          <p:nvPicPr>
            <p:cNvPr id="11" name="Picture 6" descr="nklogo">
              <a:extLst>
                <a:ext uri="{FF2B5EF4-FFF2-40B4-BE49-F238E27FC236}">
                  <a16:creationId xmlns:a16="http://schemas.microsoft.com/office/drawing/2014/main" id="{3DA6B48B-9377-4B26-BD8C-F4A4F8BC84A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7">
              <a:extLst>
                <a:ext uri="{FF2B5EF4-FFF2-40B4-BE49-F238E27FC236}">
                  <a16:creationId xmlns:a16="http://schemas.microsoft.com/office/drawing/2014/main" id="{24C0B654-875E-446C-B035-CDEC89AA282A}"/>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grpSp>
        <p:nvGrpSpPr>
          <p:cNvPr id="6" name="组合 5">
            <a:extLst>
              <a:ext uri="{FF2B5EF4-FFF2-40B4-BE49-F238E27FC236}">
                <a16:creationId xmlns:a16="http://schemas.microsoft.com/office/drawing/2014/main" id="{98AE285A-113B-499B-BA82-923B3AF19EDE}"/>
              </a:ext>
            </a:extLst>
          </p:cNvPr>
          <p:cNvGrpSpPr/>
          <p:nvPr/>
        </p:nvGrpSpPr>
        <p:grpSpPr>
          <a:xfrm>
            <a:off x="2437208" y="2673004"/>
            <a:ext cx="6357443" cy="3027390"/>
            <a:chOff x="2459510" y="2962099"/>
            <a:chExt cx="6357443" cy="302739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0961810-3CBC-4A41-9742-8D54F3CB353A}"/>
                    </a:ext>
                  </a:extLst>
                </p:cNvPr>
                <p:cNvSpPr/>
                <p:nvPr/>
              </p:nvSpPr>
              <p:spPr>
                <a:xfrm>
                  <a:off x="2459510" y="3094703"/>
                  <a:ext cx="3260957" cy="827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𝑟</m:t>
                            </m:r>
                          </m:e>
                          <m:sub>
                            <m:r>
                              <a:rPr lang="zh-CN" altLang="en-US" sz="2800">
                                <a:latin typeface="Cambria Math" panose="02040503050406030204" pitchFamily="18" charset="0"/>
                              </a:rPr>
                              <m:t>0</m:t>
                            </m:r>
                          </m:sub>
                        </m:sSub>
                        <m:r>
                          <a:rPr lang="zh-CN" altLang="en-US" sz="2800">
                            <a:latin typeface="Cambria Math" panose="02040503050406030204" pitchFamily="18" charset="0"/>
                          </a:rPr>
                          <m:t>(</m:t>
                        </m:r>
                        <m:r>
                          <a:rPr lang="zh-CN" altLang="en-US" sz="2800" i="1">
                            <a:latin typeface="Cambria Math" panose="02040503050406030204" pitchFamily="18" charset="0"/>
                          </a:rPr>
                          <m:t>𝜈</m:t>
                        </m:r>
                        <m:r>
                          <a:rPr lang="zh-CN" altLang="en-US" sz="2800">
                            <a:latin typeface="Cambria Math" panose="02040503050406030204" pitchFamily="18" charset="0"/>
                          </a:rPr>
                          <m:t>,</m:t>
                        </m:r>
                        <m:r>
                          <a:rPr lang="zh-CN" altLang="en-US" sz="2800" i="1">
                            <a:latin typeface="Cambria Math" panose="02040503050406030204" pitchFamily="18" charset="0"/>
                          </a:rPr>
                          <m:t>𝑇</m:t>
                        </m:r>
                        <m:r>
                          <a:rPr lang="zh-CN" altLang="en-US" sz="280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𝑐</m:t>
                            </m:r>
                          </m:num>
                          <m:den>
                            <m:r>
                              <a:rPr lang="zh-CN" altLang="en-US" sz="2800">
                                <a:latin typeface="Cambria Math" panose="02040503050406030204" pitchFamily="18" charset="0"/>
                              </a:rPr>
                              <m:t>4</m:t>
                            </m:r>
                          </m:den>
                        </m:f>
                        <m:r>
                          <a:rPr lang="zh-CN" altLang="en-US" sz="2800" i="1">
                            <a:latin typeface="Cambria Math" panose="02040503050406030204" pitchFamily="18" charset="0"/>
                          </a:rPr>
                          <m:t>𝜌</m:t>
                        </m:r>
                        <m:r>
                          <m:rPr>
                            <m:nor/>
                          </m:rPr>
                          <a:rPr lang="zh-CN" altLang="en-US" sz="2800" i="1">
                            <a:latin typeface="Cambria Math" panose="02040503050406030204" pitchFamily="18" charset="0"/>
                          </a:rPr>
                          <m:t> </m:t>
                        </m:r>
                        <m:r>
                          <a:rPr lang="zh-CN" altLang="en-US" sz="2800">
                            <a:latin typeface="Cambria Math" panose="02040503050406030204" pitchFamily="18" charset="0"/>
                          </a:rPr>
                          <m:t>(</m:t>
                        </m:r>
                        <m:r>
                          <a:rPr lang="zh-CN" altLang="en-US" sz="2800" i="1">
                            <a:latin typeface="Cambria Math" panose="02040503050406030204" pitchFamily="18" charset="0"/>
                          </a:rPr>
                          <m:t>𝜈</m:t>
                        </m:r>
                        <m:r>
                          <a:rPr lang="zh-CN" altLang="en-US" sz="2800">
                            <a:latin typeface="Cambria Math" panose="02040503050406030204" pitchFamily="18" charset="0"/>
                          </a:rPr>
                          <m:t>,</m:t>
                        </m:r>
                        <m:r>
                          <a:rPr lang="zh-CN" altLang="en-US" sz="2800" i="1">
                            <a:latin typeface="Cambria Math" panose="02040503050406030204" pitchFamily="18" charset="0"/>
                          </a:rPr>
                          <m:t>𝑇</m:t>
                        </m:r>
                        <m:r>
                          <a:rPr lang="en-US" altLang="zh-CN" sz="2800" i="1">
                            <a:latin typeface="Cambria Math" panose="02040503050406030204" pitchFamily="18" charset="0"/>
                          </a:rPr>
                          <m:t>)</m:t>
                        </m:r>
                      </m:oMath>
                    </m:oMathPara>
                  </a14:m>
                  <a:endParaRPr lang="zh-CN" altLang="en-US" sz="2800" dirty="0"/>
                </a:p>
              </p:txBody>
            </p:sp>
          </mc:Choice>
          <mc:Fallback xmlns="">
            <p:sp>
              <p:nvSpPr>
                <p:cNvPr id="3" name="矩形 2">
                  <a:extLst>
                    <a:ext uri="{FF2B5EF4-FFF2-40B4-BE49-F238E27FC236}">
                      <a16:creationId xmlns:a16="http://schemas.microsoft.com/office/drawing/2014/main" id="{40961810-3CBC-4A41-9742-8D54F3CB353A}"/>
                    </a:ext>
                  </a:extLst>
                </p:cNvPr>
                <p:cNvSpPr>
                  <a:spLocks noRot="1" noChangeAspect="1" noMove="1" noResize="1" noEditPoints="1" noAdjustHandles="1" noChangeArrowheads="1" noChangeShapeType="1" noTextEdit="1"/>
                </p:cNvSpPr>
                <p:nvPr/>
              </p:nvSpPr>
              <p:spPr>
                <a:xfrm>
                  <a:off x="2459510" y="3094703"/>
                  <a:ext cx="3260957" cy="82727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B297520-D08C-4357-B849-BF96F1E6BA24}"/>
                    </a:ext>
                  </a:extLst>
                </p:cNvPr>
                <p:cNvSpPr/>
                <p:nvPr/>
              </p:nvSpPr>
              <p:spPr>
                <a:xfrm>
                  <a:off x="5445197" y="2962099"/>
                  <a:ext cx="3232552" cy="12262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smtClean="0">
                            <a:latin typeface="Cambria Math" panose="02040503050406030204" pitchFamily="18" charset="0"/>
                          </a:rPr>
                          <m:t>=</m:t>
                        </m:r>
                        <m:f>
                          <m:fPr>
                            <m:ctrlPr>
                              <a:rPr lang="zh-CN" altLang="en-US" sz="2800" i="1">
                                <a:latin typeface="Cambria Math" panose="02040503050406030204" pitchFamily="18" charset="0"/>
                              </a:rPr>
                            </m:ctrlPr>
                          </m:fPr>
                          <m:num>
                            <m:r>
                              <m:rPr>
                                <m:nor/>
                              </m:rPr>
                              <a:rPr lang="zh-CN" altLang="en-US" sz="2800">
                                <a:latin typeface="Cambria Math" panose="02040503050406030204" pitchFamily="18" charset="0"/>
                              </a:rPr>
                              <m:t>2</m:t>
                            </m:r>
                            <m:r>
                              <a:rPr lang="zh-CN" altLang="en-US" sz="2800" i="1">
                                <a:latin typeface="Cambria Math" panose="02040503050406030204" pitchFamily="18" charset="0"/>
                              </a:rPr>
                              <m:t>𝜋</m:t>
                            </m:r>
                            <m:r>
                              <a:rPr lang="zh-CN" altLang="en-US" sz="2800" i="1">
                                <a:latin typeface="Cambria Math" panose="02040503050406030204" pitchFamily="18" charset="0"/>
                              </a:rPr>
                              <m:t>h</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𝜈</m:t>
                                </m:r>
                              </m:e>
                              <m:sup>
                                <m:r>
                                  <a:rPr lang="zh-CN" altLang="en-US" sz="2800">
                                    <a:latin typeface="Cambria Math" panose="02040503050406030204" pitchFamily="18" charset="0"/>
                                  </a:rPr>
                                  <m:t>3</m:t>
                                </m:r>
                              </m:sup>
                            </m:sSup>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𝑐</m:t>
                                </m:r>
                              </m:e>
                              <m:sup>
                                <m:r>
                                  <a:rPr lang="en-US" altLang="zh-CN" sz="2800" b="0" i="1" smtClean="0">
                                    <a:latin typeface="Cambria Math" panose="02040503050406030204" pitchFamily="18" charset="0"/>
                                  </a:rPr>
                                  <m:t>2</m:t>
                                </m:r>
                              </m:sup>
                            </m:sSup>
                          </m:den>
                        </m:f>
                        <m:r>
                          <a:rPr lang="zh-CN" altLang="en-US" sz="280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a:latin typeface="Cambria Math" panose="02040503050406030204" pitchFamily="18" charset="0"/>
                              </a:rPr>
                              <m:t>1</m:t>
                            </m:r>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f>
                                  <m:fPr>
                                    <m:ctrlPr>
                                      <a:rPr lang="zh-CN" altLang="en-US" sz="2800" i="1">
                                        <a:latin typeface="Cambria Math" panose="02040503050406030204" pitchFamily="18" charset="0"/>
                                      </a:rPr>
                                    </m:ctrlPr>
                                  </m:fPr>
                                  <m:num>
                                    <m:r>
                                      <a:rPr lang="zh-CN" altLang="en-US" sz="2800" i="1">
                                        <a:latin typeface="Cambria Math" panose="02040503050406030204" pitchFamily="18" charset="0"/>
                                      </a:rPr>
                                      <m:t>h</m:t>
                                    </m:r>
                                    <m:r>
                                      <a:rPr lang="zh-CN" altLang="en-US" sz="2800" i="1">
                                        <a:latin typeface="Cambria Math" panose="02040503050406030204" pitchFamily="18" charset="0"/>
                                      </a:rPr>
                                      <m:t>𝜈</m:t>
                                    </m:r>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𝐵</m:t>
                                        </m:r>
                                      </m:sub>
                                    </m:sSub>
                                    <m:r>
                                      <a:rPr lang="zh-CN" altLang="en-US" sz="2800" i="1">
                                        <a:latin typeface="Cambria Math" panose="02040503050406030204" pitchFamily="18" charset="0"/>
                                      </a:rPr>
                                      <m:t>𝑇</m:t>
                                    </m:r>
                                  </m:den>
                                </m:f>
                              </m:sup>
                            </m:sSup>
                            <m:r>
                              <a:rPr lang="zh-CN" altLang="en-US" sz="2800">
                                <a:latin typeface="Cambria Math" panose="02040503050406030204" pitchFamily="18" charset="0"/>
                              </a:rPr>
                              <m:t>−1</m:t>
                            </m:r>
                          </m:den>
                        </m:f>
                      </m:oMath>
                    </m:oMathPara>
                  </a14:m>
                  <a:endParaRPr lang="zh-CN" altLang="en-US" sz="2800" dirty="0"/>
                </a:p>
              </p:txBody>
            </p:sp>
          </mc:Choice>
          <mc:Fallback xmlns="">
            <p:sp>
              <p:nvSpPr>
                <p:cNvPr id="4" name="矩形 3">
                  <a:extLst>
                    <a:ext uri="{FF2B5EF4-FFF2-40B4-BE49-F238E27FC236}">
                      <a16:creationId xmlns:a16="http://schemas.microsoft.com/office/drawing/2014/main" id="{8B297520-D08C-4357-B849-BF96F1E6BA24}"/>
                    </a:ext>
                  </a:extLst>
                </p:cNvPr>
                <p:cNvSpPr>
                  <a:spLocks noRot="1" noChangeAspect="1" noMove="1" noResize="1" noEditPoints="1" noAdjustHandles="1" noChangeArrowheads="1" noChangeShapeType="1" noTextEdit="1"/>
                </p:cNvSpPr>
                <p:nvPr/>
              </p:nvSpPr>
              <p:spPr>
                <a:xfrm>
                  <a:off x="5445197" y="2962099"/>
                  <a:ext cx="3232552" cy="122629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6C63CE6-EF0A-4B74-BF66-155BC92A58BC}"/>
                    </a:ext>
                  </a:extLst>
                </p:cNvPr>
                <p:cNvSpPr/>
                <p:nvPr/>
              </p:nvSpPr>
              <p:spPr>
                <a:xfrm>
                  <a:off x="5445197" y="4756716"/>
                  <a:ext cx="3371756" cy="12327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a:latin typeface="Cambria Math" panose="02040503050406030204" pitchFamily="18" charset="0"/>
                          </a:rPr>
                          <m:t>=</m:t>
                        </m:r>
                        <m:f>
                          <m:fPr>
                            <m:ctrlPr>
                              <a:rPr lang="zh-CN" altLang="en-US" sz="2800" i="1">
                                <a:latin typeface="Cambria Math" panose="02040503050406030204" pitchFamily="18" charset="0"/>
                              </a:rPr>
                            </m:ctrlPr>
                          </m:fPr>
                          <m:num>
                            <m:r>
                              <m:rPr>
                                <m:nor/>
                              </m:rPr>
                              <a:rPr lang="zh-CN" altLang="en-US" sz="2800">
                                <a:latin typeface="Cambria Math" panose="02040503050406030204" pitchFamily="18" charset="0"/>
                              </a:rPr>
                              <m:t>2</m:t>
                            </m:r>
                            <m:r>
                              <a:rPr lang="zh-CN" altLang="en-US" sz="2800" i="1">
                                <a:latin typeface="Cambria Math" panose="02040503050406030204" pitchFamily="18" charset="0"/>
                              </a:rPr>
                              <m:t>𝜋</m:t>
                            </m:r>
                            <m:r>
                              <a:rPr lang="zh-CN" altLang="en-US" sz="2800" i="1">
                                <a:latin typeface="Cambria Math" panose="02040503050406030204" pitchFamily="18" charset="0"/>
                              </a:rPr>
                              <m:t>h</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𝑐</m:t>
                                </m:r>
                              </m:e>
                              <m:sup>
                                <m:r>
                                  <a:rPr lang="zh-CN" altLang="en-US" sz="2800">
                                    <a:latin typeface="Cambria Math" panose="02040503050406030204" pitchFamily="18" charset="0"/>
                                  </a:rPr>
                                  <m:t>2</m:t>
                                </m:r>
                              </m:sup>
                            </m:sSup>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𝜆</m:t>
                                </m:r>
                              </m:e>
                              <m:sup>
                                <m:r>
                                  <a:rPr lang="zh-CN" altLang="en-US" sz="2800">
                                    <a:latin typeface="Cambria Math" panose="02040503050406030204" pitchFamily="18" charset="0"/>
                                  </a:rPr>
                                  <m:t>5</m:t>
                                </m:r>
                              </m:sup>
                            </m:sSup>
                          </m:den>
                        </m:f>
                        <m:r>
                          <a:rPr lang="zh-CN" altLang="en-US" sz="280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a:latin typeface="Cambria Math" panose="02040503050406030204" pitchFamily="18" charset="0"/>
                              </a:rPr>
                              <m:t>1</m:t>
                            </m:r>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f>
                                  <m:fPr>
                                    <m:ctrlPr>
                                      <a:rPr lang="zh-CN" altLang="en-US" sz="2800" i="1">
                                        <a:latin typeface="Cambria Math" panose="02040503050406030204" pitchFamily="18" charset="0"/>
                                      </a:rPr>
                                    </m:ctrlPr>
                                  </m:fPr>
                                  <m:num>
                                    <m:r>
                                      <a:rPr lang="zh-CN" altLang="en-US" sz="2800" i="1">
                                        <a:latin typeface="Cambria Math" panose="02040503050406030204" pitchFamily="18" charset="0"/>
                                      </a:rPr>
                                      <m:t>h𝑐</m:t>
                                    </m:r>
                                  </m:num>
                                  <m:den>
                                    <m:r>
                                      <a:rPr lang="zh-CN" altLang="en-US" sz="2800" i="1">
                                        <a:latin typeface="Cambria Math" panose="02040503050406030204" pitchFamily="18" charset="0"/>
                                      </a:rPr>
                                      <m:t>𝜆</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𝐵</m:t>
                                        </m:r>
                                      </m:sub>
                                    </m:sSub>
                                    <m:r>
                                      <a:rPr lang="zh-CN" altLang="en-US" sz="2800" i="1">
                                        <a:latin typeface="Cambria Math" panose="02040503050406030204" pitchFamily="18" charset="0"/>
                                      </a:rPr>
                                      <m:t>𝑇</m:t>
                                    </m:r>
                                  </m:den>
                                </m:f>
                              </m:sup>
                            </m:sSup>
                            <m:r>
                              <a:rPr lang="zh-CN" altLang="en-US" sz="2800">
                                <a:latin typeface="Cambria Math" panose="02040503050406030204" pitchFamily="18" charset="0"/>
                              </a:rPr>
                              <m:t>−1</m:t>
                            </m:r>
                          </m:den>
                        </m:f>
                      </m:oMath>
                    </m:oMathPara>
                  </a14:m>
                  <a:endParaRPr lang="zh-CN" altLang="en-US" sz="2800" dirty="0"/>
                </a:p>
              </p:txBody>
            </p:sp>
          </mc:Choice>
          <mc:Fallback xmlns="">
            <p:sp>
              <p:nvSpPr>
                <p:cNvPr id="5" name="矩形 4">
                  <a:extLst>
                    <a:ext uri="{FF2B5EF4-FFF2-40B4-BE49-F238E27FC236}">
                      <a16:creationId xmlns:a16="http://schemas.microsoft.com/office/drawing/2014/main" id="{36C63CE6-EF0A-4B74-BF66-155BC92A58BC}"/>
                    </a:ext>
                  </a:extLst>
                </p:cNvPr>
                <p:cNvSpPr>
                  <a:spLocks noRot="1" noChangeAspect="1" noMove="1" noResize="1" noEditPoints="1" noAdjustHandles="1" noChangeArrowheads="1" noChangeShapeType="1" noTextEdit="1"/>
                </p:cNvSpPr>
                <p:nvPr/>
              </p:nvSpPr>
              <p:spPr>
                <a:xfrm>
                  <a:off x="5445197" y="4756716"/>
                  <a:ext cx="3371756" cy="1232773"/>
                </a:xfrm>
                <a:prstGeom prst="rect">
                  <a:avLst/>
                </a:prstGeom>
                <a:blipFill>
                  <a:blip r:embed="rId7"/>
                  <a:stretch>
                    <a:fillRect/>
                  </a:stretch>
                </a:blipFill>
              </p:spPr>
              <p:txBody>
                <a:bodyPr/>
                <a:lstStyle/>
                <a:p>
                  <a:r>
                    <a:rPr lang="zh-CN" altLang="en-US">
                      <a:noFill/>
                    </a:rPr>
                    <a:t> </a:t>
                  </a:r>
                </a:p>
              </p:txBody>
            </p:sp>
          </mc:Fallback>
        </mc:AlternateContent>
      </p:grpSp>
      <p:sp>
        <p:nvSpPr>
          <p:cNvPr id="12" name="灯片编号占位符 11">
            <a:extLst>
              <a:ext uri="{FF2B5EF4-FFF2-40B4-BE49-F238E27FC236}">
                <a16:creationId xmlns:a16="http://schemas.microsoft.com/office/drawing/2014/main" id="{22FBBD86-9A80-4844-8CFE-16810376EF35}"/>
              </a:ext>
            </a:extLst>
          </p:cNvPr>
          <p:cNvSpPr>
            <a:spLocks noGrp="1"/>
          </p:cNvSpPr>
          <p:nvPr>
            <p:ph type="sldNum" sz="quarter" idx="12"/>
          </p:nvPr>
        </p:nvSpPr>
        <p:spPr/>
        <p:txBody>
          <a:bodyPr/>
          <a:lstStyle/>
          <a:p>
            <a:fld id="{89E84724-87FB-44E2-81F4-BC8FAFBE8676}" type="slidenum">
              <a:rPr lang="zh-CN" altLang="en-US" smtClean="0"/>
              <a:t>42</a:t>
            </a:fld>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 Box 13">
                <a:extLst>
                  <a:ext uri="{FF2B5EF4-FFF2-40B4-BE49-F238E27FC236}">
                    <a16:creationId xmlns:a16="http://schemas.microsoft.com/office/drawing/2014/main" id="{9D916B4A-F723-47C8-BD62-1C1413F2EC88}"/>
                  </a:ext>
                </a:extLst>
              </p:cNvPr>
              <p:cNvSpPr txBox="1">
                <a:spLocks noChangeArrowheads="1"/>
              </p:cNvSpPr>
              <p:nvPr/>
            </p:nvSpPr>
            <p:spPr bwMode="auto">
              <a:xfrm>
                <a:off x="1974851" y="1709738"/>
                <a:ext cx="8513763" cy="146008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a:spAutoFit/>
              </a:bodyPr>
              <a:lstStyle/>
              <a:p>
                <a:pPr eaLnBrk="1" hangingPunct="1">
                  <a:lnSpc>
                    <a:spcPct val="150000"/>
                  </a:lnSpc>
                  <a:spcBef>
                    <a:spcPct val="50000"/>
                  </a:spcBef>
                  <a:defRPr/>
                </a:pPr>
                <a:r>
                  <a:rPr kumimoji="1" lang="en-US" altLang="zh-CN" sz="2800" dirty="0">
                    <a:latin typeface="Times New Roman" panose="02020603050405020304" pitchFamily="18" charset="0"/>
                    <a:cs typeface="Times New Roman" panose="02020603050405020304" pitchFamily="18" charset="0"/>
                  </a:rPr>
                  <a:t>Short wavelength approximation.</a:t>
                </a:r>
              </a:p>
              <a:p>
                <a:pPr eaLnBrk="1" hangingPunct="1">
                  <a:lnSpc>
                    <a:spcPct val="150000"/>
                  </a:lnSpc>
                  <a:spcBef>
                    <a:spcPts val="1200"/>
                  </a:spcBef>
                  <a:defRPr/>
                </a:pPr>
                <a:r>
                  <a:rPr kumimoji="1" lang="en-US" altLang="zh-CN" sz="2800" dirty="0">
                    <a:latin typeface="Times New Roman" panose="02020603050405020304" pitchFamily="18" charset="0"/>
                    <a:cs typeface="Times New Roman" panose="02020603050405020304" pitchFamily="18" charset="0"/>
                  </a:rPr>
                  <a:t>	With the assumption </a:t>
                </a:r>
                <a:r>
                  <a:rPr kumimoji="1" lang="en-US" altLang="zh-CN" sz="2800" i="1" dirty="0">
                    <a:latin typeface="Times New Roman" panose="02020603050405020304" pitchFamily="18" charset="0"/>
                    <a:cs typeface="Times New Roman" panose="02020603050405020304" pitchFamily="18" charset="0"/>
                  </a:rPr>
                  <a:t>h</a:t>
                </a:r>
                <a:r>
                  <a:rPr kumimoji="1" lang="en-US" altLang="zh-CN" sz="2800" i="1" dirty="0">
                    <a:latin typeface="Times New Roman" panose="02020603050405020304" pitchFamily="18" charset="0"/>
                    <a:cs typeface="Times New Roman" panose="02020603050405020304" pitchFamily="18" charset="0"/>
                    <a:sym typeface="Symbol" panose="05050102010706020507" pitchFamily="18" charset="2"/>
                  </a:rPr>
                  <a:t> </a:t>
                </a:r>
                <a14:m>
                  <m:oMath xmlns:m="http://schemas.openxmlformats.org/officeDocument/2006/math">
                    <m:r>
                      <a:rPr kumimoji="1" lang="en-US" altLang="zh-CN" sz="2800" i="1" dirty="0" smtClean="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oMath>
                </a14:m>
                <a:r>
                  <a:rPr kumimoji="1" lang="en-US" altLang="zh-CN" sz="2800" i="1" dirty="0">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800" i="1" dirty="0" err="1">
                    <a:latin typeface="Times New Roman" panose="02020603050405020304" pitchFamily="18" charset="0"/>
                    <a:cs typeface="Times New Roman" panose="02020603050405020304" pitchFamily="18" charset="0"/>
                    <a:sym typeface="Symbol" panose="05050102010706020507" pitchFamily="18" charset="2"/>
                  </a:rPr>
                  <a:t>k</a:t>
                </a:r>
                <a:r>
                  <a:rPr kumimoji="1" lang="en-US" altLang="zh-CN" sz="2800" i="1" baseline="-25000" dirty="0" err="1">
                    <a:latin typeface="Times New Roman" panose="02020603050405020304" pitchFamily="18" charset="0"/>
                    <a:cs typeface="Times New Roman" panose="02020603050405020304" pitchFamily="18" charset="0"/>
                    <a:sym typeface="Symbol" panose="05050102010706020507" pitchFamily="18" charset="2"/>
                  </a:rPr>
                  <a:t>B</a:t>
                </a:r>
                <a:r>
                  <a:rPr kumimoji="1" lang="en-US" altLang="zh-CN" sz="2800" i="1" dirty="0" err="1">
                    <a:latin typeface="Times New Roman" panose="02020603050405020304" pitchFamily="18" charset="0"/>
                    <a:cs typeface="Times New Roman" panose="02020603050405020304" pitchFamily="18" charset="0"/>
                    <a:sym typeface="Symbol" panose="05050102010706020507" pitchFamily="18" charset="2"/>
                  </a:rPr>
                  <a:t>T</a:t>
                </a:r>
                <a:r>
                  <a:rPr kumimoji="1" lang="en-US" altLang="zh-CN" sz="2400" dirty="0">
                    <a:latin typeface="Times New Roman" panose="02020603050405020304" pitchFamily="18" charset="0"/>
                    <a:cs typeface="Times New Roman" panose="02020603050405020304" pitchFamily="18" charset="0"/>
                    <a:sym typeface="Symbol" panose="05050102010706020507" pitchFamily="18" charset="2"/>
                  </a:rPr>
                  <a:t>,</a:t>
                </a:r>
              </a:p>
            </p:txBody>
          </p:sp>
        </mc:Choice>
        <mc:Fallback xmlns="">
          <p:sp>
            <p:nvSpPr>
              <p:cNvPr id="9" name="Text Box 13">
                <a:extLst>
                  <a:ext uri="{FF2B5EF4-FFF2-40B4-BE49-F238E27FC236}">
                    <a16:creationId xmlns:a16="http://schemas.microsoft.com/office/drawing/2014/main" id="{9D916B4A-F723-47C8-BD62-1C1413F2EC88}"/>
                  </a:ext>
                </a:extLst>
              </p:cNvPr>
              <p:cNvSpPr txBox="1">
                <a:spLocks noRot="1" noChangeAspect="1" noMove="1" noResize="1" noEditPoints="1" noAdjustHandles="1" noChangeArrowheads="1" noChangeShapeType="1" noTextEdit="1"/>
              </p:cNvSpPr>
              <p:nvPr/>
            </p:nvSpPr>
            <p:spPr bwMode="auto">
              <a:xfrm>
                <a:off x="1974851" y="1709738"/>
                <a:ext cx="8513763" cy="1460080"/>
              </a:xfrm>
              <a:prstGeom prst="rect">
                <a:avLst/>
              </a:prstGeom>
              <a:blipFill>
                <a:blip r:embed="rId3"/>
                <a:stretch>
                  <a:fillRect l="-1503" b="-10833"/>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710E4534-2AFB-46F7-B579-C52C83B3737C}"/>
              </a:ext>
            </a:extLst>
          </p:cNvPr>
          <p:cNvSpPr/>
          <p:nvPr/>
        </p:nvSpPr>
        <p:spPr>
          <a:xfrm>
            <a:off x="1974851" y="3759365"/>
            <a:ext cx="5235151" cy="523220"/>
          </a:xfrm>
          <a:prstGeom prst="rect">
            <a:avLst/>
          </a:prstGeom>
        </p:spPr>
        <p:txBody>
          <a:bodyPr wrap="none">
            <a:spAutoFit/>
          </a:bodyPr>
          <a:lstStyle/>
          <a:p>
            <a:pPr eaLnBrk="1" hangingPunct="1">
              <a:defRPr/>
            </a:pPr>
            <a:r>
              <a:rPr kumimoji="1" lang="en-US" altLang="zh-CN" sz="2800" dirty="0">
                <a:latin typeface="Times New Roman" panose="02020603050405020304" pitchFamily="18" charset="0"/>
                <a:cs typeface="Times New Roman" panose="02020603050405020304" pitchFamily="18" charset="0"/>
              </a:rPr>
              <a:t>Planck’s formula can be written as:</a:t>
            </a:r>
            <a:endParaRPr lang="zh-CN" altLang="en-US" sz="2800" dirty="0"/>
          </a:p>
        </p:txBody>
      </p:sp>
      <p:sp>
        <p:nvSpPr>
          <p:cNvPr id="13" name="Text Box 6">
            <a:extLst>
              <a:ext uri="{FF2B5EF4-FFF2-40B4-BE49-F238E27FC236}">
                <a16:creationId xmlns:a16="http://schemas.microsoft.com/office/drawing/2014/main" id="{9E724006-85F8-461B-918E-3CF1FE552622}"/>
              </a:ext>
            </a:extLst>
          </p:cNvPr>
          <p:cNvSpPr txBox="1">
            <a:spLocks noChangeArrowheads="1"/>
          </p:cNvSpPr>
          <p:nvPr/>
        </p:nvSpPr>
        <p:spPr bwMode="auto">
          <a:xfrm>
            <a:off x="7453214" y="5862505"/>
            <a:ext cx="2592387"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400" i="1" dirty="0">
                <a:solidFill>
                  <a:srgbClr val="7030A0"/>
                </a:solidFill>
                <a:latin typeface="Times New Roman" panose="02020603050405020304" pitchFamily="18" charset="0"/>
                <a:cs typeface="Times New Roman" panose="02020603050405020304" pitchFamily="18" charset="0"/>
              </a:rPr>
              <a:t>Wien’s formula</a:t>
            </a:r>
            <a:endParaRPr kumimoji="1" lang="zh-CN" altLang="en-US" sz="2400" i="1" dirty="0">
              <a:solidFill>
                <a:srgbClr val="7030A0"/>
              </a:solidFill>
              <a:latin typeface="Times New Roman" panose="02020603050405020304" pitchFamily="18" charset="0"/>
              <a:cs typeface="Times New Roman" panose="02020603050405020304" pitchFamily="18" charset="0"/>
            </a:endParaRPr>
          </a:p>
        </p:txBody>
      </p:sp>
      <p:sp>
        <p:nvSpPr>
          <p:cNvPr id="10" name="Text Box 15">
            <a:extLst>
              <a:ext uri="{FF2B5EF4-FFF2-40B4-BE49-F238E27FC236}">
                <a16:creationId xmlns:a16="http://schemas.microsoft.com/office/drawing/2014/main" id="{107AE0C2-9983-475E-8E1F-E29C953C471B}"/>
              </a:ext>
            </a:extLst>
          </p:cNvPr>
          <p:cNvSpPr txBox="1">
            <a:spLocks noChangeArrowheads="1"/>
          </p:cNvSpPr>
          <p:nvPr/>
        </p:nvSpPr>
        <p:spPr bwMode="auto">
          <a:xfrm>
            <a:off x="2977356" y="304801"/>
            <a:ext cx="6237288"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Planck’s quantum theory</a:t>
            </a:r>
          </a:p>
        </p:txBody>
      </p:sp>
      <p:pic>
        <p:nvPicPr>
          <p:cNvPr id="11" name="图片 10">
            <a:extLst>
              <a:ext uri="{FF2B5EF4-FFF2-40B4-BE49-F238E27FC236}">
                <a16:creationId xmlns:a16="http://schemas.microsoft.com/office/drawing/2014/main" id="{2920ABB2-6D2A-4703-B8E7-71390E8A126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5">
            <a:extLst>
              <a:ext uri="{FF2B5EF4-FFF2-40B4-BE49-F238E27FC236}">
                <a16:creationId xmlns:a16="http://schemas.microsoft.com/office/drawing/2014/main" id="{953F08DD-1DA6-4017-8B29-FB896AB39814}"/>
              </a:ext>
            </a:extLst>
          </p:cNvPr>
          <p:cNvGrpSpPr>
            <a:grpSpLocks/>
          </p:cNvGrpSpPr>
          <p:nvPr/>
        </p:nvGrpSpPr>
        <p:grpSpPr bwMode="auto">
          <a:xfrm>
            <a:off x="12000" y="1268760"/>
            <a:ext cx="12168000" cy="0"/>
            <a:chOff x="0" y="119"/>
            <a:chExt cx="5804" cy="726"/>
          </a:xfrm>
        </p:grpSpPr>
        <p:pic>
          <p:nvPicPr>
            <p:cNvPr id="15" name="Picture 6" descr="nklogo">
              <a:extLst>
                <a:ext uri="{FF2B5EF4-FFF2-40B4-BE49-F238E27FC236}">
                  <a16:creationId xmlns:a16="http://schemas.microsoft.com/office/drawing/2014/main" id="{606A48B5-A7B6-47E0-AD16-7BEFA737A85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Line 7">
              <a:extLst>
                <a:ext uri="{FF2B5EF4-FFF2-40B4-BE49-F238E27FC236}">
                  <a16:creationId xmlns:a16="http://schemas.microsoft.com/office/drawing/2014/main" id="{2B3C185F-6171-41E9-BC03-3BFC1CE2B2C3}"/>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E3901AF-E82F-47BC-A935-EFA95BAA060E}"/>
                  </a:ext>
                </a:extLst>
              </p:cNvPr>
              <p:cNvSpPr/>
              <p:nvPr/>
            </p:nvSpPr>
            <p:spPr>
              <a:xfrm>
                <a:off x="8061151" y="2481519"/>
                <a:ext cx="1713161" cy="7796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f>
                            <m:fPr>
                              <m:ctrlPr>
                                <a:rPr lang="zh-CN" altLang="en-US" sz="2800" i="1">
                                  <a:latin typeface="Cambria Math" panose="02040503050406030204" pitchFamily="18" charset="0"/>
                                </a:rPr>
                              </m:ctrlPr>
                            </m:fPr>
                            <m:num>
                              <m:r>
                                <a:rPr lang="zh-CN" altLang="en-US" sz="2800" i="1">
                                  <a:latin typeface="Cambria Math" panose="02040503050406030204" pitchFamily="18" charset="0"/>
                                </a:rPr>
                                <m:t>h</m:t>
                              </m:r>
                              <m:r>
                                <a:rPr lang="zh-CN" altLang="en-US" sz="2800" i="1">
                                  <a:latin typeface="Cambria Math" panose="02040503050406030204" pitchFamily="18" charset="0"/>
                                </a:rPr>
                                <m:t>𝜈</m:t>
                              </m:r>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𝐵</m:t>
                                  </m:r>
                                </m:sub>
                              </m:sSub>
                              <m:r>
                                <a:rPr lang="zh-CN" altLang="en-US" sz="2800" i="1">
                                  <a:latin typeface="Cambria Math" panose="02040503050406030204" pitchFamily="18" charset="0"/>
                                </a:rPr>
                                <m:t>𝑇</m:t>
                              </m:r>
                            </m:den>
                          </m:f>
                        </m:sup>
                      </m:sSup>
                      <m:r>
                        <a:rPr lang="zh-CN" altLang="en-US" sz="2800" i="1" smtClean="0">
                          <a:latin typeface="Cambria Math" panose="02040503050406030204" pitchFamily="18" charset="0"/>
                        </a:rPr>
                        <m:t>≫</m:t>
                      </m:r>
                      <m:r>
                        <a:rPr lang="zh-CN" altLang="en-US" sz="2800" i="0">
                          <a:latin typeface="Cambria Math" panose="02040503050406030204" pitchFamily="18" charset="0"/>
                        </a:rPr>
                        <m:t>1</m:t>
                      </m:r>
                    </m:oMath>
                  </m:oMathPara>
                </a14:m>
                <a:endParaRPr lang="zh-CN" altLang="en-US" sz="2800" dirty="0"/>
              </a:p>
            </p:txBody>
          </p:sp>
        </mc:Choice>
        <mc:Fallback xmlns="">
          <p:sp>
            <p:nvSpPr>
              <p:cNvPr id="2" name="矩形 1">
                <a:extLst>
                  <a:ext uri="{FF2B5EF4-FFF2-40B4-BE49-F238E27FC236}">
                    <a16:creationId xmlns:a16="http://schemas.microsoft.com/office/drawing/2014/main" id="{6E3901AF-E82F-47BC-A935-EFA95BAA060E}"/>
                  </a:ext>
                </a:extLst>
              </p:cNvPr>
              <p:cNvSpPr>
                <a:spLocks noRot="1" noChangeAspect="1" noMove="1" noResize="1" noEditPoints="1" noAdjustHandles="1" noChangeArrowheads="1" noChangeShapeType="1" noTextEdit="1"/>
              </p:cNvSpPr>
              <p:nvPr/>
            </p:nvSpPr>
            <p:spPr>
              <a:xfrm>
                <a:off x="8061151" y="2481519"/>
                <a:ext cx="1713161" cy="77963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BE440FC-4755-4B76-8E02-2193B82BA3F0}"/>
                  </a:ext>
                </a:extLst>
              </p:cNvPr>
              <p:cNvSpPr/>
              <p:nvPr/>
            </p:nvSpPr>
            <p:spPr>
              <a:xfrm>
                <a:off x="2070770" y="4408609"/>
                <a:ext cx="6265561" cy="12262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latin typeface="Cambria Math" panose="02040503050406030204" pitchFamily="18" charset="0"/>
                            </a:rPr>
                          </m:ctrlPr>
                        </m:sSubPr>
                        <m:e>
                          <m:r>
                            <a:rPr lang="zh-CN" altLang="en-US" sz="2800" i="1">
                              <a:latin typeface="Cambria Math" panose="02040503050406030204" pitchFamily="18" charset="0"/>
                            </a:rPr>
                            <m:t>𝑟</m:t>
                          </m:r>
                        </m:e>
                        <m:sub>
                          <m:r>
                            <a:rPr lang="zh-CN" altLang="en-US" sz="2800" i="0">
                              <a:latin typeface="Cambria Math" panose="02040503050406030204" pitchFamily="18" charset="0"/>
                            </a:rPr>
                            <m:t>0</m:t>
                          </m:r>
                        </m:sub>
                      </m:sSub>
                      <m:r>
                        <a:rPr lang="zh-CN" altLang="en-US" sz="2800" i="0">
                          <a:latin typeface="Cambria Math" panose="02040503050406030204" pitchFamily="18" charset="0"/>
                        </a:rPr>
                        <m:t>(</m:t>
                      </m:r>
                      <m:r>
                        <a:rPr lang="zh-CN" altLang="en-US" sz="2800" i="1">
                          <a:latin typeface="Cambria Math" panose="02040503050406030204" pitchFamily="18" charset="0"/>
                        </a:rPr>
                        <m:t>𝜈</m:t>
                      </m:r>
                      <m:r>
                        <a:rPr lang="zh-CN" altLang="en-US" sz="2800" i="0">
                          <a:latin typeface="Cambria Math" panose="02040503050406030204" pitchFamily="18" charset="0"/>
                        </a:rPr>
                        <m:t>,</m:t>
                      </m:r>
                      <m:r>
                        <a:rPr lang="zh-CN" altLang="en-US" sz="2800" i="1">
                          <a:latin typeface="Cambria Math" panose="02040503050406030204" pitchFamily="18" charset="0"/>
                        </a:rPr>
                        <m:t>𝑇</m:t>
                      </m:r>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m:rPr>
                              <m:nor/>
                            </m:rPr>
                            <a:rPr lang="zh-CN" altLang="en-US" sz="2800" i="1">
                              <a:latin typeface="Cambria Math" panose="02040503050406030204" pitchFamily="18" charset="0"/>
                            </a:rPr>
                            <m:t>2</m:t>
                          </m:r>
                          <m:r>
                            <a:rPr lang="zh-CN" altLang="en-US" sz="2800" i="1">
                              <a:latin typeface="Cambria Math" panose="02040503050406030204" pitchFamily="18" charset="0"/>
                            </a:rPr>
                            <m:t>𝜋</m:t>
                          </m:r>
                          <m:r>
                            <a:rPr lang="zh-CN" altLang="en-US" sz="2800" i="1">
                              <a:latin typeface="Cambria Math" panose="02040503050406030204" pitchFamily="18" charset="0"/>
                            </a:rPr>
                            <m:t>h</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𝜈</m:t>
                              </m:r>
                            </m:e>
                            <m:sup>
                              <m:r>
                                <a:rPr lang="zh-CN" altLang="en-US" sz="2800" i="0">
                                  <a:latin typeface="Cambria Math" panose="02040503050406030204" pitchFamily="18" charset="0"/>
                                </a:rPr>
                                <m:t>3</m:t>
                              </m:r>
                            </m:sup>
                          </m:sSup>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𝑐</m:t>
                              </m:r>
                            </m:e>
                            <m:sup>
                              <m:r>
                                <a:rPr lang="en-US" altLang="zh-CN" sz="2800" b="0" i="1" smtClean="0">
                                  <a:latin typeface="Cambria Math" panose="02040503050406030204" pitchFamily="18" charset="0"/>
                                </a:rPr>
                                <m:t>2</m:t>
                              </m:r>
                            </m:sup>
                          </m:sSup>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f>
                                <m:fPr>
                                  <m:ctrlPr>
                                    <a:rPr lang="zh-CN" altLang="en-US" sz="2800" i="1">
                                      <a:latin typeface="Cambria Math" panose="02040503050406030204" pitchFamily="18" charset="0"/>
                                    </a:rPr>
                                  </m:ctrlPr>
                                </m:fPr>
                                <m:num>
                                  <m:r>
                                    <a:rPr lang="zh-CN" altLang="en-US" sz="2800" i="1">
                                      <a:latin typeface="Cambria Math" panose="02040503050406030204" pitchFamily="18" charset="0"/>
                                    </a:rPr>
                                    <m:t>h</m:t>
                                  </m:r>
                                  <m:r>
                                    <a:rPr lang="zh-CN" altLang="en-US" sz="2800" i="1">
                                      <a:latin typeface="Cambria Math" panose="02040503050406030204" pitchFamily="18" charset="0"/>
                                    </a:rPr>
                                    <m:t>𝜈</m:t>
                                  </m:r>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𝐵</m:t>
                                      </m:r>
                                    </m:sub>
                                  </m:sSub>
                                  <m:r>
                                    <a:rPr lang="zh-CN" altLang="en-US" sz="2800" i="1">
                                      <a:latin typeface="Cambria Math" panose="02040503050406030204" pitchFamily="18" charset="0"/>
                                    </a:rPr>
                                    <m:t>𝑇</m:t>
                                  </m:r>
                                </m:den>
                              </m:f>
                            </m:sup>
                          </m:sSup>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m:rPr>
                              <m:nor/>
                            </m:rPr>
                            <a:rPr lang="zh-CN" altLang="en-US" sz="2800" i="1">
                              <a:latin typeface="Cambria Math" panose="02040503050406030204" pitchFamily="18" charset="0"/>
                            </a:rPr>
                            <m:t>2</m:t>
                          </m:r>
                          <m:r>
                            <a:rPr lang="zh-CN" altLang="en-US" sz="2800" i="1">
                              <a:latin typeface="Cambria Math" panose="02040503050406030204" pitchFamily="18" charset="0"/>
                            </a:rPr>
                            <m:t>𝜋</m:t>
                          </m:r>
                          <m:r>
                            <a:rPr lang="zh-CN" altLang="en-US" sz="2800" i="1">
                              <a:latin typeface="Cambria Math" panose="02040503050406030204" pitchFamily="18" charset="0"/>
                            </a:rPr>
                            <m:t>h</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𝜈</m:t>
                              </m:r>
                            </m:e>
                            <m:sup>
                              <m:r>
                                <a:rPr lang="zh-CN" altLang="en-US" sz="2800" i="0">
                                  <a:latin typeface="Cambria Math" panose="02040503050406030204" pitchFamily="18" charset="0"/>
                                </a:rPr>
                                <m:t>3</m:t>
                              </m:r>
                            </m:sup>
                          </m:sSup>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𝑐</m:t>
                              </m:r>
                            </m:e>
                            <m:sup>
                              <m:r>
                                <a:rPr lang="en-US" altLang="zh-CN" sz="2800" b="0" i="1" smtClean="0">
                                  <a:latin typeface="Cambria Math" panose="02040503050406030204" pitchFamily="18" charset="0"/>
                                </a:rPr>
                                <m:t>2</m:t>
                              </m:r>
                            </m:sup>
                          </m:sSup>
                        </m:den>
                      </m:f>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en-US" altLang="zh-CN" sz="2800" b="0" i="1" smtClean="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h</m:t>
                              </m:r>
                              <m:r>
                                <a:rPr lang="zh-CN" altLang="en-US" sz="2800" i="1">
                                  <a:latin typeface="Cambria Math" panose="02040503050406030204" pitchFamily="18" charset="0"/>
                                </a:rPr>
                                <m:t>𝜈</m:t>
                              </m:r>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𝐵</m:t>
                                  </m:r>
                                </m:sub>
                              </m:sSub>
                              <m:r>
                                <a:rPr lang="zh-CN" altLang="en-US" sz="2800" i="1">
                                  <a:latin typeface="Cambria Math" panose="02040503050406030204" pitchFamily="18" charset="0"/>
                                </a:rPr>
                                <m:t>𝑇</m:t>
                              </m:r>
                            </m:den>
                          </m:f>
                        </m:sup>
                      </m:sSup>
                    </m:oMath>
                  </m:oMathPara>
                </a14:m>
                <a:endParaRPr lang="zh-CN" altLang="en-US" sz="2800" dirty="0"/>
              </a:p>
            </p:txBody>
          </p:sp>
        </mc:Choice>
        <mc:Fallback xmlns="">
          <p:sp>
            <p:nvSpPr>
              <p:cNvPr id="4" name="矩形 3">
                <a:extLst>
                  <a:ext uri="{FF2B5EF4-FFF2-40B4-BE49-F238E27FC236}">
                    <a16:creationId xmlns:a16="http://schemas.microsoft.com/office/drawing/2014/main" id="{BBE440FC-4755-4B76-8E02-2193B82BA3F0}"/>
                  </a:ext>
                </a:extLst>
              </p:cNvPr>
              <p:cNvSpPr>
                <a:spLocks noRot="1" noChangeAspect="1" noMove="1" noResize="1" noEditPoints="1" noAdjustHandles="1" noChangeArrowheads="1" noChangeShapeType="1" noTextEdit="1"/>
              </p:cNvSpPr>
              <p:nvPr/>
            </p:nvSpPr>
            <p:spPr>
              <a:xfrm>
                <a:off x="2070770" y="4408609"/>
                <a:ext cx="6265561" cy="1226298"/>
              </a:xfrm>
              <a:prstGeom prst="rect">
                <a:avLst/>
              </a:prstGeom>
              <a:blipFill>
                <a:blip r:embed="rId7"/>
                <a:stretch>
                  <a:fillRect/>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6824EAD9-E227-4BF6-AF79-5E1958D8EDE6}"/>
              </a:ext>
            </a:extLst>
          </p:cNvPr>
          <p:cNvSpPr>
            <a:spLocks noGrp="1"/>
          </p:cNvSpPr>
          <p:nvPr>
            <p:ph type="sldNum" sz="quarter" idx="12"/>
          </p:nvPr>
        </p:nvSpPr>
        <p:spPr/>
        <p:txBody>
          <a:bodyPr/>
          <a:lstStyle/>
          <a:p>
            <a:fld id="{89E84724-87FB-44E2-81F4-BC8FAFBE8676}" type="slidenum">
              <a:rPr lang="zh-CN" altLang="en-US" smtClean="0"/>
              <a:t>43</a:t>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 Box 13">
                <a:extLst>
                  <a:ext uri="{FF2B5EF4-FFF2-40B4-BE49-F238E27FC236}">
                    <a16:creationId xmlns:a16="http://schemas.microsoft.com/office/drawing/2014/main" id="{F7A1ACA5-BBFE-4451-BDB5-D50C957F04D6}"/>
                  </a:ext>
                </a:extLst>
              </p:cNvPr>
              <p:cNvSpPr txBox="1">
                <a:spLocks noChangeArrowheads="1"/>
              </p:cNvSpPr>
              <p:nvPr/>
            </p:nvSpPr>
            <p:spPr bwMode="auto">
              <a:xfrm>
                <a:off x="1331797" y="1283531"/>
                <a:ext cx="8513763" cy="152163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a:spAutoFit/>
              </a:bodyPr>
              <a:lstStyle/>
              <a:p>
                <a:pPr eaLnBrk="1" hangingPunct="1">
                  <a:lnSpc>
                    <a:spcPct val="150000"/>
                  </a:lnSpc>
                  <a:spcBef>
                    <a:spcPct val="50000"/>
                  </a:spcBef>
                  <a:defRPr/>
                </a:pPr>
                <a:r>
                  <a:rPr kumimoji="1" lang="en-US" altLang="zh-CN" sz="2800" dirty="0">
                    <a:latin typeface="Times New Roman" panose="02020603050405020304" pitchFamily="18" charset="0"/>
                    <a:cs typeface="Times New Roman" panose="02020603050405020304" pitchFamily="18" charset="0"/>
                  </a:rPr>
                  <a:t>Long wavelength approximation.</a:t>
                </a:r>
              </a:p>
              <a:p>
                <a:pPr eaLnBrk="1" hangingPunct="1">
                  <a:lnSpc>
                    <a:spcPct val="150000"/>
                  </a:lnSpc>
                  <a:spcBef>
                    <a:spcPct val="50000"/>
                  </a:spcBef>
                  <a:defRPr/>
                </a:pPr>
                <a:r>
                  <a:rPr kumimoji="1" lang="en-US" altLang="zh-CN" sz="2800" dirty="0">
                    <a:latin typeface="Times New Roman" panose="02020603050405020304" pitchFamily="18" charset="0"/>
                    <a:cs typeface="Times New Roman" panose="02020603050405020304" pitchFamily="18" charset="0"/>
                  </a:rPr>
                  <a:t>	With the assumption </a:t>
                </a:r>
                <a:r>
                  <a:rPr kumimoji="1" lang="en-US" altLang="zh-CN" sz="2800" i="1" dirty="0">
                    <a:latin typeface="Times New Roman" panose="02020603050405020304" pitchFamily="18" charset="0"/>
                    <a:cs typeface="Times New Roman" panose="02020603050405020304" pitchFamily="18" charset="0"/>
                  </a:rPr>
                  <a:t>h</a:t>
                </a:r>
                <a:r>
                  <a:rPr kumimoji="1" lang="en-US" altLang="zh-CN" sz="2800" i="1" dirty="0">
                    <a:latin typeface="Times New Roman" panose="02020603050405020304" pitchFamily="18" charset="0"/>
                    <a:cs typeface="Times New Roman" panose="02020603050405020304" pitchFamily="18" charset="0"/>
                    <a:sym typeface="Symbol" panose="05050102010706020507" pitchFamily="18" charset="2"/>
                  </a:rPr>
                  <a:t> </a:t>
                </a:r>
                <a14:m>
                  <m:oMath xmlns:m="http://schemas.openxmlformats.org/officeDocument/2006/math">
                    <m:r>
                      <a:rPr kumimoji="1" lang="en-US" altLang="zh-CN" sz="2800" i="1" dirty="0" smtClean="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oMath>
                </a14:m>
                <a:r>
                  <a:rPr kumimoji="1" lang="en-US" altLang="zh-CN" sz="2800" i="1" dirty="0">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800" i="1" dirty="0" err="1">
                    <a:latin typeface="Times New Roman" panose="02020603050405020304" pitchFamily="18" charset="0"/>
                    <a:cs typeface="Times New Roman" panose="02020603050405020304" pitchFamily="18" charset="0"/>
                    <a:sym typeface="Symbol" panose="05050102010706020507" pitchFamily="18" charset="2"/>
                  </a:rPr>
                  <a:t>k</a:t>
                </a:r>
                <a:r>
                  <a:rPr kumimoji="1" lang="en-US" altLang="zh-CN" sz="2800" i="1" baseline="-25000" dirty="0" err="1">
                    <a:latin typeface="Times New Roman" panose="02020603050405020304" pitchFamily="18" charset="0"/>
                    <a:cs typeface="Times New Roman" panose="02020603050405020304" pitchFamily="18" charset="0"/>
                    <a:sym typeface="Symbol" panose="05050102010706020507" pitchFamily="18" charset="2"/>
                  </a:rPr>
                  <a:t>B</a:t>
                </a:r>
                <a:r>
                  <a:rPr kumimoji="1" lang="en-US" altLang="zh-CN" sz="2800" i="1" dirty="0" err="1">
                    <a:latin typeface="Times New Roman" panose="02020603050405020304" pitchFamily="18" charset="0"/>
                    <a:cs typeface="Times New Roman" panose="02020603050405020304" pitchFamily="18" charset="0"/>
                    <a:sym typeface="Symbol" panose="05050102010706020507" pitchFamily="18" charset="2"/>
                  </a:rPr>
                  <a:t>T</a:t>
                </a:r>
                <a:r>
                  <a:rPr kumimoji="1" lang="en-US" altLang="zh-CN" sz="2800" dirty="0">
                    <a:latin typeface="Times New Roman" panose="02020603050405020304" pitchFamily="18" charset="0"/>
                    <a:cs typeface="Times New Roman" panose="02020603050405020304" pitchFamily="18" charset="0"/>
                    <a:sym typeface="Symbol" panose="05050102010706020507" pitchFamily="18" charset="2"/>
                  </a:rPr>
                  <a:t>,</a:t>
                </a:r>
              </a:p>
            </p:txBody>
          </p:sp>
        </mc:Choice>
        <mc:Fallback xmlns="">
          <p:sp>
            <p:nvSpPr>
              <p:cNvPr id="9" name="Text Box 13">
                <a:extLst>
                  <a:ext uri="{FF2B5EF4-FFF2-40B4-BE49-F238E27FC236}">
                    <a16:creationId xmlns:a16="http://schemas.microsoft.com/office/drawing/2014/main" id="{F7A1ACA5-BBFE-4451-BDB5-D50C957F04D6}"/>
                  </a:ext>
                </a:extLst>
              </p:cNvPr>
              <p:cNvSpPr txBox="1">
                <a:spLocks noRot="1" noChangeAspect="1" noMove="1" noResize="1" noEditPoints="1" noAdjustHandles="1" noChangeArrowheads="1" noChangeShapeType="1" noTextEdit="1"/>
              </p:cNvSpPr>
              <p:nvPr/>
            </p:nvSpPr>
            <p:spPr bwMode="auto">
              <a:xfrm>
                <a:off x="1331797" y="1283531"/>
                <a:ext cx="8513763" cy="1521635"/>
              </a:xfrm>
              <a:prstGeom prst="rect">
                <a:avLst/>
              </a:prstGeom>
              <a:blipFill>
                <a:blip r:embed="rId3"/>
                <a:stretch>
                  <a:fillRect l="-1432" b="-10843"/>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E958DBE3-7AB4-4178-8268-E7A79AD91E6B}"/>
              </a:ext>
            </a:extLst>
          </p:cNvPr>
          <p:cNvSpPr/>
          <p:nvPr/>
        </p:nvSpPr>
        <p:spPr>
          <a:xfrm>
            <a:off x="1331796" y="3310645"/>
            <a:ext cx="4764203" cy="523220"/>
          </a:xfrm>
          <a:prstGeom prst="rect">
            <a:avLst/>
          </a:prstGeom>
        </p:spPr>
        <p:txBody>
          <a:bodyPr wrap="square">
            <a:spAutoFit/>
          </a:bodyPr>
          <a:lstStyle/>
          <a:p>
            <a:pPr eaLnBrk="1" hangingPunct="1">
              <a:defRPr/>
            </a:pPr>
            <a:r>
              <a:rPr kumimoji="1" lang="en-US" altLang="zh-CN" sz="2800" dirty="0">
                <a:latin typeface="Times New Roman" panose="02020603050405020304" pitchFamily="18" charset="0"/>
                <a:cs typeface="Times New Roman" panose="02020603050405020304" pitchFamily="18" charset="0"/>
              </a:rPr>
              <a:t>By using Taylor’s expansion:</a:t>
            </a:r>
            <a:endParaRPr lang="zh-CN" altLang="en-US" sz="2800" dirty="0"/>
          </a:p>
        </p:txBody>
      </p:sp>
      <p:sp>
        <p:nvSpPr>
          <p:cNvPr id="2" name="矩形 1">
            <a:extLst>
              <a:ext uri="{FF2B5EF4-FFF2-40B4-BE49-F238E27FC236}">
                <a16:creationId xmlns:a16="http://schemas.microsoft.com/office/drawing/2014/main" id="{F17C1BE4-36A3-47D3-B775-E19B17AEE60B}"/>
              </a:ext>
            </a:extLst>
          </p:cNvPr>
          <p:cNvSpPr/>
          <p:nvPr/>
        </p:nvSpPr>
        <p:spPr>
          <a:xfrm>
            <a:off x="1331797" y="4493332"/>
            <a:ext cx="1369286" cy="523220"/>
          </a:xfrm>
          <a:prstGeom prst="rect">
            <a:avLst/>
          </a:prstGeom>
        </p:spPr>
        <p:txBody>
          <a:bodyPr wrap="none">
            <a:spAutoFit/>
          </a:bodyPr>
          <a:lstStyle/>
          <a:p>
            <a:pPr eaLnBrk="1" hangingPunct="1">
              <a:defRPr/>
            </a:pPr>
            <a:r>
              <a:rPr kumimoji="1" lang="en-US" altLang="zh-CN" sz="2800" dirty="0">
                <a:latin typeface="Times New Roman" panose="02020603050405020304" pitchFamily="18" charset="0"/>
                <a:cs typeface="Times New Roman" panose="02020603050405020304" pitchFamily="18" charset="0"/>
              </a:rPr>
              <a:t>we have</a:t>
            </a:r>
            <a:endParaRPr lang="zh-CN" altLang="en-US" sz="2800" dirty="0"/>
          </a:p>
        </p:txBody>
      </p:sp>
      <p:sp>
        <p:nvSpPr>
          <p:cNvPr id="16" name="Text Box 6">
            <a:extLst>
              <a:ext uri="{FF2B5EF4-FFF2-40B4-BE49-F238E27FC236}">
                <a16:creationId xmlns:a16="http://schemas.microsoft.com/office/drawing/2014/main" id="{3400D809-26C3-40BD-9127-AD312580737F}"/>
              </a:ext>
            </a:extLst>
          </p:cNvPr>
          <p:cNvSpPr txBox="1">
            <a:spLocks noChangeArrowheads="1"/>
          </p:cNvSpPr>
          <p:nvPr/>
        </p:nvSpPr>
        <p:spPr bwMode="auto">
          <a:xfrm>
            <a:off x="7463452" y="6012312"/>
            <a:ext cx="3715214"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spcBef>
                <a:spcPct val="50000"/>
              </a:spcBef>
              <a:defRPr/>
            </a:pPr>
            <a:r>
              <a:rPr kumimoji="1" lang="en-US" altLang="zh-CN" sz="2400" i="1" dirty="0">
                <a:solidFill>
                  <a:srgbClr val="7030A0"/>
                </a:solidFill>
                <a:latin typeface="Times New Roman" panose="02020603050405020304" pitchFamily="18" charset="0"/>
                <a:cs typeface="Times New Roman" panose="02020603050405020304" pitchFamily="18" charset="0"/>
              </a:rPr>
              <a:t>Rayleigh-Jeans’ formula</a:t>
            </a:r>
            <a:endParaRPr kumimoji="1" lang="zh-CN" altLang="en-US" sz="2400" i="1" dirty="0">
              <a:solidFill>
                <a:srgbClr val="7030A0"/>
              </a:solidFill>
              <a:latin typeface="Times New Roman" panose="02020603050405020304" pitchFamily="18" charset="0"/>
              <a:cs typeface="Times New Roman" panose="02020603050405020304" pitchFamily="18" charset="0"/>
            </a:endParaRPr>
          </a:p>
        </p:txBody>
      </p:sp>
      <p:sp>
        <p:nvSpPr>
          <p:cNvPr id="13" name="Text Box 15">
            <a:extLst>
              <a:ext uri="{FF2B5EF4-FFF2-40B4-BE49-F238E27FC236}">
                <a16:creationId xmlns:a16="http://schemas.microsoft.com/office/drawing/2014/main" id="{ADE9C508-CFE9-4FDA-B6F5-1E6A7980A3D8}"/>
              </a:ext>
            </a:extLst>
          </p:cNvPr>
          <p:cNvSpPr txBox="1">
            <a:spLocks noChangeArrowheads="1"/>
          </p:cNvSpPr>
          <p:nvPr/>
        </p:nvSpPr>
        <p:spPr bwMode="auto">
          <a:xfrm>
            <a:off x="2977356" y="304801"/>
            <a:ext cx="6237288"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Planck’s quantum theory</a:t>
            </a:r>
          </a:p>
        </p:txBody>
      </p:sp>
      <p:pic>
        <p:nvPicPr>
          <p:cNvPr id="14" name="图片 13">
            <a:extLst>
              <a:ext uri="{FF2B5EF4-FFF2-40B4-BE49-F238E27FC236}">
                <a16:creationId xmlns:a16="http://schemas.microsoft.com/office/drawing/2014/main" id="{884FAD19-D521-43A0-A2AD-B2B0A2AE7B6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5">
            <a:extLst>
              <a:ext uri="{FF2B5EF4-FFF2-40B4-BE49-F238E27FC236}">
                <a16:creationId xmlns:a16="http://schemas.microsoft.com/office/drawing/2014/main" id="{D68777EB-20E2-4D3B-B762-490C0B0970F2}"/>
              </a:ext>
            </a:extLst>
          </p:cNvPr>
          <p:cNvGrpSpPr>
            <a:grpSpLocks/>
          </p:cNvGrpSpPr>
          <p:nvPr/>
        </p:nvGrpSpPr>
        <p:grpSpPr bwMode="auto">
          <a:xfrm>
            <a:off x="12000" y="1268760"/>
            <a:ext cx="12168000" cy="0"/>
            <a:chOff x="0" y="119"/>
            <a:chExt cx="5804" cy="726"/>
          </a:xfrm>
        </p:grpSpPr>
        <p:pic>
          <p:nvPicPr>
            <p:cNvPr id="17" name="Picture 6" descr="nklogo">
              <a:extLst>
                <a:ext uri="{FF2B5EF4-FFF2-40B4-BE49-F238E27FC236}">
                  <a16:creationId xmlns:a16="http://schemas.microsoft.com/office/drawing/2014/main" id="{9E26019A-6CBF-43BF-AC2E-649CC59CBA2E}"/>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Line 7">
              <a:extLst>
                <a:ext uri="{FF2B5EF4-FFF2-40B4-BE49-F238E27FC236}">
                  <a16:creationId xmlns:a16="http://schemas.microsoft.com/office/drawing/2014/main" id="{1F962F3D-E3F4-4DF2-856D-DE391EBAE377}"/>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8B3833A-D848-4E2A-B0CC-25516A3422C3}"/>
                  </a:ext>
                </a:extLst>
              </p:cNvPr>
              <p:cNvSpPr/>
              <p:nvPr/>
            </p:nvSpPr>
            <p:spPr>
              <a:xfrm>
                <a:off x="7301090" y="2083997"/>
                <a:ext cx="1657057" cy="7796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f>
                            <m:fPr>
                              <m:ctrlPr>
                                <a:rPr lang="zh-CN" altLang="en-US" sz="2800" i="1">
                                  <a:latin typeface="Cambria Math" panose="02040503050406030204" pitchFamily="18" charset="0"/>
                                </a:rPr>
                              </m:ctrlPr>
                            </m:fPr>
                            <m:num>
                              <m:r>
                                <a:rPr lang="zh-CN" altLang="en-US" sz="2800" i="1">
                                  <a:latin typeface="Cambria Math" panose="02040503050406030204" pitchFamily="18" charset="0"/>
                                </a:rPr>
                                <m:t>h</m:t>
                              </m:r>
                              <m:r>
                                <a:rPr lang="zh-CN" altLang="en-US" sz="2800" i="1">
                                  <a:latin typeface="Cambria Math" panose="02040503050406030204" pitchFamily="18" charset="0"/>
                                </a:rPr>
                                <m:t>𝜈</m:t>
                              </m:r>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𝐵</m:t>
                                  </m:r>
                                </m:sub>
                              </m:sSub>
                              <m:r>
                                <a:rPr lang="zh-CN" altLang="en-US" sz="2800" i="1">
                                  <a:latin typeface="Cambria Math" panose="02040503050406030204" pitchFamily="18" charset="0"/>
                                </a:rPr>
                                <m:t>𝑇</m:t>
                              </m:r>
                            </m:den>
                          </m:f>
                        </m:sup>
                      </m:sSup>
                      <m:r>
                        <a:rPr lang="zh-CN" altLang="en-US" sz="2800" i="0">
                          <a:latin typeface="Cambria Math" panose="02040503050406030204" pitchFamily="18" charset="0"/>
                        </a:rPr>
                        <m:t>≈1</m:t>
                      </m:r>
                    </m:oMath>
                  </m:oMathPara>
                </a14:m>
                <a:endParaRPr lang="zh-CN" altLang="en-US" sz="2800" dirty="0"/>
              </a:p>
            </p:txBody>
          </p:sp>
        </mc:Choice>
        <mc:Fallback xmlns="">
          <p:sp>
            <p:nvSpPr>
              <p:cNvPr id="4" name="矩形 3">
                <a:extLst>
                  <a:ext uri="{FF2B5EF4-FFF2-40B4-BE49-F238E27FC236}">
                    <a16:creationId xmlns:a16="http://schemas.microsoft.com/office/drawing/2014/main" id="{D8B3833A-D848-4E2A-B0CC-25516A3422C3}"/>
                  </a:ext>
                </a:extLst>
              </p:cNvPr>
              <p:cNvSpPr>
                <a:spLocks noRot="1" noChangeAspect="1" noMove="1" noResize="1" noEditPoints="1" noAdjustHandles="1" noChangeArrowheads="1" noChangeShapeType="1" noTextEdit="1"/>
              </p:cNvSpPr>
              <p:nvPr/>
            </p:nvSpPr>
            <p:spPr>
              <a:xfrm>
                <a:off x="7301090" y="2083997"/>
                <a:ext cx="1657057" cy="77963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7B05291-CAB0-404C-8DBD-1BDA794B1D81}"/>
                  </a:ext>
                </a:extLst>
              </p:cNvPr>
              <p:cNvSpPr/>
              <p:nvPr/>
            </p:nvSpPr>
            <p:spPr>
              <a:xfrm>
                <a:off x="5833971" y="3258062"/>
                <a:ext cx="2707216" cy="10133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f>
                            <m:fPr>
                              <m:ctrlPr>
                                <a:rPr lang="zh-CN" altLang="en-US" sz="2800" i="1">
                                  <a:latin typeface="Cambria Math" panose="02040503050406030204" pitchFamily="18" charset="0"/>
                                </a:rPr>
                              </m:ctrlPr>
                            </m:fPr>
                            <m:num>
                              <m:r>
                                <a:rPr lang="zh-CN" altLang="en-US" sz="2800" i="1">
                                  <a:latin typeface="Cambria Math" panose="02040503050406030204" pitchFamily="18" charset="0"/>
                                </a:rPr>
                                <m:t>h</m:t>
                              </m:r>
                              <m:r>
                                <a:rPr lang="zh-CN" altLang="en-US" sz="2800" i="1">
                                  <a:latin typeface="Cambria Math" panose="02040503050406030204" pitchFamily="18" charset="0"/>
                                </a:rPr>
                                <m:t>𝜈</m:t>
                              </m:r>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𝐵</m:t>
                                  </m:r>
                                </m:sub>
                              </m:sSub>
                              <m:r>
                                <a:rPr lang="zh-CN" altLang="en-US" sz="2800" i="1">
                                  <a:latin typeface="Cambria Math" panose="02040503050406030204" pitchFamily="18" charset="0"/>
                                </a:rPr>
                                <m:t>𝑇</m:t>
                              </m:r>
                            </m:den>
                          </m:f>
                        </m:sup>
                      </m:sSup>
                      <m:r>
                        <a:rPr lang="zh-CN" altLang="en-US" sz="2800" i="0">
                          <a:latin typeface="Cambria Math" panose="02040503050406030204" pitchFamily="18" charset="0"/>
                        </a:rPr>
                        <m:t>=1+</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h</m:t>
                          </m:r>
                          <m:r>
                            <a:rPr lang="zh-CN" altLang="en-US" sz="2800" i="1">
                              <a:latin typeface="Cambria Math" panose="02040503050406030204" pitchFamily="18" charset="0"/>
                            </a:rPr>
                            <m:t>𝜈</m:t>
                          </m:r>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𝐵</m:t>
                              </m:r>
                            </m:sub>
                          </m:sSub>
                          <m:r>
                            <a:rPr lang="zh-CN" altLang="en-US" sz="2800" i="1">
                              <a:latin typeface="Cambria Math" panose="02040503050406030204" pitchFamily="18" charset="0"/>
                            </a:rPr>
                            <m:t>𝑇</m:t>
                          </m:r>
                        </m:den>
                      </m:f>
                    </m:oMath>
                  </m:oMathPara>
                </a14:m>
                <a:endParaRPr lang="zh-CN" altLang="en-US" sz="2800" dirty="0"/>
              </a:p>
            </p:txBody>
          </p:sp>
        </mc:Choice>
        <mc:Fallback xmlns="">
          <p:sp>
            <p:nvSpPr>
              <p:cNvPr id="5" name="矩形 4">
                <a:extLst>
                  <a:ext uri="{FF2B5EF4-FFF2-40B4-BE49-F238E27FC236}">
                    <a16:creationId xmlns:a16="http://schemas.microsoft.com/office/drawing/2014/main" id="{57B05291-CAB0-404C-8DBD-1BDA794B1D81}"/>
                  </a:ext>
                </a:extLst>
              </p:cNvPr>
              <p:cNvSpPr>
                <a:spLocks noRot="1" noChangeAspect="1" noMove="1" noResize="1" noEditPoints="1" noAdjustHandles="1" noChangeArrowheads="1" noChangeShapeType="1" noTextEdit="1"/>
              </p:cNvSpPr>
              <p:nvPr/>
            </p:nvSpPr>
            <p:spPr>
              <a:xfrm>
                <a:off x="5833971" y="3258062"/>
                <a:ext cx="2707216" cy="10133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944A273A-C1F0-4672-93BE-631E28D4E48D}"/>
                  </a:ext>
                </a:extLst>
              </p:cNvPr>
              <p:cNvSpPr/>
              <p:nvPr/>
            </p:nvSpPr>
            <p:spPr>
              <a:xfrm>
                <a:off x="2977356" y="4776895"/>
                <a:ext cx="6067430" cy="13860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latin typeface="Cambria Math" panose="02040503050406030204" pitchFamily="18" charset="0"/>
                            </a:rPr>
                          </m:ctrlPr>
                        </m:sSubPr>
                        <m:e>
                          <m:r>
                            <a:rPr lang="zh-CN" altLang="en-US" sz="2800" i="1">
                              <a:latin typeface="Cambria Math" panose="02040503050406030204" pitchFamily="18" charset="0"/>
                            </a:rPr>
                            <m:t>𝑟</m:t>
                          </m:r>
                        </m:e>
                        <m:sub>
                          <m:r>
                            <a:rPr lang="zh-CN" altLang="en-US" sz="2800" i="0">
                              <a:latin typeface="Cambria Math" panose="02040503050406030204" pitchFamily="18" charset="0"/>
                            </a:rPr>
                            <m:t>0</m:t>
                          </m:r>
                        </m:sub>
                      </m:sSub>
                      <m:r>
                        <a:rPr lang="zh-CN" altLang="en-US" sz="2800" i="0">
                          <a:latin typeface="Cambria Math" panose="02040503050406030204" pitchFamily="18" charset="0"/>
                        </a:rPr>
                        <m:t>(</m:t>
                      </m:r>
                      <m:r>
                        <a:rPr lang="zh-CN" altLang="en-US" sz="2800" i="1">
                          <a:latin typeface="Cambria Math" panose="02040503050406030204" pitchFamily="18" charset="0"/>
                        </a:rPr>
                        <m:t>𝜈</m:t>
                      </m:r>
                      <m:r>
                        <a:rPr lang="zh-CN" altLang="en-US" sz="2800" i="0">
                          <a:latin typeface="Cambria Math" panose="02040503050406030204" pitchFamily="18" charset="0"/>
                        </a:rPr>
                        <m:t>,</m:t>
                      </m:r>
                      <m:r>
                        <a:rPr lang="zh-CN" altLang="en-US" sz="2800" i="1">
                          <a:latin typeface="Cambria Math" panose="02040503050406030204" pitchFamily="18" charset="0"/>
                        </a:rPr>
                        <m:t>𝑇</m:t>
                      </m:r>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m:rPr>
                              <m:nor/>
                            </m:rPr>
                            <a:rPr lang="zh-CN" altLang="en-US" sz="2800">
                              <a:latin typeface="Cambria Math" panose="02040503050406030204" pitchFamily="18" charset="0"/>
                            </a:rPr>
                            <m:t>2</m:t>
                          </m:r>
                          <m:r>
                            <a:rPr lang="zh-CN" altLang="en-US" sz="2800" i="1">
                              <a:latin typeface="Cambria Math" panose="02040503050406030204" pitchFamily="18" charset="0"/>
                            </a:rPr>
                            <m:t>𝜋</m:t>
                          </m:r>
                          <m:r>
                            <a:rPr lang="zh-CN" altLang="en-US" sz="2800" i="1">
                              <a:latin typeface="Cambria Math" panose="02040503050406030204" pitchFamily="18" charset="0"/>
                            </a:rPr>
                            <m:t>h</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𝜈</m:t>
                              </m:r>
                            </m:e>
                            <m:sup>
                              <m:r>
                                <a:rPr lang="zh-CN" altLang="en-US" sz="2800" i="0">
                                  <a:latin typeface="Cambria Math" panose="02040503050406030204" pitchFamily="18" charset="0"/>
                                </a:rPr>
                                <m:t>3</m:t>
                              </m:r>
                            </m:sup>
                          </m:sSup>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𝑐</m:t>
                              </m:r>
                            </m:e>
                            <m:sup>
                              <m:r>
                                <a:rPr lang="en-US" altLang="zh-CN" sz="2800" b="0" i="1" smtClean="0">
                                  <a:latin typeface="Cambria Math" panose="02040503050406030204" pitchFamily="18" charset="0"/>
                                </a:rPr>
                                <m:t>2</m:t>
                              </m:r>
                            </m:sup>
                          </m:sSup>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r>
                            <m:rPr>
                              <m:nor/>
                            </m:rPr>
                            <a:rPr lang="zh-CN" altLang="en-US" sz="2800" i="1">
                              <a:latin typeface="Cambria Math" panose="02040503050406030204" pitchFamily="18" charset="0"/>
                            </a:rPr>
                            <m:t>  </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h</m:t>
                              </m:r>
                              <m:r>
                                <a:rPr lang="zh-CN" altLang="en-US" sz="2800" i="1">
                                  <a:latin typeface="Cambria Math" panose="02040503050406030204" pitchFamily="18" charset="0"/>
                                </a:rPr>
                                <m:t>𝜈</m:t>
                              </m:r>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𝐵</m:t>
                                  </m:r>
                                </m:sub>
                              </m:sSub>
                              <m:r>
                                <a:rPr lang="zh-CN" altLang="en-US" sz="2800" i="1">
                                  <a:latin typeface="Cambria Math" panose="02040503050406030204" pitchFamily="18" charset="0"/>
                                </a:rPr>
                                <m:t>𝑇</m:t>
                              </m:r>
                            </m:den>
                          </m:f>
                          <m:r>
                            <m:rPr>
                              <m:nor/>
                            </m:rPr>
                            <a:rPr lang="zh-CN" altLang="en-US" sz="2800" i="1">
                              <a:latin typeface="Cambria Math" panose="02040503050406030204" pitchFamily="18" charset="0"/>
                            </a:rPr>
                            <m:t>  </m:t>
                          </m:r>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m:rPr>
                              <m:nor/>
                            </m:rPr>
                            <a:rPr lang="zh-CN" altLang="en-US" sz="2800">
                              <a:latin typeface="Cambria Math" panose="02040503050406030204" pitchFamily="18" charset="0"/>
                            </a:rPr>
                            <m:t>2</m:t>
                          </m:r>
                          <m:r>
                            <a:rPr lang="zh-CN" altLang="en-US" sz="2800" i="1">
                              <a:latin typeface="Cambria Math" panose="02040503050406030204" pitchFamily="18" charset="0"/>
                            </a:rPr>
                            <m:t>𝜋</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1">
                                  <a:latin typeface="Cambria Math" panose="02040503050406030204" pitchFamily="18" charset="0"/>
                                </a:rPr>
                                <m:t>𝐵</m:t>
                              </m:r>
                            </m:sub>
                          </m:sSub>
                          <m:r>
                            <a:rPr lang="zh-CN" altLang="en-US" sz="2800" i="1">
                              <a:latin typeface="Cambria Math" panose="02040503050406030204" pitchFamily="18" charset="0"/>
                            </a:rPr>
                            <m:t>𝑇</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𝜈</m:t>
                              </m:r>
                            </m:e>
                            <m:sup>
                              <m:r>
                                <a:rPr lang="zh-CN" altLang="en-US" sz="2800" i="0">
                                  <a:latin typeface="Cambria Math" panose="02040503050406030204" pitchFamily="18" charset="0"/>
                                </a:rPr>
                                <m:t>2</m:t>
                              </m:r>
                            </m:sup>
                          </m:sSup>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𝑐</m:t>
                              </m:r>
                            </m:e>
                            <m:sup>
                              <m:r>
                                <a:rPr lang="en-US" altLang="zh-CN" sz="2800" b="0" i="1" smtClean="0">
                                  <a:latin typeface="Cambria Math" panose="02040503050406030204" pitchFamily="18" charset="0"/>
                                </a:rPr>
                                <m:t>2</m:t>
                              </m:r>
                            </m:sup>
                          </m:sSup>
                        </m:den>
                      </m:f>
                    </m:oMath>
                  </m:oMathPara>
                </a14:m>
                <a:endParaRPr lang="zh-CN" altLang="en-US" sz="2800" dirty="0"/>
              </a:p>
            </p:txBody>
          </p:sp>
        </mc:Choice>
        <mc:Fallback xmlns="">
          <p:sp>
            <p:nvSpPr>
              <p:cNvPr id="6" name="矩形 5">
                <a:extLst>
                  <a:ext uri="{FF2B5EF4-FFF2-40B4-BE49-F238E27FC236}">
                    <a16:creationId xmlns:a16="http://schemas.microsoft.com/office/drawing/2014/main" id="{944A273A-C1F0-4672-93BE-631E28D4E48D}"/>
                  </a:ext>
                </a:extLst>
              </p:cNvPr>
              <p:cNvSpPr>
                <a:spLocks noRot="1" noChangeAspect="1" noMove="1" noResize="1" noEditPoints="1" noAdjustHandles="1" noChangeArrowheads="1" noChangeShapeType="1" noTextEdit="1"/>
              </p:cNvSpPr>
              <p:nvPr/>
            </p:nvSpPr>
            <p:spPr>
              <a:xfrm>
                <a:off x="2977356" y="4776895"/>
                <a:ext cx="6067430" cy="1386085"/>
              </a:xfrm>
              <a:prstGeom prst="rect">
                <a:avLst/>
              </a:prstGeom>
              <a:blipFill>
                <a:blip r:embed="rId8"/>
                <a:stretch>
                  <a:fillRect/>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12A42C93-64C9-4532-9178-01521DED63FD}"/>
              </a:ext>
            </a:extLst>
          </p:cNvPr>
          <p:cNvSpPr>
            <a:spLocks noGrp="1"/>
          </p:cNvSpPr>
          <p:nvPr>
            <p:ph type="sldNum" sz="quarter" idx="12"/>
          </p:nvPr>
        </p:nvSpPr>
        <p:spPr/>
        <p:txBody>
          <a:bodyPr/>
          <a:lstStyle/>
          <a:p>
            <a:fld id="{89E84724-87FB-44E2-81F4-BC8FAFBE8676}" type="slidenum">
              <a:rPr lang="zh-CN" altLang="en-US" smtClean="0"/>
              <a:t>44</a:t>
            </a:fld>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CD4CA3A5-1BA7-4017-BBB3-7ED5C4EC0355}"/>
              </a:ext>
            </a:extLst>
          </p:cNvPr>
          <p:cNvSpPr txBox="1">
            <a:spLocks noGrp="1" noChangeArrowheads="1"/>
          </p:cNvSpPr>
          <p:nvPr>
            <p:ph type="ctrTitle"/>
          </p:nvPr>
        </p:nvSpPr>
        <p:spPr bwMode="auto">
          <a:xfrm>
            <a:off x="3478326" y="1978857"/>
            <a:ext cx="5032148" cy="1588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eaLnBrk="1" fontAlgn="auto" hangingPunct="1">
              <a:spcBef>
                <a:spcPts val="0"/>
              </a:spcBef>
              <a:spcAft>
                <a:spcPts val="0"/>
              </a:spcAft>
              <a:defRPr/>
            </a:pPr>
            <a:r>
              <a:rPr kumimoji="0" lang="en-US" altLang="zh-CN" sz="5400" b="1" dirty="0">
                <a:solidFill>
                  <a:srgbClr val="FF3300"/>
                </a:solidFill>
                <a:effectLst>
                  <a:outerShdw blurRad="38100" dist="38100" dir="2700000" algn="tl">
                    <a:srgbClr val="FFFFFF"/>
                  </a:outerShdw>
                </a:effectLst>
              </a:rPr>
              <a:t>Part 3</a:t>
            </a:r>
          </a:p>
          <a:p>
            <a:pPr algn="ctr" eaLnBrk="1" fontAlgn="auto" hangingPunct="1">
              <a:spcBef>
                <a:spcPts val="0"/>
              </a:spcBef>
              <a:spcAft>
                <a:spcPts val="0"/>
              </a:spcAft>
              <a:defRPr/>
            </a:pPr>
            <a:r>
              <a:rPr kumimoji="0" lang="en-US" altLang="zh-CN" sz="5400" b="1" dirty="0">
                <a:solidFill>
                  <a:srgbClr val="FF3300"/>
                </a:solidFill>
                <a:effectLst>
                  <a:outerShdw blurRad="38100" dist="38100" dir="2700000" algn="tl">
                    <a:srgbClr val="FFFFFF"/>
                  </a:outerShdw>
                </a:effectLst>
              </a:rPr>
              <a:t>Modern Optics</a:t>
            </a:r>
          </a:p>
        </p:txBody>
      </p:sp>
      <p:pic>
        <p:nvPicPr>
          <p:cNvPr id="5" name="图片 4">
            <a:extLst>
              <a:ext uri="{FF2B5EF4-FFF2-40B4-BE49-F238E27FC236}">
                <a16:creationId xmlns:a16="http://schemas.microsoft.com/office/drawing/2014/main" id="{E8820F4B-8D90-4724-8242-34D1062C90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264150"/>
            <a:ext cx="2844800"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2F0D1587-D732-41D8-B6F1-94BEE5815D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27018" y="98302"/>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1293D6AB-19FF-4A94-9EAA-B650BD3681DD}"/>
              </a:ext>
            </a:extLst>
          </p:cNvPr>
          <p:cNvSpPr/>
          <p:nvPr/>
        </p:nvSpPr>
        <p:spPr>
          <a:xfrm>
            <a:off x="5016489" y="3896332"/>
            <a:ext cx="4953600" cy="508601"/>
          </a:xfrm>
          <a:prstGeom prst="rect">
            <a:avLst/>
          </a:prstGeom>
        </p:spPr>
        <p:txBody>
          <a:bodyPr wrap="none">
            <a:spAutoFit/>
          </a:bodyPr>
          <a:lstStyle/>
          <a:p>
            <a:pPr>
              <a:lnSpc>
                <a:spcPct val="125000"/>
              </a:lnSpc>
              <a:spcBef>
                <a:spcPts val="1200"/>
              </a:spcBef>
              <a:defRPr/>
            </a:pPr>
            <a:r>
              <a:rPr lang="en-US" altLang="zh-CN" sz="2400" b="1" dirty="0">
                <a:latin typeface="Arial" panose="020B0604020202020204" pitchFamily="34" charset="0"/>
                <a:cs typeface="Arial" panose="020B0604020202020204" pitchFamily="34" charset="0"/>
              </a:rPr>
              <a:t>---- Spectrum of hydrogen atoms</a:t>
            </a:r>
          </a:p>
        </p:txBody>
      </p:sp>
    </p:spTree>
    <p:extLst>
      <p:ext uri="{BB962C8B-B14F-4D97-AF65-F5344CB8AC3E}">
        <p14:creationId xmlns:p14="http://schemas.microsoft.com/office/powerpoint/2010/main" val="12844773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5" name="Text Box 5">
            <a:extLst>
              <a:ext uri="{FF2B5EF4-FFF2-40B4-BE49-F238E27FC236}">
                <a16:creationId xmlns:a16="http://schemas.microsoft.com/office/drawing/2014/main" id="{999816E3-1862-41FE-96B7-25967FE4783C}"/>
              </a:ext>
            </a:extLst>
          </p:cNvPr>
          <p:cNvSpPr txBox="1">
            <a:spLocks noChangeArrowheads="1"/>
          </p:cNvSpPr>
          <p:nvPr/>
        </p:nvSpPr>
        <p:spPr bwMode="auto">
          <a:xfrm>
            <a:off x="4872038" y="404813"/>
            <a:ext cx="2185987"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eaLnBrk="1" fontAlgn="auto" hangingPunct="1">
              <a:spcBef>
                <a:spcPts val="0"/>
              </a:spcBef>
              <a:spcAft>
                <a:spcPts val="0"/>
              </a:spcAft>
              <a:defRPr/>
            </a:pPr>
            <a:r>
              <a:rPr kumimoji="0" lang="en-US" altLang="zh-CN" sz="3600" b="1" dirty="0">
                <a:effectLst>
                  <a:outerShdw blurRad="38100" dist="38100" dir="2700000" algn="tl">
                    <a:srgbClr val="FFFFFF"/>
                  </a:outerShdw>
                </a:effectLst>
              </a:rPr>
              <a:t>Contents</a:t>
            </a:r>
          </a:p>
        </p:txBody>
      </p:sp>
      <p:pic>
        <p:nvPicPr>
          <p:cNvPr id="66565" name="图片 8">
            <a:extLst>
              <a:ext uri="{FF2B5EF4-FFF2-40B4-BE49-F238E27FC236}">
                <a16:creationId xmlns:a16="http://schemas.microsoft.com/office/drawing/2014/main" id="{C391445E-F71E-4E2F-BDBA-031DDCA45C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80575" y="0"/>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F9ABDEA3-83B7-4E1E-B46B-065CD4E6FE30}"/>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7A9A554D-3947-410F-BBE5-414D96A4F41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a:extLst>
                <a:ext uri="{FF2B5EF4-FFF2-40B4-BE49-F238E27FC236}">
                  <a16:creationId xmlns:a16="http://schemas.microsoft.com/office/drawing/2014/main" id="{60BADB7D-F51B-44E2-967D-9673397476EC}"/>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12" name="Rectangle 2">
            <a:extLst>
              <a:ext uri="{FF2B5EF4-FFF2-40B4-BE49-F238E27FC236}">
                <a16:creationId xmlns:a16="http://schemas.microsoft.com/office/drawing/2014/main" id="{13CB567C-7159-4F53-8F1E-D7E5DD0E9BDF}"/>
              </a:ext>
            </a:extLst>
          </p:cNvPr>
          <p:cNvSpPr>
            <a:spLocks noGrp="1" noChangeArrowheads="1"/>
          </p:cNvSpPr>
          <p:nvPr>
            <p:ph idx="1"/>
          </p:nvPr>
        </p:nvSpPr>
        <p:spPr>
          <a:xfrm>
            <a:off x="2843562" y="1839954"/>
            <a:ext cx="6837014" cy="3858318"/>
          </a:xfrm>
        </p:spPr>
        <p:txBody>
          <a:bodyPr>
            <a:normAutofit lnSpcReduction="10000"/>
          </a:bodyPr>
          <a:lstStyle/>
          <a:p>
            <a:pPr>
              <a:lnSpc>
                <a:spcPct val="125000"/>
              </a:lnSpc>
            </a:pPr>
            <a:r>
              <a:rPr lang="en-US" altLang="zh-CN" sz="3600" b="1" i="1" dirty="0"/>
              <a:t>Quantum theory of light </a:t>
            </a:r>
            <a:endParaRPr lang="zh-CN" altLang="en-US" sz="3600" b="1" i="1" dirty="0"/>
          </a:p>
          <a:p>
            <a:pPr>
              <a:lnSpc>
                <a:spcPct val="125000"/>
              </a:lnSpc>
            </a:pPr>
            <a:r>
              <a:rPr lang="en-US" altLang="zh-CN" sz="3600" b="1" i="1" dirty="0">
                <a:solidFill>
                  <a:schemeClr val="bg1">
                    <a:lumMod val="75000"/>
                  </a:schemeClr>
                </a:solidFill>
              </a:rPr>
              <a:t>Brief introduction of laser</a:t>
            </a:r>
          </a:p>
          <a:p>
            <a:pPr>
              <a:lnSpc>
                <a:spcPct val="125000"/>
              </a:lnSpc>
            </a:pPr>
            <a:r>
              <a:rPr lang="en-US" altLang="zh-CN" sz="3600" b="1" i="1" dirty="0">
                <a:solidFill>
                  <a:schemeClr val="bg1">
                    <a:lumMod val="75000"/>
                  </a:schemeClr>
                </a:solidFill>
              </a:rPr>
              <a:t>Nature of light propagation</a:t>
            </a:r>
          </a:p>
          <a:p>
            <a:pPr>
              <a:lnSpc>
                <a:spcPct val="125000"/>
              </a:lnSpc>
            </a:pPr>
            <a:r>
              <a:rPr lang="en-US" altLang="zh-CN" sz="3600" b="1" i="1" dirty="0">
                <a:solidFill>
                  <a:schemeClr val="bg1">
                    <a:lumMod val="75000"/>
                  </a:schemeClr>
                </a:solidFill>
              </a:rPr>
              <a:t>Fourier Optics</a:t>
            </a:r>
          </a:p>
          <a:p>
            <a:pPr>
              <a:lnSpc>
                <a:spcPct val="125000"/>
              </a:lnSpc>
            </a:pPr>
            <a:r>
              <a:rPr lang="en-US" altLang="zh-CN" sz="3600" b="1" i="1" dirty="0">
                <a:solidFill>
                  <a:schemeClr val="bg1">
                    <a:lumMod val="75000"/>
                  </a:schemeClr>
                </a:solidFill>
              </a:rPr>
              <a:t>Holography</a:t>
            </a:r>
          </a:p>
        </p:txBody>
      </p:sp>
      <p:sp>
        <p:nvSpPr>
          <p:cNvPr id="2" name="灯片编号占位符 1">
            <a:extLst>
              <a:ext uri="{FF2B5EF4-FFF2-40B4-BE49-F238E27FC236}">
                <a16:creationId xmlns:a16="http://schemas.microsoft.com/office/drawing/2014/main" id="{A13835AB-5602-4F1A-BE44-D24ADF26B7F8}"/>
              </a:ext>
            </a:extLst>
          </p:cNvPr>
          <p:cNvSpPr>
            <a:spLocks noGrp="1"/>
          </p:cNvSpPr>
          <p:nvPr>
            <p:ph type="sldNum" sz="quarter" idx="12"/>
          </p:nvPr>
        </p:nvSpPr>
        <p:spPr/>
        <p:txBody>
          <a:bodyPr/>
          <a:lstStyle/>
          <a:p>
            <a:fld id="{89E84724-87FB-44E2-81F4-BC8FAFBE8676}" type="slidenum">
              <a:rPr lang="zh-CN" altLang="en-US" smtClean="0"/>
              <a:t>46</a:t>
            </a:fld>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5" name="Text Box 5">
            <a:extLst>
              <a:ext uri="{FF2B5EF4-FFF2-40B4-BE49-F238E27FC236}">
                <a16:creationId xmlns:a16="http://schemas.microsoft.com/office/drawing/2014/main" id="{999816E3-1862-41FE-96B7-25967FE4783C}"/>
              </a:ext>
            </a:extLst>
          </p:cNvPr>
          <p:cNvSpPr txBox="1">
            <a:spLocks noChangeArrowheads="1"/>
          </p:cNvSpPr>
          <p:nvPr/>
        </p:nvSpPr>
        <p:spPr bwMode="auto">
          <a:xfrm>
            <a:off x="3567103" y="404813"/>
            <a:ext cx="4775666" cy="719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nSpc>
                <a:spcPct val="125000"/>
              </a:lnSpc>
            </a:pPr>
            <a:r>
              <a:rPr lang="en-US" altLang="zh-CN" sz="3600" dirty="0">
                <a:latin typeface="Times New Roman" panose="02020603050405020304" pitchFamily="18" charset="0"/>
                <a:cs typeface="Times New Roman" panose="02020603050405020304" pitchFamily="18" charset="0"/>
              </a:rPr>
              <a:t>Quantum theory of light </a:t>
            </a:r>
            <a:endParaRPr lang="zh-CN" altLang="en-US" sz="3600" dirty="0">
              <a:latin typeface="Times New Roman" panose="02020603050405020304" pitchFamily="18" charset="0"/>
              <a:cs typeface="Times New Roman" panose="02020603050405020304" pitchFamily="18" charset="0"/>
            </a:endParaRPr>
          </a:p>
        </p:txBody>
      </p:sp>
      <p:pic>
        <p:nvPicPr>
          <p:cNvPr id="66565" name="图片 8">
            <a:extLst>
              <a:ext uri="{FF2B5EF4-FFF2-40B4-BE49-F238E27FC236}">
                <a16:creationId xmlns:a16="http://schemas.microsoft.com/office/drawing/2014/main" id="{C391445E-F71E-4E2F-BDBA-031DDCA45C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F9ABDEA3-83B7-4E1E-B46B-065CD4E6FE30}"/>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7A9A554D-3947-410F-BBE5-414D96A4F41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a:extLst>
                <a:ext uri="{FF2B5EF4-FFF2-40B4-BE49-F238E27FC236}">
                  <a16:creationId xmlns:a16="http://schemas.microsoft.com/office/drawing/2014/main" id="{60BADB7D-F51B-44E2-967D-9673397476EC}"/>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12" name="Text Box 20">
            <a:extLst>
              <a:ext uri="{FF2B5EF4-FFF2-40B4-BE49-F238E27FC236}">
                <a16:creationId xmlns:a16="http://schemas.microsoft.com/office/drawing/2014/main" id="{71C725B0-FCE1-4030-BECD-D402FC2E1F5E}"/>
              </a:ext>
            </a:extLst>
          </p:cNvPr>
          <p:cNvSpPr txBox="1">
            <a:spLocks noChangeArrowheads="1"/>
          </p:cNvSpPr>
          <p:nvPr/>
        </p:nvSpPr>
        <p:spPr bwMode="auto">
          <a:xfrm>
            <a:off x="2575932" y="2161886"/>
            <a:ext cx="8099409" cy="3114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28600" indent="-228600">
              <a:lnSpc>
                <a:spcPct val="125000"/>
              </a:lnSpc>
              <a:spcBef>
                <a:spcPts val="1200"/>
              </a:spcBef>
              <a:buFont typeface="Arial" panose="020B0604020202020204" pitchFamily="34" charset="0"/>
              <a:buChar char="•"/>
              <a:defRPr/>
            </a:pPr>
            <a:r>
              <a:rPr lang="en-US" altLang="zh-CN" sz="3600" dirty="0">
                <a:latin typeface="Imprint MT Shadow" panose="04020605060303030202" pitchFamily="82" charset="0"/>
                <a:cs typeface="Arial" panose="020B0604020202020204" pitchFamily="34" charset="0"/>
              </a:rPr>
              <a:t>Blackbody Radiation and Planck’s Quantum Theory</a:t>
            </a:r>
          </a:p>
          <a:p>
            <a:pPr marL="228600" indent="-228600">
              <a:lnSpc>
                <a:spcPct val="125000"/>
              </a:lnSpc>
              <a:spcBef>
                <a:spcPts val="1200"/>
              </a:spcBef>
              <a:buFont typeface="Arial" panose="020B0604020202020204" pitchFamily="34" charset="0"/>
              <a:buChar char="•"/>
              <a:defRPr/>
            </a:pPr>
            <a:r>
              <a:rPr lang="en-US" altLang="zh-CN" sz="3600" dirty="0">
                <a:latin typeface="Imprint MT Shadow" panose="04020605060303030202" pitchFamily="82" charset="0"/>
                <a:cs typeface="Arial" panose="020B0604020202020204" pitchFamily="34" charset="0"/>
              </a:rPr>
              <a:t>Spectrum of hydrogen atoms</a:t>
            </a:r>
          </a:p>
          <a:p>
            <a:pPr marL="228600" indent="-228600">
              <a:lnSpc>
                <a:spcPct val="125000"/>
              </a:lnSpc>
              <a:spcBef>
                <a:spcPts val="1200"/>
              </a:spcBef>
              <a:buFont typeface="Arial" panose="020B0604020202020204" pitchFamily="34" charset="0"/>
              <a:buChar char="•"/>
              <a:defRPr/>
            </a:pPr>
            <a:r>
              <a:rPr lang="en-US" altLang="zh-CN" sz="3600" dirty="0">
                <a:latin typeface="Imprint MT Shadow" panose="04020605060303030202" pitchFamily="82" charset="0"/>
                <a:cs typeface="Arial" panose="020B0604020202020204" pitchFamily="34" charset="0"/>
              </a:rPr>
              <a:t>The duality of light</a:t>
            </a:r>
          </a:p>
        </p:txBody>
      </p:sp>
      <p:sp>
        <p:nvSpPr>
          <p:cNvPr id="2" name="灯片编号占位符 1">
            <a:extLst>
              <a:ext uri="{FF2B5EF4-FFF2-40B4-BE49-F238E27FC236}">
                <a16:creationId xmlns:a16="http://schemas.microsoft.com/office/drawing/2014/main" id="{25ED0AC3-2D5F-4174-9ADE-A8A5BD668D72}"/>
              </a:ext>
            </a:extLst>
          </p:cNvPr>
          <p:cNvSpPr>
            <a:spLocks noGrp="1"/>
          </p:cNvSpPr>
          <p:nvPr>
            <p:ph type="sldNum" sz="quarter" idx="12"/>
          </p:nvPr>
        </p:nvSpPr>
        <p:spPr/>
        <p:txBody>
          <a:bodyPr/>
          <a:lstStyle/>
          <a:p>
            <a:fld id="{8227A19A-6494-4EE7-93E4-A64D2614CF05}" type="slidenum">
              <a:rPr lang="zh-CN" altLang="en-US" smtClean="0"/>
              <a:t>47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5" name="图片 3">
            <a:extLst>
              <a:ext uri="{FF2B5EF4-FFF2-40B4-BE49-F238E27FC236}">
                <a16:creationId xmlns:a16="http://schemas.microsoft.com/office/drawing/2014/main" id="{F96F612A-4BD9-4684-985D-52F24997B9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11648" y="226922"/>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a16="http://schemas.microsoft.com/office/drawing/2014/main" id="{AD4E11FE-07AB-4382-8581-3600DA678D22}"/>
              </a:ext>
            </a:extLst>
          </p:cNvPr>
          <p:cNvSpPr txBox="1">
            <a:spLocks noChangeArrowheads="1"/>
          </p:cNvSpPr>
          <p:nvPr/>
        </p:nvSpPr>
        <p:spPr bwMode="auto">
          <a:xfrm>
            <a:off x="2971800" y="1851634"/>
            <a:ext cx="6248400" cy="2195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lnSpc>
                <a:spcPct val="150000"/>
              </a:lnSpc>
              <a:spcBef>
                <a:spcPct val="50000"/>
              </a:spcBef>
              <a:defRPr/>
            </a:pPr>
            <a:r>
              <a:rPr lang="en-US" altLang="zh-CN" sz="4800" b="1" u="sng" dirty="0"/>
              <a:t>Spectrum of hydrogen atoms</a:t>
            </a:r>
          </a:p>
        </p:txBody>
      </p:sp>
      <p:sp>
        <p:nvSpPr>
          <p:cNvPr id="2" name="灯片编号占位符 1">
            <a:extLst>
              <a:ext uri="{FF2B5EF4-FFF2-40B4-BE49-F238E27FC236}">
                <a16:creationId xmlns:a16="http://schemas.microsoft.com/office/drawing/2014/main" id="{2CBCB2AF-1386-41DB-B13D-50C9742724A4}"/>
              </a:ext>
            </a:extLst>
          </p:cNvPr>
          <p:cNvSpPr>
            <a:spLocks noGrp="1"/>
          </p:cNvSpPr>
          <p:nvPr>
            <p:ph type="sldNum" sz="quarter" idx="12"/>
          </p:nvPr>
        </p:nvSpPr>
        <p:spPr/>
        <p:txBody>
          <a:bodyPr/>
          <a:lstStyle/>
          <a:p>
            <a:fld id="{8227A19A-6494-4EE7-93E4-A64D2614CF05}" type="slidenum">
              <a:rPr lang="zh-CN" altLang="en-US" smtClean="0"/>
              <a:t>48</a:t>
            </a:fld>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a:extLst>
              <a:ext uri="{FF2B5EF4-FFF2-40B4-BE49-F238E27FC236}">
                <a16:creationId xmlns:a16="http://schemas.microsoft.com/office/drawing/2014/main" id="{08838FE8-B19E-4E91-A5AD-DFA25539E9D8}"/>
              </a:ext>
            </a:extLst>
          </p:cNvPr>
          <p:cNvSpPr>
            <a:spLocks noGrp="1" noChangeArrowheads="1"/>
          </p:cNvSpPr>
          <p:nvPr>
            <p:ph type="title"/>
          </p:nvPr>
        </p:nvSpPr>
        <p:spPr>
          <a:xfrm>
            <a:off x="1981200" y="44451"/>
            <a:ext cx="8229600" cy="1139825"/>
          </a:xfrm>
        </p:spPr>
        <p:txBody>
          <a:bodyPr>
            <a:normAutofit/>
          </a:bodyPr>
          <a:lstStyle/>
          <a:p>
            <a:pPr algn="ctr">
              <a:defRPr/>
            </a:pPr>
            <a:r>
              <a:rPr lang="en-US" altLang="zh-CN" b="1" dirty="0">
                <a:latin typeface="Arial" panose="020B0604020202020204" pitchFamily="34" charset="0"/>
                <a:cs typeface="Arial" panose="020B0604020202020204" pitchFamily="34" charset="0"/>
              </a:rPr>
              <a:t>Line Spectra   </a:t>
            </a:r>
          </a:p>
        </p:txBody>
      </p:sp>
      <p:pic>
        <p:nvPicPr>
          <p:cNvPr id="6148" name="Picture 4">
            <a:extLst>
              <a:ext uri="{FF2B5EF4-FFF2-40B4-BE49-F238E27FC236}">
                <a16:creationId xmlns:a16="http://schemas.microsoft.com/office/drawing/2014/main" id="{11339ADB-0E7E-4187-8DB4-4974C681ED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557964" y="3898045"/>
            <a:ext cx="3859146" cy="1529777"/>
          </a:xfrm>
          <a:noFill/>
        </p:spPr>
      </p:pic>
      <p:sp>
        <p:nvSpPr>
          <p:cNvPr id="324611" name="Text Box 3">
            <a:extLst>
              <a:ext uri="{FF2B5EF4-FFF2-40B4-BE49-F238E27FC236}">
                <a16:creationId xmlns:a16="http://schemas.microsoft.com/office/drawing/2014/main" id="{D0685EA8-0CE7-4231-B16C-EE670373B121}"/>
              </a:ext>
            </a:extLst>
          </p:cNvPr>
          <p:cNvSpPr txBox="1">
            <a:spLocks noChangeArrowheads="1"/>
          </p:cNvSpPr>
          <p:nvPr/>
        </p:nvSpPr>
        <p:spPr bwMode="auto">
          <a:xfrm>
            <a:off x="1033792" y="1550988"/>
            <a:ext cx="10072823" cy="2196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25000"/>
              </a:lnSpc>
              <a:spcBef>
                <a:spcPct val="50000"/>
              </a:spcBef>
              <a:defRPr/>
            </a:pPr>
            <a:r>
              <a:rPr lang="en-US" altLang="zh-CN" sz="2800" dirty="0">
                <a:latin typeface="Times New Roman" panose="02020603050405020304" pitchFamily="18" charset="0"/>
                <a:cs typeface="Times New Roman" panose="02020603050405020304" pitchFamily="18" charset="0"/>
              </a:rPr>
              <a:t>The spectrum produced by a gas or </a:t>
            </a:r>
            <a:r>
              <a:rPr lang="en-US" altLang="zh-CN" sz="2800" dirty="0" err="1">
                <a:latin typeface="Times New Roman" panose="02020603050405020304" pitchFamily="18" charset="0"/>
                <a:cs typeface="Times New Roman" panose="02020603050405020304" pitchFamily="18" charset="0"/>
              </a:rPr>
              <a:t>vapour</a:t>
            </a:r>
            <a:r>
              <a:rPr lang="en-US" altLang="zh-CN" sz="2800" dirty="0">
                <a:latin typeface="Times New Roman" panose="02020603050405020304" pitchFamily="18" charset="0"/>
                <a:cs typeface="Times New Roman" panose="02020603050405020304" pitchFamily="18" charset="0"/>
              </a:rPr>
              <a:t> (following an electric discharge) contains only a few wavelengths (</a:t>
            </a:r>
            <a:r>
              <a:rPr lang="en-US" altLang="zh-CN" sz="2800" dirty="0" err="1">
                <a:latin typeface="Times New Roman" panose="02020603050405020304" pitchFamily="18" charset="0"/>
                <a:cs typeface="Times New Roman" panose="02020603050405020304" pitchFamily="18" charset="0"/>
              </a:rPr>
              <a:t>colours</a:t>
            </a:r>
            <a:r>
              <a:rPr lang="en-US" altLang="zh-CN" sz="2800" dirty="0">
                <a:latin typeface="Times New Roman" panose="02020603050405020304" pitchFamily="18" charset="0"/>
                <a:cs typeface="Times New Roman" panose="02020603050405020304" pitchFamily="18" charset="0"/>
              </a:rPr>
              <a:t>) and some of the wavelengths are missing. This is called a Line Spectrum. Each atom has its own spectrum. </a:t>
            </a:r>
          </a:p>
        </p:txBody>
      </p:sp>
      <p:sp>
        <p:nvSpPr>
          <p:cNvPr id="6149" name="Text Box 5">
            <a:extLst>
              <a:ext uri="{FF2B5EF4-FFF2-40B4-BE49-F238E27FC236}">
                <a16:creationId xmlns:a16="http://schemas.microsoft.com/office/drawing/2014/main" id="{9756965A-CAC4-4D72-8820-E5DB9523946B}"/>
              </a:ext>
            </a:extLst>
          </p:cNvPr>
          <p:cNvSpPr txBox="1">
            <a:spLocks noChangeArrowheads="1"/>
          </p:cNvSpPr>
          <p:nvPr/>
        </p:nvSpPr>
        <p:spPr bwMode="auto">
          <a:xfrm>
            <a:off x="7160258" y="4996935"/>
            <a:ext cx="385921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200" dirty="0">
                <a:latin typeface="Times New Roman" panose="02020603050405020304" pitchFamily="18" charset="0"/>
                <a:cs typeface="Times New Roman" panose="02020603050405020304" pitchFamily="18" charset="0"/>
              </a:rPr>
              <a:t>Line spectra of some elements </a:t>
            </a:r>
          </a:p>
        </p:txBody>
      </p:sp>
      <p:sp>
        <p:nvSpPr>
          <p:cNvPr id="324615" name="Text Box 7">
            <a:extLst>
              <a:ext uri="{FF2B5EF4-FFF2-40B4-BE49-F238E27FC236}">
                <a16:creationId xmlns:a16="http://schemas.microsoft.com/office/drawing/2014/main" id="{F92D9864-AB37-4D49-8724-99941CA82614}"/>
              </a:ext>
            </a:extLst>
          </p:cNvPr>
          <p:cNvSpPr txBox="1">
            <a:spLocks noChangeArrowheads="1"/>
          </p:cNvSpPr>
          <p:nvPr/>
        </p:nvSpPr>
        <p:spPr bwMode="auto">
          <a:xfrm>
            <a:off x="1033792" y="5589240"/>
            <a:ext cx="998567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en-US" altLang="zh-CN" sz="2800" dirty="0">
                <a:latin typeface="Times New Roman" panose="02020603050405020304" pitchFamily="18" charset="0"/>
                <a:cs typeface="Times New Roman" panose="02020603050405020304" pitchFamily="18" charset="0"/>
              </a:rPr>
              <a:t>The existence of these lines cannot be explained by classical Physics </a:t>
            </a:r>
          </a:p>
        </p:txBody>
      </p:sp>
      <p:pic>
        <p:nvPicPr>
          <p:cNvPr id="7" name="图片 8">
            <a:extLst>
              <a:ext uri="{FF2B5EF4-FFF2-40B4-BE49-F238E27FC236}">
                <a16:creationId xmlns:a16="http://schemas.microsoft.com/office/drawing/2014/main" id="{F9E4AD47-54ED-4CB7-B261-6DBD82A57B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5">
            <a:extLst>
              <a:ext uri="{FF2B5EF4-FFF2-40B4-BE49-F238E27FC236}">
                <a16:creationId xmlns:a16="http://schemas.microsoft.com/office/drawing/2014/main" id="{CC6108DE-B991-40AE-9649-C1D6361D5152}"/>
              </a:ext>
            </a:extLst>
          </p:cNvPr>
          <p:cNvGrpSpPr>
            <a:grpSpLocks/>
          </p:cNvGrpSpPr>
          <p:nvPr/>
        </p:nvGrpSpPr>
        <p:grpSpPr bwMode="auto">
          <a:xfrm>
            <a:off x="12000" y="1268760"/>
            <a:ext cx="12168000" cy="0"/>
            <a:chOff x="0" y="119"/>
            <a:chExt cx="5804" cy="726"/>
          </a:xfrm>
        </p:grpSpPr>
        <p:pic>
          <p:nvPicPr>
            <p:cNvPr id="9" name="Picture 6" descr="nklogo">
              <a:extLst>
                <a:ext uri="{FF2B5EF4-FFF2-40B4-BE49-F238E27FC236}">
                  <a16:creationId xmlns:a16="http://schemas.microsoft.com/office/drawing/2014/main" id="{9341921B-FFDB-4E75-8415-DCC8FED874F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7">
              <a:extLst>
                <a:ext uri="{FF2B5EF4-FFF2-40B4-BE49-F238E27FC236}">
                  <a16:creationId xmlns:a16="http://schemas.microsoft.com/office/drawing/2014/main" id="{20E6B58B-A48D-49E1-B94B-52E0D32E7B5F}"/>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2" name="灯片编号占位符 1">
            <a:extLst>
              <a:ext uri="{FF2B5EF4-FFF2-40B4-BE49-F238E27FC236}">
                <a16:creationId xmlns:a16="http://schemas.microsoft.com/office/drawing/2014/main" id="{72EA91B1-E401-4020-8B6B-6EF3811772C5}"/>
              </a:ext>
            </a:extLst>
          </p:cNvPr>
          <p:cNvSpPr>
            <a:spLocks noGrp="1"/>
          </p:cNvSpPr>
          <p:nvPr>
            <p:ph type="sldNum" sz="quarter" idx="12"/>
          </p:nvPr>
        </p:nvSpPr>
        <p:spPr/>
        <p:txBody>
          <a:bodyPr/>
          <a:lstStyle/>
          <a:p>
            <a:fld id="{8227A19A-6494-4EE7-93E4-A64D2614CF05}" type="slidenum">
              <a:rPr lang="zh-CN" altLang="en-US" smtClean="0"/>
              <a:t>49</a:t>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5" name="图片 3">
            <a:extLst>
              <a:ext uri="{FF2B5EF4-FFF2-40B4-BE49-F238E27FC236}">
                <a16:creationId xmlns:a16="http://schemas.microsoft.com/office/drawing/2014/main" id="{F96F612A-4BD9-4684-985D-52F24997B9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11648" y="226922"/>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4">
            <a:extLst>
              <a:ext uri="{FF2B5EF4-FFF2-40B4-BE49-F238E27FC236}">
                <a16:creationId xmlns:a16="http://schemas.microsoft.com/office/drawing/2014/main" id="{76482EC6-7E1B-492D-A954-2651018C28AB}"/>
              </a:ext>
            </a:extLst>
          </p:cNvPr>
          <p:cNvSpPr txBox="1">
            <a:spLocks noChangeArrowheads="1"/>
          </p:cNvSpPr>
          <p:nvPr/>
        </p:nvSpPr>
        <p:spPr bwMode="auto">
          <a:xfrm>
            <a:off x="2009930" y="2041205"/>
            <a:ext cx="8172140" cy="2195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a:lnSpc>
                <a:spcPct val="150000"/>
              </a:lnSpc>
              <a:spcBef>
                <a:spcPts val="1000"/>
              </a:spcBef>
              <a:defRPr/>
            </a:pPr>
            <a:r>
              <a:rPr lang="en-US" altLang="zh-CN" sz="4800" b="1" u="sng" dirty="0"/>
              <a:t>Blackbody Radiation and Planck’s Quantum Theory</a:t>
            </a:r>
          </a:p>
        </p:txBody>
      </p:sp>
      <p:sp>
        <p:nvSpPr>
          <p:cNvPr id="2" name="灯片编号占位符 1">
            <a:extLst>
              <a:ext uri="{FF2B5EF4-FFF2-40B4-BE49-F238E27FC236}">
                <a16:creationId xmlns:a16="http://schemas.microsoft.com/office/drawing/2014/main" id="{20CB85A9-7A2B-4861-BD63-A22935544655}"/>
              </a:ext>
            </a:extLst>
          </p:cNvPr>
          <p:cNvSpPr>
            <a:spLocks noGrp="1"/>
          </p:cNvSpPr>
          <p:nvPr>
            <p:ph type="sldNum" sz="quarter" idx="12"/>
          </p:nvPr>
        </p:nvSpPr>
        <p:spPr/>
        <p:txBody>
          <a:bodyPr/>
          <a:lstStyle/>
          <a:p>
            <a:fld id="{89E84724-87FB-44E2-81F4-BC8FAFBE8676}" type="slidenum">
              <a:rPr lang="zh-CN" altLang="en-US" smtClean="0"/>
              <a:t>5</a:t>
            </a:fld>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a:extLst>
              <a:ext uri="{FF2B5EF4-FFF2-40B4-BE49-F238E27FC236}">
                <a16:creationId xmlns:a16="http://schemas.microsoft.com/office/drawing/2014/main" id="{7615FC17-232E-4436-8215-8AD0BFC9133B}"/>
              </a:ext>
            </a:extLst>
          </p:cNvPr>
          <p:cNvSpPr>
            <a:spLocks noChangeArrowheads="1"/>
          </p:cNvSpPr>
          <p:nvPr/>
        </p:nvSpPr>
        <p:spPr bwMode="auto">
          <a:xfrm>
            <a:off x="1618606" y="601819"/>
            <a:ext cx="2286000" cy="515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eaLnBrk="1" hangingPunct="1">
              <a:lnSpc>
                <a:spcPct val="125000"/>
              </a:lnSpc>
              <a:defRPr/>
            </a:pPr>
            <a:r>
              <a:rPr lang="en-US" altLang="zh-CN" sz="4000" dirty="0">
                <a:latin typeface="Arial" charset="0"/>
              </a:rPr>
              <a:t>Emission (line) spectra of some elements</a:t>
            </a:r>
          </a:p>
        </p:txBody>
      </p:sp>
      <p:pic>
        <p:nvPicPr>
          <p:cNvPr id="7171" name="Picture 3" descr="314903_p_07_02">
            <a:extLst>
              <a:ext uri="{FF2B5EF4-FFF2-40B4-BE49-F238E27FC236}">
                <a16:creationId xmlns:a16="http://schemas.microsoft.com/office/drawing/2014/main" id="{F8BCBA8D-E388-4F7A-945D-54569B888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3746" y="249973"/>
            <a:ext cx="6111093" cy="6111093"/>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图片 8">
            <a:extLst>
              <a:ext uri="{FF2B5EF4-FFF2-40B4-BE49-F238E27FC236}">
                <a16:creationId xmlns:a16="http://schemas.microsoft.com/office/drawing/2014/main" id="{8B46E412-5B82-4FCF-A823-89E080667F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9046974D-C5F8-45DE-8803-228DF993672C}"/>
              </a:ext>
            </a:extLst>
          </p:cNvPr>
          <p:cNvSpPr>
            <a:spLocks noGrp="1"/>
          </p:cNvSpPr>
          <p:nvPr>
            <p:ph type="sldNum" sz="quarter" idx="12"/>
          </p:nvPr>
        </p:nvSpPr>
        <p:spPr/>
        <p:txBody>
          <a:bodyPr/>
          <a:lstStyle/>
          <a:p>
            <a:fld id="{8227A19A-6494-4EE7-93E4-A64D2614CF05}" type="slidenum">
              <a:rPr lang="zh-CN" altLang="en-US" smtClean="0"/>
              <a:t>50</a:t>
            </a:fld>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a:extLst>
              <a:ext uri="{FF2B5EF4-FFF2-40B4-BE49-F238E27FC236}">
                <a16:creationId xmlns:a16="http://schemas.microsoft.com/office/drawing/2014/main" id="{DE7A0853-3E9F-4356-BC35-6B8DCFF2DA94}"/>
              </a:ext>
            </a:extLst>
          </p:cNvPr>
          <p:cNvSpPr>
            <a:spLocks noGrp="1" noChangeArrowheads="1"/>
          </p:cNvSpPr>
          <p:nvPr>
            <p:ph type="title"/>
          </p:nvPr>
        </p:nvSpPr>
        <p:spPr>
          <a:xfrm>
            <a:off x="1981200" y="277814"/>
            <a:ext cx="8229600" cy="847725"/>
          </a:xfrm>
        </p:spPr>
        <p:txBody>
          <a:bodyPr>
            <a:normAutofit/>
          </a:bodyPr>
          <a:lstStyle/>
          <a:p>
            <a:pPr algn="ctr">
              <a:defRPr/>
            </a:pPr>
            <a:r>
              <a:rPr lang="en-US" altLang="zh-CN" b="1" dirty="0">
                <a:latin typeface="Arial" panose="020B0604020202020204" pitchFamily="34" charset="0"/>
                <a:cs typeface="Arial" panose="020B0604020202020204" pitchFamily="34" charset="0"/>
              </a:rPr>
              <a:t>Hydrogen spectrum</a:t>
            </a:r>
          </a:p>
        </p:txBody>
      </p:sp>
      <p:pic>
        <p:nvPicPr>
          <p:cNvPr id="8196" name="Picture 10" descr="http://upload.wikimedia.org/wikipedia/commons/thumb/4/41/Hydrogen_spectrum.svg/2000px-Hydrogen_spectrum.svg.png">
            <a:extLst>
              <a:ext uri="{FF2B5EF4-FFF2-40B4-BE49-F238E27FC236}">
                <a16:creationId xmlns:a16="http://schemas.microsoft.com/office/drawing/2014/main" id="{D5EC665A-7831-48E1-92B5-30B6B8ABB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2420939"/>
            <a:ext cx="8640762"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8">
            <a:extLst>
              <a:ext uri="{FF2B5EF4-FFF2-40B4-BE49-F238E27FC236}">
                <a16:creationId xmlns:a16="http://schemas.microsoft.com/office/drawing/2014/main" id="{EF0A891C-C931-4A84-8425-E9DEE324129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FDBCEDB5-2C7F-4E15-A4B6-97852E67E444}"/>
              </a:ext>
            </a:extLst>
          </p:cNvPr>
          <p:cNvGrpSpPr>
            <a:grpSpLocks/>
          </p:cNvGrpSpPr>
          <p:nvPr/>
        </p:nvGrpSpPr>
        <p:grpSpPr bwMode="auto">
          <a:xfrm>
            <a:off x="12000" y="1268760"/>
            <a:ext cx="12168000" cy="0"/>
            <a:chOff x="0" y="119"/>
            <a:chExt cx="5804" cy="726"/>
          </a:xfrm>
        </p:grpSpPr>
        <p:pic>
          <p:nvPicPr>
            <p:cNvPr id="7" name="Picture 6" descr="nklogo">
              <a:extLst>
                <a:ext uri="{FF2B5EF4-FFF2-40B4-BE49-F238E27FC236}">
                  <a16:creationId xmlns:a16="http://schemas.microsoft.com/office/drawing/2014/main" id="{CB50465C-ED90-43A8-850C-EE8632247B71}"/>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7">
              <a:extLst>
                <a:ext uri="{FF2B5EF4-FFF2-40B4-BE49-F238E27FC236}">
                  <a16:creationId xmlns:a16="http://schemas.microsoft.com/office/drawing/2014/main" id="{711867A7-A330-4EF6-9206-DA62914812D5}"/>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2" name="灯片编号占位符 1">
            <a:extLst>
              <a:ext uri="{FF2B5EF4-FFF2-40B4-BE49-F238E27FC236}">
                <a16:creationId xmlns:a16="http://schemas.microsoft.com/office/drawing/2014/main" id="{3502E87B-EC8B-44F7-8F1F-E87CA8923617}"/>
              </a:ext>
            </a:extLst>
          </p:cNvPr>
          <p:cNvSpPr>
            <a:spLocks noGrp="1"/>
          </p:cNvSpPr>
          <p:nvPr>
            <p:ph type="sldNum" sz="quarter" idx="12"/>
          </p:nvPr>
        </p:nvSpPr>
        <p:spPr/>
        <p:txBody>
          <a:bodyPr/>
          <a:lstStyle/>
          <a:p>
            <a:fld id="{8227A19A-6494-4EE7-93E4-A64D2614CF05}" type="slidenum">
              <a:rPr lang="zh-CN" altLang="en-US" smtClean="0"/>
              <a:t>51</a:t>
            </a:fld>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a:extLst>
              <a:ext uri="{FF2B5EF4-FFF2-40B4-BE49-F238E27FC236}">
                <a16:creationId xmlns:a16="http://schemas.microsoft.com/office/drawing/2014/main" id="{6A699EFE-52D6-4B44-B3AD-4160603ECE16}"/>
              </a:ext>
            </a:extLst>
          </p:cNvPr>
          <p:cNvSpPr>
            <a:spLocks noGrp="1" noChangeArrowheads="1"/>
          </p:cNvSpPr>
          <p:nvPr>
            <p:ph type="title"/>
          </p:nvPr>
        </p:nvSpPr>
        <p:spPr>
          <a:xfrm>
            <a:off x="1981200" y="277814"/>
            <a:ext cx="8229600" cy="847725"/>
          </a:xfrm>
        </p:spPr>
        <p:txBody>
          <a:bodyPr>
            <a:normAutofit/>
          </a:bodyPr>
          <a:lstStyle/>
          <a:p>
            <a:pPr algn="ctr">
              <a:defRPr/>
            </a:pPr>
            <a:r>
              <a:rPr lang="en-US" altLang="zh-CN" sz="3600" b="1" dirty="0">
                <a:latin typeface="Times New Roman" panose="02020603050405020304" pitchFamily="18" charset="0"/>
                <a:cs typeface="Times New Roman" panose="02020603050405020304" pitchFamily="18" charset="0"/>
              </a:rPr>
              <a:t>Hydrogen spectrum</a:t>
            </a:r>
          </a:p>
        </p:txBody>
      </p:sp>
      <p:pic>
        <p:nvPicPr>
          <p:cNvPr id="9220" name="Picture 3">
            <a:extLst>
              <a:ext uri="{FF2B5EF4-FFF2-40B4-BE49-F238E27FC236}">
                <a16:creationId xmlns:a16="http://schemas.microsoft.com/office/drawing/2014/main" id="{DA392677-A64E-4581-896E-AC4096E16A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9019" y="1768539"/>
            <a:ext cx="2209800"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1" name="Text Box 4">
            <a:extLst>
              <a:ext uri="{FF2B5EF4-FFF2-40B4-BE49-F238E27FC236}">
                <a16:creationId xmlns:a16="http://schemas.microsoft.com/office/drawing/2014/main" id="{4CFA072C-BCB9-41C6-ADAF-8BF95BD5441E}"/>
              </a:ext>
            </a:extLst>
          </p:cNvPr>
          <p:cNvSpPr txBox="1">
            <a:spLocks noChangeArrowheads="1"/>
          </p:cNvSpPr>
          <p:nvPr/>
        </p:nvSpPr>
        <p:spPr bwMode="auto">
          <a:xfrm>
            <a:off x="1193181" y="1412586"/>
            <a:ext cx="7595838" cy="3812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ClrTx/>
              <a:buSzTx/>
              <a:buFontTx/>
              <a:buNone/>
            </a:pPr>
            <a:r>
              <a:rPr lang="en-US" altLang="zh-CN" sz="2800" dirty="0">
                <a:latin typeface="Times New Roman" panose="02020603050405020304" pitchFamily="18" charset="0"/>
                <a:cs typeface="Times New Roman" panose="02020603050405020304" pitchFamily="18" charset="0"/>
              </a:rPr>
              <a:t>Figure  shows hydrogen spectral lines in the visible region. These were the first lines to be discovered. There are 4 lines at 410.2 nm, 434.1 nm, 486.2nm and 656.3 nm (red). These lines form the </a:t>
            </a:r>
            <a:r>
              <a:rPr lang="en-US" altLang="zh-CN" sz="2800" dirty="0">
                <a:solidFill>
                  <a:srgbClr val="FF0000"/>
                </a:solidFill>
                <a:latin typeface="Times New Roman" panose="02020603050405020304" pitchFamily="18" charset="0"/>
                <a:cs typeface="Times New Roman" panose="02020603050405020304" pitchFamily="18" charset="0"/>
              </a:rPr>
              <a:t>Balmer series  </a:t>
            </a:r>
            <a:r>
              <a:rPr lang="en-US" altLang="zh-CN" sz="2800" dirty="0">
                <a:latin typeface="Times New Roman" panose="02020603050405020304" pitchFamily="18" charset="0"/>
                <a:cs typeface="Times New Roman" panose="02020603050405020304" pitchFamily="18" charset="0"/>
              </a:rPr>
              <a:t>named after the J.J. </a:t>
            </a:r>
            <a:r>
              <a:rPr lang="en-US" altLang="zh-CN" sz="2800" dirty="0" err="1">
                <a:latin typeface="Times New Roman" panose="02020603050405020304" pitchFamily="18" charset="0"/>
                <a:cs typeface="Times New Roman" panose="02020603050405020304" pitchFamily="18" charset="0"/>
              </a:rPr>
              <a:t>Belmer</a:t>
            </a:r>
            <a:r>
              <a:rPr lang="en-US" altLang="zh-CN" sz="2800" dirty="0">
                <a:latin typeface="Times New Roman" panose="02020603050405020304" pitchFamily="18" charset="0"/>
                <a:cs typeface="Times New Roman" panose="02020603050405020304" pitchFamily="18" charset="0"/>
              </a:rPr>
              <a:t> who came up with an empirical formula for the wavelengths of these lines(1884).</a:t>
            </a:r>
            <a:r>
              <a:rPr lang="en-US" altLang="zh-CN" sz="2800" dirty="0">
                <a:solidFill>
                  <a:srgbClr val="FF0000"/>
                </a:solidFill>
                <a:latin typeface="Times New Roman" panose="02020603050405020304" pitchFamily="18" charset="0"/>
                <a:cs typeface="Times New Roman" panose="02020603050405020304" pitchFamily="18" charset="0"/>
              </a:rPr>
              <a:t> </a:t>
            </a:r>
          </a:p>
        </p:txBody>
      </p:sp>
      <p:sp>
        <p:nvSpPr>
          <p:cNvPr id="9223" name="Text Box 6">
            <a:extLst>
              <a:ext uri="{FF2B5EF4-FFF2-40B4-BE49-F238E27FC236}">
                <a16:creationId xmlns:a16="http://schemas.microsoft.com/office/drawing/2014/main" id="{B85FA523-E5C8-406E-A27A-95F19FACBD05}"/>
              </a:ext>
            </a:extLst>
          </p:cNvPr>
          <p:cNvSpPr txBox="1">
            <a:spLocks noChangeArrowheads="1"/>
          </p:cNvSpPr>
          <p:nvPr/>
        </p:nvSpPr>
        <p:spPr bwMode="auto">
          <a:xfrm>
            <a:off x="3048000" y="6039606"/>
            <a:ext cx="6477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dirty="0">
                <a:cs typeface="Arial" panose="020B0604020202020204" pitchFamily="34" charset="0"/>
              </a:rPr>
              <a:t>R (Rydberg constant)  = 1.097 x10</a:t>
            </a:r>
            <a:r>
              <a:rPr lang="en-US" altLang="zh-CN" sz="2400" baseline="30000" dirty="0">
                <a:cs typeface="Arial" panose="020B0604020202020204" pitchFamily="34" charset="0"/>
              </a:rPr>
              <a:t>7</a:t>
            </a:r>
            <a:r>
              <a:rPr lang="en-US" altLang="zh-CN" sz="2400" dirty="0">
                <a:cs typeface="Arial" panose="020B0604020202020204" pitchFamily="34" charset="0"/>
              </a:rPr>
              <a:t> m</a:t>
            </a:r>
            <a:r>
              <a:rPr lang="en-US" altLang="zh-CN" sz="2400" baseline="30000" dirty="0">
                <a:cs typeface="Arial" panose="020B0604020202020204" pitchFamily="34" charset="0"/>
              </a:rPr>
              <a:t>-1</a:t>
            </a:r>
            <a:endParaRPr lang="en-US" altLang="zh-CN" sz="2400" dirty="0">
              <a:cs typeface="Arial" panose="020B0604020202020204" pitchFamily="34" charset="0"/>
            </a:endParaRPr>
          </a:p>
        </p:txBody>
      </p:sp>
      <p:pic>
        <p:nvPicPr>
          <p:cNvPr id="8" name="图片 8">
            <a:extLst>
              <a:ext uri="{FF2B5EF4-FFF2-40B4-BE49-F238E27FC236}">
                <a16:creationId xmlns:a16="http://schemas.microsoft.com/office/drawing/2014/main" id="{0CC7DA18-12A6-4E67-99D1-337242E4AE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13C8FF73-FF49-4F56-A59E-F6465E206B77}"/>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5000EDE4-B81F-4D79-B371-EAD60B85095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a:extLst>
                <a:ext uri="{FF2B5EF4-FFF2-40B4-BE49-F238E27FC236}">
                  <a16:creationId xmlns:a16="http://schemas.microsoft.com/office/drawing/2014/main" id="{2A112749-C1CD-4E38-A4E4-321BBF4A7A79}"/>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160D7932-5C9D-4672-9ECE-932EF9AEA1AE}"/>
                  </a:ext>
                </a:extLst>
              </p:cNvPr>
              <p:cNvSpPr/>
              <p:nvPr/>
            </p:nvSpPr>
            <p:spPr>
              <a:xfrm>
                <a:off x="4253342" y="4843780"/>
                <a:ext cx="6874190"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800" i="1" smtClean="0">
                              <a:latin typeface="Cambria Math" panose="02040503050406030204" pitchFamily="18" charset="0"/>
                            </a:rPr>
                          </m:ctrlPr>
                        </m:fPr>
                        <m:num>
                          <m:r>
                            <a:rPr lang="zh-CN" altLang="en-US" sz="2800">
                              <a:latin typeface="Cambria Math" panose="02040503050406030204" pitchFamily="18" charset="0"/>
                            </a:rPr>
                            <m:t>1</m:t>
                          </m:r>
                        </m:num>
                        <m:den>
                          <m:r>
                            <a:rPr lang="zh-CN" altLang="en-US" sz="2800" i="1">
                              <a:latin typeface="Cambria Math" panose="02040503050406030204" pitchFamily="18" charset="0"/>
                            </a:rPr>
                            <m:t>𝜆</m:t>
                          </m:r>
                        </m:den>
                      </m:f>
                      <m:r>
                        <a:rPr lang="zh-CN" altLang="en-US" sz="2800" i="0">
                          <a:latin typeface="Cambria Math" panose="02040503050406030204" pitchFamily="18" charset="0"/>
                        </a:rPr>
                        <m:t>=</m:t>
                      </m:r>
                      <m:r>
                        <a:rPr lang="zh-CN" altLang="en-US" sz="2800" i="1">
                          <a:latin typeface="Cambria Math" panose="02040503050406030204" pitchFamily="18" charset="0"/>
                        </a:rPr>
                        <m:t>𝑅</m:t>
                      </m:r>
                      <m:d>
                        <m:dPr>
                          <m:ctrlPr>
                            <a:rPr lang="zh-CN" altLang="en-US" sz="2800" i="1">
                              <a:latin typeface="Cambria Math" panose="02040503050406030204" pitchFamily="18" charset="0"/>
                            </a:rPr>
                          </m:ctrlPr>
                        </m:dPr>
                        <m:e>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sSup>
                                <m:sSupPr>
                                  <m:ctrlPr>
                                    <a:rPr lang="zh-CN" altLang="en-US" sz="2800" i="1">
                                      <a:latin typeface="Cambria Math" panose="02040503050406030204" pitchFamily="18" charset="0"/>
                                    </a:rPr>
                                  </m:ctrlPr>
                                </m:sSupPr>
                                <m:e>
                                  <m:r>
                                    <a:rPr lang="zh-CN" altLang="en-US" sz="2800" i="0">
                                      <a:latin typeface="Cambria Math" panose="02040503050406030204" pitchFamily="18" charset="0"/>
                                    </a:rPr>
                                    <m:t>2</m:t>
                                  </m:r>
                                </m:e>
                                <m:sup>
                                  <m:r>
                                    <a:rPr lang="zh-CN" altLang="en-US" sz="2800" i="0">
                                      <a:latin typeface="Cambria Math" panose="02040503050406030204" pitchFamily="18" charset="0"/>
                                    </a:rPr>
                                    <m:t>2</m:t>
                                  </m:r>
                                </m:sup>
                              </m:sSup>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𝑛</m:t>
                                  </m:r>
                                </m:e>
                                <m:sup>
                                  <m:r>
                                    <a:rPr lang="zh-CN" altLang="en-US" sz="2800" i="0">
                                      <a:latin typeface="Cambria Math" panose="02040503050406030204" pitchFamily="18" charset="0"/>
                                    </a:rPr>
                                    <m:t>2</m:t>
                                  </m:r>
                                </m:sup>
                              </m:sSup>
                            </m:den>
                          </m:f>
                        </m:e>
                      </m:d>
                      <m:r>
                        <a:rPr lang="en-US" altLang="zh-CN" sz="2800" b="0" i="1" smtClean="0">
                          <a:latin typeface="Cambria Math" panose="02040503050406030204" pitchFamily="18" charset="0"/>
                        </a:rPr>
                        <m:t>       </m:t>
                      </m:r>
                      <m:r>
                        <a:rPr lang="zh-CN" altLang="en-US" sz="2800" i="1">
                          <a:latin typeface="Cambria Math" panose="02040503050406030204" pitchFamily="18" charset="0"/>
                        </a:rPr>
                        <m:t>𝑤h𝑒𝑟𝑒</m:t>
                      </m:r>
                      <m:r>
                        <a:rPr lang="zh-CN" altLang="en-US" sz="2800" i="0">
                          <a:latin typeface="Cambria Math" panose="02040503050406030204" pitchFamily="18" charset="0"/>
                        </a:rPr>
                        <m:t>..</m:t>
                      </m:r>
                      <m:r>
                        <a:rPr lang="zh-CN" altLang="en-US" sz="2800" i="1">
                          <a:latin typeface="Cambria Math" panose="02040503050406030204" pitchFamily="18" charset="0"/>
                        </a:rPr>
                        <m:t>𝑛</m:t>
                      </m:r>
                      <m:r>
                        <a:rPr lang="zh-CN" altLang="en-US" sz="2800" i="0">
                          <a:latin typeface="Cambria Math" panose="02040503050406030204" pitchFamily="18" charset="0"/>
                        </a:rPr>
                        <m:t>=3,4,5......</m:t>
                      </m:r>
                    </m:oMath>
                  </m:oMathPara>
                </a14:m>
                <a:endParaRPr lang="zh-CN" altLang="en-US" sz="2800" dirty="0"/>
              </a:p>
            </p:txBody>
          </p:sp>
        </mc:Choice>
        <mc:Fallback xmlns="">
          <p:sp>
            <p:nvSpPr>
              <p:cNvPr id="4" name="矩形 3">
                <a:extLst>
                  <a:ext uri="{FF2B5EF4-FFF2-40B4-BE49-F238E27FC236}">
                    <a16:creationId xmlns:a16="http://schemas.microsoft.com/office/drawing/2014/main" id="{160D7932-5C9D-4672-9ECE-932EF9AEA1AE}"/>
                  </a:ext>
                </a:extLst>
              </p:cNvPr>
              <p:cNvSpPr>
                <a:spLocks noRot="1" noChangeAspect="1" noMove="1" noResize="1" noEditPoints="1" noAdjustHandles="1" noChangeArrowheads="1" noChangeShapeType="1" noTextEdit="1"/>
              </p:cNvSpPr>
              <p:nvPr/>
            </p:nvSpPr>
            <p:spPr>
              <a:xfrm>
                <a:off x="4253342" y="4843780"/>
                <a:ext cx="6874190" cy="1060483"/>
              </a:xfrm>
              <a:prstGeom prst="rect">
                <a:avLst/>
              </a:prstGeom>
              <a:blipFill>
                <a:blip r:embed="rId5"/>
                <a:stretch>
                  <a:fillRect/>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211C41D3-B409-4B08-A6DF-A582E4B18517}"/>
              </a:ext>
            </a:extLst>
          </p:cNvPr>
          <p:cNvSpPr>
            <a:spLocks noGrp="1"/>
          </p:cNvSpPr>
          <p:nvPr>
            <p:ph type="sldNum" sz="quarter" idx="12"/>
          </p:nvPr>
        </p:nvSpPr>
        <p:spPr/>
        <p:txBody>
          <a:bodyPr/>
          <a:lstStyle/>
          <a:p>
            <a:fld id="{8227A19A-6494-4EE7-93E4-A64D2614CF05}" type="slidenum">
              <a:rPr lang="zh-CN" altLang="en-US" smtClean="0"/>
              <a:t>52</a:t>
            </a:fld>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a:extLst>
              <a:ext uri="{FF2B5EF4-FFF2-40B4-BE49-F238E27FC236}">
                <a16:creationId xmlns:a16="http://schemas.microsoft.com/office/drawing/2014/main" id="{051D575A-4A59-4CB2-81C8-3F985AF52CA9}"/>
              </a:ext>
            </a:extLst>
          </p:cNvPr>
          <p:cNvSpPr>
            <a:spLocks noGrp="1" noChangeArrowheads="1"/>
          </p:cNvSpPr>
          <p:nvPr>
            <p:ph type="title" idx="4294967295"/>
          </p:nvPr>
        </p:nvSpPr>
        <p:spPr>
          <a:xfrm>
            <a:off x="1981200" y="277814"/>
            <a:ext cx="8229600" cy="847725"/>
          </a:xfrm>
        </p:spPr>
        <p:txBody>
          <a:bodyPr>
            <a:normAutofit/>
          </a:bodyPr>
          <a:lstStyle/>
          <a:p>
            <a:pPr algn="ctr">
              <a:defRPr/>
            </a:pPr>
            <a:r>
              <a:rPr lang="en-US" altLang="zh-CN" sz="3600" b="1" dirty="0">
                <a:latin typeface="Times New Roman" panose="02020603050405020304" pitchFamily="18" charset="0"/>
                <a:cs typeface="Times New Roman" panose="02020603050405020304" pitchFamily="18" charset="0"/>
              </a:rPr>
              <a:t>Hydrogen spectrum</a:t>
            </a:r>
          </a:p>
        </p:txBody>
      </p:sp>
      <p:sp>
        <p:nvSpPr>
          <p:cNvPr id="326659" name="Rectangle 3">
            <a:extLst>
              <a:ext uri="{FF2B5EF4-FFF2-40B4-BE49-F238E27FC236}">
                <a16:creationId xmlns:a16="http://schemas.microsoft.com/office/drawing/2014/main" id="{607FCE14-AF36-4499-B6ED-A9C163B7CE8A}"/>
              </a:ext>
            </a:extLst>
          </p:cNvPr>
          <p:cNvSpPr>
            <a:spLocks noGrp="1" noChangeArrowheads="1"/>
          </p:cNvSpPr>
          <p:nvPr>
            <p:ph type="body" sz="half" idx="1"/>
          </p:nvPr>
        </p:nvSpPr>
        <p:spPr>
          <a:xfrm>
            <a:off x="1345579" y="1573212"/>
            <a:ext cx="9950605" cy="4525963"/>
          </a:xfrm>
        </p:spPr>
        <p:txBody>
          <a:bodyPr>
            <a:normAutofit/>
          </a:bodyPr>
          <a:lstStyle/>
          <a:p>
            <a:pPr>
              <a:lnSpc>
                <a:spcPct val="125000"/>
              </a:lnSpc>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	Later other series were discovered in the UV and IR region</a:t>
            </a:r>
          </a:p>
          <a:p>
            <a:pPr>
              <a:lnSpc>
                <a:spcPct val="125000"/>
              </a:lnSpc>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	</a:t>
            </a:r>
            <a:r>
              <a:rPr lang="en-US" altLang="zh-CN" dirty="0">
                <a:effectLst>
                  <a:outerShdw blurRad="38100" dist="38100" dir="2700000" algn="tl">
                    <a:srgbClr val="FFFFFF"/>
                  </a:outerShdw>
                </a:effectLst>
                <a:latin typeface="Times New Roman" panose="02020603050405020304" pitchFamily="18" charset="0"/>
                <a:cs typeface="Times New Roman" panose="02020603050405020304" pitchFamily="18" charset="0"/>
              </a:rPr>
              <a:t>Lyman Series: UV region</a:t>
            </a:r>
          </a:p>
          <a:p>
            <a:pPr>
              <a:lnSpc>
                <a:spcPct val="125000"/>
              </a:lnSpc>
              <a:buFont typeface="Wingdings" panose="05000000000000000000" pitchFamily="2" charset="2"/>
              <a:buNone/>
              <a:defRPr/>
            </a:pPr>
            <a:r>
              <a:rPr lang="en-US" altLang="zh-CN" dirty="0">
                <a:effectLst>
                  <a:outerShdw blurRad="38100" dist="38100" dir="2700000" algn="tl">
                    <a:srgbClr val="FFFFFF"/>
                  </a:outerShdw>
                </a:effectLst>
                <a:latin typeface="Times New Roman" panose="02020603050405020304" pitchFamily="18" charset="0"/>
                <a:cs typeface="Times New Roman" panose="02020603050405020304" pitchFamily="18" charset="0"/>
              </a:rPr>
              <a:t>		</a:t>
            </a:r>
          </a:p>
          <a:p>
            <a:pPr>
              <a:lnSpc>
                <a:spcPct val="125000"/>
              </a:lnSpc>
              <a:buFont typeface="Wingdings" panose="05000000000000000000" pitchFamily="2" charset="2"/>
              <a:buNone/>
              <a:defRPr/>
            </a:pPr>
            <a:r>
              <a:rPr lang="en-US" altLang="zh-CN" dirty="0">
                <a:effectLst>
                  <a:outerShdw blurRad="38100" dist="38100" dir="2700000" algn="tl">
                    <a:srgbClr val="FFFFFF"/>
                  </a:outerShdw>
                </a:effectLst>
                <a:latin typeface="Times New Roman" panose="02020603050405020304" pitchFamily="18" charset="0"/>
                <a:cs typeface="Times New Roman" panose="02020603050405020304" pitchFamily="18" charset="0"/>
              </a:rPr>
              <a:t>	</a:t>
            </a:r>
          </a:p>
          <a:p>
            <a:pPr>
              <a:lnSpc>
                <a:spcPct val="125000"/>
              </a:lnSpc>
              <a:buFont typeface="Wingdings" panose="05000000000000000000" pitchFamily="2" charset="2"/>
              <a:buNone/>
              <a:defRPr/>
            </a:pPr>
            <a:r>
              <a:rPr lang="en-US" altLang="zh-CN" dirty="0">
                <a:effectLst>
                  <a:outerShdw blurRad="38100" dist="38100" dir="2700000" algn="tl">
                    <a:srgbClr val="FFFFFF"/>
                  </a:outerShdw>
                </a:effectLst>
                <a:latin typeface="Times New Roman" panose="02020603050405020304" pitchFamily="18" charset="0"/>
                <a:cs typeface="Times New Roman" panose="02020603050405020304" pitchFamily="18" charset="0"/>
              </a:rPr>
              <a:t>	</a:t>
            </a:r>
            <a:r>
              <a:rPr lang="en-US" altLang="zh-CN" dirty="0" err="1">
                <a:effectLst>
                  <a:outerShdw blurRad="38100" dist="38100" dir="2700000" algn="tl">
                    <a:srgbClr val="FFFFFF"/>
                  </a:outerShdw>
                </a:effectLst>
                <a:latin typeface="Times New Roman" panose="02020603050405020304" pitchFamily="18" charset="0"/>
                <a:cs typeface="Times New Roman" panose="02020603050405020304" pitchFamily="18" charset="0"/>
              </a:rPr>
              <a:t>Paschen</a:t>
            </a:r>
            <a:r>
              <a:rPr lang="en-US" altLang="zh-CN" dirty="0">
                <a:effectLst>
                  <a:outerShdw blurRad="38100" dist="38100" dir="2700000" algn="tl">
                    <a:srgbClr val="FFFFFF"/>
                  </a:outerShdw>
                </a:effectLst>
                <a:latin typeface="Times New Roman" panose="02020603050405020304" pitchFamily="18" charset="0"/>
                <a:cs typeface="Times New Roman" panose="02020603050405020304" pitchFamily="18" charset="0"/>
              </a:rPr>
              <a:t> Series : IR region </a:t>
            </a:r>
          </a:p>
          <a:p>
            <a:pPr>
              <a:lnSpc>
                <a:spcPct val="125000"/>
              </a:lnSpc>
              <a:buFont typeface="Wingdings" panose="05000000000000000000" pitchFamily="2" charset="2"/>
              <a:buNone/>
              <a:defRPr/>
            </a:pPr>
            <a:r>
              <a:rPr lang="en-US" altLang="zh-CN" dirty="0">
                <a:effectLst>
                  <a:outerShdw blurRad="38100" dist="38100" dir="2700000" algn="tl">
                    <a:srgbClr val="FFFFFF"/>
                  </a:outerShdw>
                </a:effectLst>
                <a:latin typeface="Times New Roman" panose="02020603050405020304" pitchFamily="18" charset="0"/>
                <a:cs typeface="Times New Roman" panose="02020603050405020304" pitchFamily="18" charset="0"/>
              </a:rPr>
              <a:t>	</a:t>
            </a:r>
          </a:p>
        </p:txBody>
      </p:sp>
      <p:pic>
        <p:nvPicPr>
          <p:cNvPr id="6" name="图片 8">
            <a:extLst>
              <a:ext uri="{FF2B5EF4-FFF2-40B4-BE49-F238E27FC236}">
                <a16:creationId xmlns:a16="http://schemas.microsoft.com/office/drawing/2014/main" id="{9B5F58FC-A815-41BD-8B20-0B771F4446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5">
            <a:extLst>
              <a:ext uri="{FF2B5EF4-FFF2-40B4-BE49-F238E27FC236}">
                <a16:creationId xmlns:a16="http://schemas.microsoft.com/office/drawing/2014/main" id="{C7CEC604-C296-44EE-9067-985319416CBB}"/>
              </a:ext>
            </a:extLst>
          </p:cNvPr>
          <p:cNvGrpSpPr>
            <a:grpSpLocks/>
          </p:cNvGrpSpPr>
          <p:nvPr/>
        </p:nvGrpSpPr>
        <p:grpSpPr bwMode="auto">
          <a:xfrm>
            <a:off x="12000" y="1268760"/>
            <a:ext cx="12168000" cy="0"/>
            <a:chOff x="0" y="119"/>
            <a:chExt cx="5804" cy="726"/>
          </a:xfrm>
        </p:grpSpPr>
        <p:pic>
          <p:nvPicPr>
            <p:cNvPr id="8" name="Picture 6" descr="nklogo">
              <a:extLst>
                <a:ext uri="{FF2B5EF4-FFF2-40B4-BE49-F238E27FC236}">
                  <a16:creationId xmlns:a16="http://schemas.microsoft.com/office/drawing/2014/main" id="{0836198B-263F-43E4-B8B8-DF6B036DF75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7">
              <a:extLst>
                <a:ext uri="{FF2B5EF4-FFF2-40B4-BE49-F238E27FC236}">
                  <a16:creationId xmlns:a16="http://schemas.microsoft.com/office/drawing/2014/main" id="{49BFFC13-6E1C-4FAE-8252-B7903E162308}"/>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E7A0424C-55CA-42ED-B146-C10986C628E6}"/>
                  </a:ext>
                </a:extLst>
              </p:cNvPr>
              <p:cNvSpPr/>
              <p:nvPr/>
            </p:nvSpPr>
            <p:spPr>
              <a:xfrm>
                <a:off x="3601462" y="2898758"/>
                <a:ext cx="6324360"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800" i="1">
                              <a:latin typeface="Cambria Math" panose="02040503050406030204" pitchFamily="18" charset="0"/>
                            </a:rPr>
                          </m:ctrlPr>
                        </m:fPr>
                        <m:num>
                          <m:r>
                            <a:rPr lang="zh-CN" altLang="en-US" sz="2800">
                              <a:latin typeface="Cambria Math" panose="02040503050406030204" pitchFamily="18" charset="0"/>
                            </a:rPr>
                            <m:t>1</m:t>
                          </m:r>
                        </m:num>
                        <m:den>
                          <m:r>
                            <a:rPr lang="zh-CN" altLang="en-US" sz="2800" i="1">
                              <a:latin typeface="Cambria Math" panose="02040503050406030204" pitchFamily="18" charset="0"/>
                            </a:rPr>
                            <m:t>𝜆</m:t>
                          </m:r>
                        </m:den>
                      </m:f>
                      <m:r>
                        <a:rPr lang="zh-CN" altLang="en-US" sz="2800" i="0">
                          <a:latin typeface="Cambria Math" panose="02040503050406030204" pitchFamily="18" charset="0"/>
                        </a:rPr>
                        <m:t>=</m:t>
                      </m:r>
                      <m:r>
                        <a:rPr lang="zh-CN" altLang="en-US" sz="2800" i="1">
                          <a:latin typeface="Cambria Math" panose="02040503050406030204" pitchFamily="18" charset="0"/>
                        </a:rPr>
                        <m:t>𝑅</m:t>
                      </m:r>
                      <m:d>
                        <m:dPr>
                          <m:ctrlPr>
                            <a:rPr lang="zh-CN" altLang="en-US" sz="2800" i="1">
                              <a:latin typeface="Cambria Math" panose="02040503050406030204" pitchFamily="18" charset="0"/>
                            </a:rPr>
                          </m:ctrlPr>
                        </m:dPr>
                        <m:e>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sSup>
                                <m:sSupPr>
                                  <m:ctrlPr>
                                    <a:rPr lang="zh-CN" altLang="en-US" sz="2800" i="1">
                                      <a:latin typeface="Cambria Math" panose="02040503050406030204" pitchFamily="18" charset="0"/>
                                    </a:rPr>
                                  </m:ctrlPr>
                                </m:sSupPr>
                                <m:e>
                                  <m:r>
                                    <a:rPr lang="zh-CN" altLang="en-US" sz="2800" i="0">
                                      <a:latin typeface="Cambria Math" panose="02040503050406030204" pitchFamily="18" charset="0"/>
                                    </a:rPr>
                                    <m:t>1</m:t>
                                  </m:r>
                                </m:e>
                                <m:sup>
                                  <m:r>
                                    <a:rPr lang="zh-CN" altLang="en-US" sz="2800" i="0">
                                      <a:latin typeface="Cambria Math" panose="02040503050406030204" pitchFamily="18" charset="0"/>
                                    </a:rPr>
                                    <m:t>2</m:t>
                                  </m:r>
                                </m:sup>
                              </m:sSup>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𝑛</m:t>
                                  </m:r>
                                </m:e>
                                <m:sup>
                                  <m:r>
                                    <a:rPr lang="zh-CN" altLang="en-US" sz="2800" i="0">
                                      <a:latin typeface="Cambria Math" panose="02040503050406030204" pitchFamily="18" charset="0"/>
                                    </a:rPr>
                                    <m:t>2</m:t>
                                  </m:r>
                                </m:sup>
                              </m:sSup>
                            </m:den>
                          </m:f>
                        </m:e>
                      </m:d>
                      <m:r>
                        <a:rPr lang="zh-CN" altLang="en-US" sz="2800" i="1">
                          <a:latin typeface="Cambria Math" panose="02040503050406030204" pitchFamily="18" charset="0"/>
                        </a:rPr>
                        <m:t>𝑤h𝑒𝑟𝑒</m:t>
                      </m:r>
                      <m:r>
                        <a:rPr lang="zh-CN" altLang="en-US" sz="2800" i="0">
                          <a:latin typeface="Cambria Math" panose="02040503050406030204" pitchFamily="18" charset="0"/>
                        </a:rPr>
                        <m:t>..</m:t>
                      </m:r>
                      <m:r>
                        <a:rPr lang="zh-CN" altLang="en-US" sz="2800" i="1">
                          <a:latin typeface="Cambria Math" panose="02040503050406030204" pitchFamily="18" charset="0"/>
                        </a:rPr>
                        <m:t>𝑛</m:t>
                      </m:r>
                      <m:r>
                        <a:rPr lang="zh-CN" altLang="en-US" sz="2800" i="0">
                          <a:latin typeface="Cambria Math" panose="02040503050406030204" pitchFamily="18" charset="0"/>
                        </a:rPr>
                        <m:t>=2,3,4......</m:t>
                      </m:r>
                    </m:oMath>
                  </m:oMathPara>
                </a14:m>
                <a:endParaRPr lang="zh-CN" altLang="en-US" sz="2800" dirty="0"/>
              </a:p>
            </p:txBody>
          </p:sp>
        </mc:Choice>
        <mc:Fallback xmlns="">
          <p:sp>
            <p:nvSpPr>
              <p:cNvPr id="10" name="矩形 9">
                <a:extLst>
                  <a:ext uri="{FF2B5EF4-FFF2-40B4-BE49-F238E27FC236}">
                    <a16:creationId xmlns:a16="http://schemas.microsoft.com/office/drawing/2014/main" id="{E7A0424C-55CA-42ED-B146-C10986C628E6}"/>
                  </a:ext>
                </a:extLst>
              </p:cNvPr>
              <p:cNvSpPr>
                <a:spLocks noRot="1" noChangeAspect="1" noMove="1" noResize="1" noEditPoints="1" noAdjustHandles="1" noChangeArrowheads="1" noChangeShapeType="1" noTextEdit="1"/>
              </p:cNvSpPr>
              <p:nvPr/>
            </p:nvSpPr>
            <p:spPr>
              <a:xfrm>
                <a:off x="3601462" y="2898758"/>
                <a:ext cx="6324360" cy="10604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C2CAAE64-63CD-464C-992B-2FE071D51DF3}"/>
                  </a:ext>
                </a:extLst>
              </p:cNvPr>
              <p:cNvSpPr/>
              <p:nvPr/>
            </p:nvSpPr>
            <p:spPr>
              <a:xfrm>
                <a:off x="3601462" y="4967365"/>
                <a:ext cx="6324360"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800" i="1">
                              <a:latin typeface="Cambria Math" panose="02040503050406030204" pitchFamily="18" charset="0"/>
                            </a:rPr>
                          </m:ctrlPr>
                        </m:fPr>
                        <m:num>
                          <m:r>
                            <a:rPr lang="zh-CN" altLang="en-US" sz="2800">
                              <a:latin typeface="Cambria Math" panose="02040503050406030204" pitchFamily="18" charset="0"/>
                            </a:rPr>
                            <m:t>1</m:t>
                          </m:r>
                        </m:num>
                        <m:den>
                          <m:r>
                            <a:rPr lang="zh-CN" altLang="en-US" sz="2800" i="1">
                              <a:latin typeface="Cambria Math" panose="02040503050406030204" pitchFamily="18" charset="0"/>
                            </a:rPr>
                            <m:t>𝜆</m:t>
                          </m:r>
                        </m:den>
                      </m:f>
                      <m:r>
                        <a:rPr lang="zh-CN" altLang="en-US" sz="2800" i="0">
                          <a:latin typeface="Cambria Math" panose="02040503050406030204" pitchFamily="18" charset="0"/>
                        </a:rPr>
                        <m:t>=</m:t>
                      </m:r>
                      <m:r>
                        <a:rPr lang="zh-CN" altLang="en-US" sz="2800" i="1">
                          <a:latin typeface="Cambria Math" panose="02040503050406030204" pitchFamily="18" charset="0"/>
                        </a:rPr>
                        <m:t>𝑅</m:t>
                      </m:r>
                      <m:d>
                        <m:dPr>
                          <m:ctrlPr>
                            <a:rPr lang="zh-CN" altLang="en-US" sz="2800" i="1">
                              <a:latin typeface="Cambria Math" panose="02040503050406030204" pitchFamily="18" charset="0"/>
                            </a:rPr>
                          </m:ctrlPr>
                        </m:dPr>
                        <m:e>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sSup>
                                <m:sSupPr>
                                  <m:ctrlPr>
                                    <a:rPr lang="zh-CN" altLang="en-US" sz="2800" i="1">
                                      <a:latin typeface="Cambria Math" panose="02040503050406030204" pitchFamily="18" charset="0"/>
                                    </a:rPr>
                                  </m:ctrlPr>
                                </m:sSupPr>
                                <m:e>
                                  <m:r>
                                    <a:rPr lang="zh-CN" altLang="en-US" sz="2800" i="0">
                                      <a:latin typeface="Cambria Math" panose="02040503050406030204" pitchFamily="18" charset="0"/>
                                    </a:rPr>
                                    <m:t>3</m:t>
                                  </m:r>
                                </m:e>
                                <m:sup>
                                  <m:r>
                                    <a:rPr lang="zh-CN" altLang="en-US" sz="2800" i="0">
                                      <a:latin typeface="Cambria Math" panose="02040503050406030204" pitchFamily="18" charset="0"/>
                                    </a:rPr>
                                    <m:t>2</m:t>
                                  </m:r>
                                </m:sup>
                              </m:sSup>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𝑛</m:t>
                                  </m:r>
                                </m:e>
                                <m:sup>
                                  <m:r>
                                    <a:rPr lang="zh-CN" altLang="en-US" sz="2800" i="0">
                                      <a:latin typeface="Cambria Math" panose="02040503050406030204" pitchFamily="18" charset="0"/>
                                    </a:rPr>
                                    <m:t>2</m:t>
                                  </m:r>
                                </m:sup>
                              </m:sSup>
                            </m:den>
                          </m:f>
                        </m:e>
                      </m:d>
                      <m:r>
                        <a:rPr lang="zh-CN" altLang="en-US" sz="2800" i="1">
                          <a:latin typeface="Cambria Math" panose="02040503050406030204" pitchFamily="18" charset="0"/>
                        </a:rPr>
                        <m:t>𝑤h𝑒𝑟𝑒</m:t>
                      </m:r>
                      <m:r>
                        <a:rPr lang="zh-CN" altLang="en-US" sz="2800" i="0">
                          <a:latin typeface="Cambria Math" panose="02040503050406030204" pitchFamily="18" charset="0"/>
                        </a:rPr>
                        <m:t>..</m:t>
                      </m:r>
                      <m:r>
                        <a:rPr lang="zh-CN" altLang="en-US" sz="2800" i="1">
                          <a:latin typeface="Cambria Math" panose="02040503050406030204" pitchFamily="18" charset="0"/>
                        </a:rPr>
                        <m:t>𝑛</m:t>
                      </m:r>
                      <m:r>
                        <a:rPr lang="zh-CN" altLang="en-US" sz="2800" i="0">
                          <a:latin typeface="Cambria Math" panose="02040503050406030204" pitchFamily="18" charset="0"/>
                        </a:rPr>
                        <m:t>=4,5,6......</m:t>
                      </m:r>
                    </m:oMath>
                  </m:oMathPara>
                </a14:m>
                <a:endParaRPr lang="zh-CN" altLang="en-US" sz="2800" dirty="0"/>
              </a:p>
            </p:txBody>
          </p:sp>
        </mc:Choice>
        <mc:Fallback xmlns="">
          <p:sp>
            <p:nvSpPr>
              <p:cNvPr id="14" name="矩形 13">
                <a:extLst>
                  <a:ext uri="{FF2B5EF4-FFF2-40B4-BE49-F238E27FC236}">
                    <a16:creationId xmlns:a16="http://schemas.microsoft.com/office/drawing/2014/main" id="{C2CAAE64-63CD-464C-992B-2FE071D51DF3}"/>
                  </a:ext>
                </a:extLst>
              </p:cNvPr>
              <p:cNvSpPr>
                <a:spLocks noRot="1" noChangeAspect="1" noMove="1" noResize="1" noEditPoints="1" noAdjustHandles="1" noChangeArrowheads="1" noChangeShapeType="1" noTextEdit="1"/>
              </p:cNvSpPr>
              <p:nvPr/>
            </p:nvSpPr>
            <p:spPr>
              <a:xfrm>
                <a:off x="3601462" y="4967365"/>
                <a:ext cx="6324360" cy="1060483"/>
              </a:xfrm>
              <a:prstGeom prst="rect">
                <a:avLst/>
              </a:prstGeom>
              <a:blipFill>
                <a:blip r:embed="rId5"/>
                <a:stretch>
                  <a:fillRect/>
                </a:stretch>
              </a:blipFill>
            </p:spPr>
            <p:txBody>
              <a:bodyPr/>
              <a:lstStyle/>
              <a:p>
                <a:r>
                  <a:rPr lang="zh-CN" altLang="en-US">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FF0D8735-6DA7-4511-BDC4-BB52A070F39C}"/>
              </a:ext>
            </a:extLst>
          </p:cNvPr>
          <p:cNvSpPr>
            <a:spLocks noGrp="1" noChangeArrowheads="1"/>
          </p:cNvSpPr>
          <p:nvPr>
            <p:ph type="title" idx="4294967295"/>
          </p:nvPr>
        </p:nvSpPr>
        <p:spPr>
          <a:xfrm>
            <a:off x="1981200" y="277814"/>
            <a:ext cx="8229600" cy="847725"/>
          </a:xfrm>
        </p:spPr>
        <p:txBody>
          <a:bodyPr>
            <a:normAutofit/>
          </a:bodyPr>
          <a:lstStyle/>
          <a:p>
            <a:pPr algn="ctr">
              <a:defRPr/>
            </a:pPr>
            <a:r>
              <a:rPr lang="en-US" altLang="zh-CN" sz="3600" b="1" dirty="0">
                <a:latin typeface="Times New Roman" panose="02020603050405020304" pitchFamily="18" charset="0"/>
                <a:cs typeface="Times New Roman" panose="02020603050405020304" pitchFamily="18" charset="0"/>
              </a:rPr>
              <a:t>Hydrogen spectrum</a:t>
            </a:r>
          </a:p>
        </p:txBody>
      </p:sp>
      <p:sp>
        <p:nvSpPr>
          <p:cNvPr id="327683" name="Rectangle 3">
            <a:extLst>
              <a:ext uri="{FF2B5EF4-FFF2-40B4-BE49-F238E27FC236}">
                <a16:creationId xmlns:a16="http://schemas.microsoft.com/office/drawing/2014/main" id="{EC7D97C4-8E78-48F6-9CFF-65255A8FA02F}"/>
              </a:ext>
            </a:extLst>
          </p:cNvPr>
          <p:cNvSpPr>
            <a:spLocks noGrp="1" noChangeArrowheads="1"/>
          </p:cNvSpPr>
          <p:nvPr>
            <p:ph type="body" sz="half" idx="1"/>
          </p:nvPr>
        </p:nvSpPr>
        <p:spPr>
          <a:xfrm>
            <a:off x="1524000" y="1411982"/>
            <a:ext cx="5627688" cy="4530725"/>
          </a:xfrm>
        </p:spPr>
        <p:txBody>
          <a:bodyPr/>
          <a:lstStyle/>
          <a:p>
            <a:pPr>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	Brackett Series: IR region</a:t>
            </a:r>
          </a:p>
          <a:p>
            <a:pPr>
              <a:buFont typeface="Wingdings" panose="05000000000000000000" pitchFamily="2" charset="2"/>
              <a:buNone/>
              <a:defRPr/>
            </a:pP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None/>
              <a:defRPr/>
            </a:pP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None/>
              <a:defRPr/>
            </a:pP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Pfund</a:t>
            </a:r>
            <a:r>
              <a:rPr lang="en-US" altLang="zh-CN" dirty="0">
                <a:latin typeface="Times New Roman" panose="02020603050405020304" pitchFamily="18" charset="0"/>
                <a:cs typeface="Times New Roman" panose="02020603050405020304" pitchFamily="18" charset="0"/>
              </a:rPr>
              <a:t> Series ; IR region</a:t>
            </a:r>
          </a:p>
          <a:p>
            <a:pPr>
              <a:buFont typeface="Wingdings" panose="05000000000000000000" pitchFamily="2" charset="2"/>
              <a:buNone/>
              <a:defRPr/>
            </a:pP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	 </a:t>
            </a:r>
          </a:p>
          <a:p>
            <a:pPr>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	</a:t>
            </a:r>
          </a:p>
        </p:txBody>
      </p:sp>
      <p:sp>
        <p:nvSpPr>
          <p:cNvPr id="327686" name="Text Box 6">
            <a:extLst>
              <a:ext uri="{FF2B5EF4-FFF2-40B4-BE49-F238E27FC236}">
                <a16:creationId xmlns:a16="http://schemas.microsoft.com/office/drawing/2014/main" id="{59AA27BE-F557-4925-AEC5-0EFB0DA22D66}"/>
              </a:ext>
            </a:extLst>
          </p:cNvPr>
          <p:cNvSpPr txBox="1">
            <a:spLocks noChangeArrowheads="1"/>
          </p:cNvSpPr>
          <p:nvPr/>
        </p:nvSpPr>
        <p:spPr bwMode="auto">
          <a:xfrm>
            <a:off x="1306551" y="5670049"/>
            <a:ext cx="957889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en-US" altLang="zh-CN" sz="2800" dirty="0">
                <a:latin typeface="Times New Roman" panose="02020603050405020304" pitchFamily="18" charset="0"/>
                <a:cs typeface="Times New Roman" panose="02020603050405020304" pitchFamily="18" charset="0"/>
              </a:rPr>
              <a:t>Any proposed atomic theory must be able to explain these spectra.</a:t>
            </a:r>
          </a:p>
        </p:txBody>
      </p:sp>
      <p:pic>
        <p:nvPicPr>
          <p:cNvPr id="7" name="图片 8">
            <a:extLst>
              <a:ext uri="{FF2B5EF4-FFF2-40B4-BE49-F238E27FC236}">
                <a16:creationId xmlns:a16="http://schemas.microsoft.com/office/drawing/2014/main" id="{E25F7875-271E-4A65-8D41-FDD9356DF11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5">
            <a:extLst>
              <a:ext uri="{FF2B5EF4-FFF2-40B4-BE49-F238E27FC236}">
                <a16:creationId xmlns:a16="http://schemas.microsoft.com/office/drawing/2014/main" id="{49B5A607-FEFA-4108-8258-4B1C080B4524}"/>
              </a:ext>
            </a:extLst>
          </p:cNvPr>
          <p:cNvGrpSpPr>
            <a:grpSpLocks/>
          </p:cNvGrpSpPr>
          <p:nvPr/>
        </p:nvGrpSpPr>
        <p:grpSpPr bwMode="auto">
          <a:xfrm>
            <a:off x="12000" y="1268760"/>
            <a:ext cx="12168000" cy="0"/>
            <a:chOff x="0" y="119"/>
            <a:chExt cx="5804" cy="726"/>
          </a:xfrm>
        </p:grpSpPr>
        <p:pic>
          <p:nvPicPr>
            <p:cNvPr id="9" name="Picture 6" descr="nklogo">
              <a:extLst>
                <a:ext uri="{FF2B5EF4-FFF2-40B4-BE49-F238E27FC236}">
                  <a16:creationId xmlns:a16="http://schemas.microsoft.com/office/drawing/2014/main" id="{EE9140C6-D714-458C-946A-6BC3188EEC8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7">
              <a:extLst>
                <a:ext uri="{FF2B5EF4-FFF2-40B4-BE49-F238E27FC236}">
                  <a16:creationId xmlns:a16="http://schemas.microsoft.com/office/drawing/2014/main" id="{AC91771C-9A51-4588-8FD3-30FF0AEE7E95}"/>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DF3F08A-CDE4-4FBD-93C7-4DC92974F214}"/>
                  </a:ext>
                </a:extLst>
              </p:cNvPr>
              <p:cNvSpPr/>
              <p:nvPr/>
            </p:nvSpPr>
            <p:spPr>
              <a:xfrm>
                <a:off x="3333832" y="2088237"/>
                <a:ext cx="6324360"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800" i="1">
                              <a:latin typeface="Cambria Math" panose="02040503050406030204" pitchFamily="18" charset="0"/>
                            </a:rPr>
                          </m:ctrlPr>
                        </m:fPr>
                        <m:num>
                          <m:r>
                            <a:rPr lang="zh-CN" altLang="en-US" sz="2800">
                              <a:latin typeface="Cambria Math" panose="02040503050406030204" pitchFamily="18" charset="0"/>
                            </a:rPr>
                            <m:t>1</m:t>
                          </m:r>
                        </m:num>
                        <m:den>
                          <m:r>
                            <a:rPr lang="zh-CN" altLang="en-US" sz="2800" i="1">
                              <a:latin typeface="Cambria Math" panose="02040503050406030204" pitchFamily="18" charset="0"/>
                            </a:rPr>
                            <m:t>𝜆</m:t>
                          </m:r>
                        </m:den>
                      </m:f>
                      <m:r>
                        <a:rPr lang="zh-CN" altLang="en-US" sz="2800" i="0">
                          <a:latin typeface="Cambria Math" panose="02040503050406030204" pitchFamily="18" charset="0"/>
                        </a:rPr>
                        <m:t>=</m:t>
                      </m:r>
                      <m:r>
                        <a:rPr lang="zh-CN" altLang="en-US" sz="2800" i="1">
                          <a:latin typeface="Cambria Math" panose="02040503050406030204" pitchFamily="18" charset="0"/>
                        </a:rPr>
                        <m:t>𝑅</m:t>
                      </m:r>
                      <m:d>
                        <m:dPr>
                          <m:ctrlPr>
                            <a:rPr lang="zh-CN" altLang="en-US" sz="2800" i="1">
                              <a:latin typeface="Cambria Math" panose="02040503050406030204" pitchFamily="18" charset="0"/>
                            </a:rPr>
                          </m:ctrlPr>
                        </m:dPr>
                        <m:e>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sSup>
                                <m:sSupPr>
                                  <m:ctrlPr>
                                    <a:rPr lang="zh-CN" altLang="en-US" sz="2800" i="1">
                                      <a:latin typeface="Cambria Math" panose="02040503050406030204" pitchFamily="18" charset="0"/>
                                    </a:rPr>
                                  </m:ctrlPr>
                                </m:sSupPr>
                                <m:e>
                                  <m:r>
                                    <a:rPr lang="zh-CN" altLang="en-US" sz="2800" i="0">
                                      <a:latin typeface="Cambria Math" panose="02040503050406030204" pitchFamily="18" charset="0"/>
                                    </a:rPr>
                                    <m:t>4</m:t>
                                  </m:r>
                                </m:e>
                                <m:sup>
                                  <m:r>
                                    <a:rPr lang="zh-CN" altLang="en-US" sz="2800" i="0">
                                      <a:latin typeface="Cambria Math" panose="02040503050406030204" pitchFamily="18" charset="0"/>
                                    </a:rPr>
                                    <m:t>2</m:t>
                                  </m:r>
                                </m:sup>
                              </m:sSup>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𝑛</m:t>
                                  </m:r>
                                </m:e>
                                <m:sup>
                                  <m:r>
                                    <a:rPr lang="zh-CN" altLang="en-US" sz="2800" i="0">
                                      <a:latin typeface="Cambria Math" panose="02040503050406030204" pitchFamily="18" charset="0"/>
                                    </a:rPr>
                                    <m:t>2</m:t>
                                  </m:r>
                                </m:sup>
                              </m:sSup>
                            </m:den>
                          </m:f>
                        </m:e>
                      </m:d>
                      <m:r>
                        <a:rPr lang="zh-CN" altLang="en-US" sz="2800" i="1">
                          <a:latin typeface="Cambria Math" panose="02040503050406030204" pitchFamily="18" charset="0"/>
                        </a:rPr>
                        <m:t>𝑤h𝑒𝑟𝑒</m:t>
                      </m:r>
                      <m:r>
                        <a:rPr lang="zh-CN" altLang="en-US" sz="2800" i="0">
                          <a:latin typeface="Cambria Math" panose="02040503050406030204" pitchFamily="18" charset="0"/>
                        </a:rPr>
                        <m:t>..</m:t>
                      </m:r>
                      <m:r>
                        <a:rPr lang="zh-CN" altLang="en-US" sz="2800" i="1">
                          <a:latin typeface="Cambria Math" panose="02040503050406030204" pitchFamily="18" charset="0"/>
                        </a:rPr>
                        <m:t>𝑛</m:t>
                      </m:r>
                      <m:r>
                        <a:rPr lang="zh-CN" altLang="en-US" sz="2800" i="0">
                          <a:latin typeface="Cambria Math" panose="02040503050406030204" pitchFamily="18" charset="0"/>
                        </a:rPr>
                        <m:t>=5,6,7......</m:t>
                      </m:r>
                    </m:oMath>
                  </m:oMathPara>
                </a14:m>
                <a:endParaRPr lang="zh-CN" altLang="en-US" sz="2800" dirty="0"/>
              </a:p>
            </p:txBody>
          </p:sp>
        </mc:Choice>
        <mc:Fallback xmlns="">
          <p:sp>
            <p:nvSpPr>
              <p:cNvPr id="4" name="矩形 3">
                <a:extLst>
                  <a:ext uri="{FF2B5EF4-FFF2-40B4-BE49-F238E27FC236}">
                    <a16:creationId xmlns:a16="http://schemas.microsoft.com/office/drawing/2014/main" id="{9DF3F08A-CDE4-4FBD-93C7-4DC92974F214}"/>
                  </a:ext>
                </a:extLst>
              </p:cNvPr>
              <p:cNvSpPr>
                <a:spLocks noRot="1" noChangeAspect="1" noMove="1" noResize="1" noEditPoints="1" noAdjustHandles="1" noChangeArrowheads="1" noChangeShapeType="1" noTextEdit="1"/>
              </p:cNvSpPr>
              <p:nvPr/>
            </p:nvSpPr>
            <p:spPr>
              <a:xfrm>
                <a:off x="3333832" y="2088237"/>
                <a:ext cx="6324360" cy="106048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08755F52-700D-4091-B904-CF303DB9F113}"/>
                  </a:ext>
                </a:extLst>
              </p:cNvPr>
              <p:cNvSpPr/>
              <p:nvPr/>
            </p:nvSpPr>
            <p:spPr>
              <a:xfrm>
                <a:off x="3333832" y="4009948"/>
                <a:ext cx="6324360"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800" i="1">
                              <a:latin typeface="Cambria Math" panose="02040503050406030204" pitchFamily="18" charset="0"/>
                            </a:rPr>
                          </m:ctrlPr>
                        </m:fPr>
                        <m:num>
                          <m:r>
                            <a:rPr lang="zh-CN" altLang="en-US" sz="2800">
                              <a:latin typeface="Cambria Math" panose="02040503050406030204" pitchFamily="18" charset="0"/>
                            </a:rPr>
                            <m:t>1</m:t>
                          </m:r>
                        </m:num>
                        <m:den>
                          <m:r>
                            <a:rPr lang="zh-CN" altLang="en-US" sz="2800" i="1">
                              <a:latin typeface="Cambria Math" panose="02040503050406030204" pitchFamily="18" charset="0"/>
                            </a:rPr>
                            <m:t>𝜆</m:t>
                          </m:r>
                        </m:den>
                      </m:f>
                      <m:r>
                        <a:rPr lang="zh-CN" altLang="en-US" sz="2800" i="0">
                          <a:latin typeface="Cambria Math" panose="02040503050406030204" pitchFamily="18" charset="0"/>
                        </a:rPr>
                        <m:t>=</m:t>
                      </m:r>
                      <m:r>
                        <a:rPr lang="zh-CN" altLang="en-US" sz="2800" i="1">
                          <a:latin typeface="Cambria Math" panose="02040503050406030204" pitchFamily="18" charset="0"/>
                        </a:rPr>
                        <m:t>𝑅</m:t>
                      </m:r>
                      <m:d>
                        <m:dPr>
                          <m:ctrlPr>
                            <a:rPr lang="zh-CN" altLang="en-US" sz="2800" i="1">
                              <a:latin typeface="Cambria Math" panose="02040503050406030204" pitchFamily="18" charset="0"/>
                            </a:rPr>
                          </m:ctrlPr>
                        </m:dPr>
                        <m:e>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sSup>
                                <m:sSupPr>
                                  <m:ctrlPr>
                                    <a:rPr lang="zh-CN" altLang="en-US" sz="2800" i="1">
                                      <a:latin typeface="Cambria Math" panose="02040503050406030204" pitchFamily="18" charset="0"/>
                                    </a:rPr>
                                  </m:ctrlPr>
                                </m:sSupPr>
                                <m:e>
                                  <m:r>
                                    <a:rPr lang="zh-CN" altLang="en-US" sz="2800" i="0">
                                      <a:latin typeface="Cambria Math" panose="02040503050406030204" pitchFamily="18" charset="0"/>
                                    </a:rPr>
                                    <m:t>5</m:t>
                                  </m:r>
                                </m:e>
                                <m:sup>
                                  <m:r>
                                    <a:rPr lang="zh-CN" altLang="en-US" sz="2800" i="0">
                                      <a:latin typeface="Cambria Math" panose="02040503050406030204" pitchFamily="18" charset="0"/>
                                    </a:rPr>
                                    <m:t>2</m:t>
                                  </m:r>
                                </m:sup>
                              </m:sSup>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𝑛</m:t>
                                  </m:r>
                                </m:e>
                                <m:sup>
                                  <m:r>
                                    <a:rPr lang="zh-CN" altLang="en-US" sz="2800" i="0">
                                      <a:latin typeface="Cambria Math" panose="02040503050406030204" pitchFamily="18" charset="0"/>
                                    </a:rPr>
                                    <m:t>2</m:t>
                                  </m:r>
                                </m:sup>
                              </m:sSup>
                            </m:den>
                          </m:f>
                        </m:e>
                      </m:d>
                      <m:r>
                        <a:rPr lang="zh-CN" altLang="en-US" sz="2800" i="1">
                          <a:latin typeface="Cambria Math" panose="02040503050406030204" pitchFamily="18" charset="0"/>
                        </a:rPr>
                        <m:t>𝑤h𝑒𝑟𝑒</m:t>
                      </m:r>
                      <m:r>
                        <a:rPr lang="zh-CN" altLang="en-US" sz="2800" i="0">
                          <a:latin typeface="Cambria Math" panose="02040503050406030204" pitchFamily="18" charset="0"/>
                        </a:rPr>
                        <m:t>..</m:t>
                      </m:r>
                      <m:r>
                        <a:rPr lang="zh-CN" altLang="en-US" sz="2800" i="1">
                          <a:latin typeface="Cambria Math" panose="02040503050406030204" pitchFamily="18" charset="0"/>
                        </a:rPr>
                        <m:t>𝑛</m:t>
                      </m:r>
                      <m:r>
                        <a:rPr lang="zh-CN" altLang="en-US" sz="2800" i="0">
                          <a:latin typeface="Cambria Math" panose="02040503050406030204" pitchFamily="18" charset="0"/>
                        </a:rPr>
                        <m:t>=6,7,8......</m:t>
                      </m:r>
                    </m:oMath>
                  </m:oMathPara>
                </a14:m>
                <a:endParaRPr lang="zh-CN" altLang="en-US" sz="2800" dirty="0"/>
              </a:p>
            </p:txBody>
          </p:sp>
        </mc:Choice>
        <mc:Fallback xmlns="">
          <p:sp>
            <p:nvSpPr>
              <p:cNvPr id="11" name="矩形 10">
                <a:extLst>
                  <a:ext uri="{FF2B5EF4-FFF2-40B4-BE49-F238E27FC236}">
                    <a16:creationId xmlns:a16="http://schemas.microsoft.com/office/drawing/2014/main" id="{08755F52-700D-4091-B904-CF303DB9F113}"/>
                  </a:ext>
                </a:extLst>
              </p:cNvPr>
              <p:cNvSpPr>
                <a:spLocks noRot="1" noChangeAspect="1" noMove="1" noResize="1" noEditPoints="1" noAdjustHandles="1" noChangeArrowheads="1" noChangeShapeType="1" noTextEdit="1"/>
              </p:cNvSpPr>
              <p:nvPr/>
            </p:nvSpPr>
            <p:spPr>
              <a:xfrm>
                <a:off x="3333832" y="4009948"/>
                <a:ext cx="6324360" cy="1060483"/>
              </a:xfrm>
              <a:prstGeom prst="rect">
                <a:avLst/>
              </a:prstGeom>
              <a:blipFill>
                <a:blip r:embed="rId6"/>
                <a:stretch>
                  <a:fillRect/>
                </a:stretch>
              </a:blipFill>
            </p:spPr>
            <p:txBody>
              <a:bodyPr/>
              <a:lstStyle/>
              <a:p>
                <a:r>
                  <a:rPr lang="zh-CN" alt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a:extLst>
              <a:ext uri="{FF2B5EF4-FFF2-40B4-BE49-F238E27FC236}">
                <a16:creationId xmlns:a16="http://schemas.microsoft.com/office/drawing/2014/main" id="{A635D741-3F77-4D5E-8B98-E257C8DAEAB6}"/>
              </a:ext>
            </a:extLst>
          </p:cNvPr>
          <p:cNvSpPr>
            <a:spLocks noGrp="1" noChangeArrowheads="1"/>
          </p:cNvSpPr>
          <p:nvPr>
            <p:ph type="title"/>
          </p:nvPr>
        </p:nvSpPr>
        <p:spPr>
          <a:xfrm>
            <a:off x="1981200" y="188914"/>
            <a:ext cx="8229600" cy="1139825"/>
          </a:xfrm>
        </p:spPr>
        <p:txBody>
          <a:bodyPr/>
          <a:lstStyle/>
          <a:p>
            <a:pPr algn="ctr">
              <a:defRPr/>
            </a:pPr>
            <a:r>
              <a:rPr lang="en-US" altLang="zh-CN" sz="4000" b="1" dirty="0">
                <a:latin typeface="Arial" panose="020B0604020202020204" pitchFamily="34" charset="0"/>
                <a:cs typeface="Arial" panose="020B0604020202020204" pitchFamily="34" charset="0"/>
              </a:rPr>
              <a:t>Line spectra</a:t>
            </a:r>
          </a:p>
        </p:txBody>
      </p:sp>
      <p:sp>
        <p:nvSpPr>
          <p:cNvPr id="328707" name="Rectangle 3">
            <a:extLst>
              <a:ext uri="{FF2B5EF4-FFF2-40B4-BE49-F238E27FC236}">
                <a16:creationId xmlns:a16="http://schemas.microsoft.com/office/drawing/2014/main" id="{C53ADEA3-F2A2-4EA4-975E-975CF1CC709B}"/>
              </a:ext>
            </a:extLst>
          </p:cNvPr>
          <p:cNvSpPr>
            <a:spLocks noGrp="1" noChangeArrowheads="1"/>
          </p:cNvSpPr>
          <p:nvPr>
            <p:ph idx="1"/>
          </p:nvPr>
        </p:nvSpPr>
        <p:spPr>
          <a:xfrm>
            <a:off x="1443116" y="1600200"/>
            <a:ext cx="9489211" cy="1828800"/>
          </a:xfrm>
        </p:spPr>
        <p:txBody>
          <a:bodyPr/>
          <a:lstStyle/>
          <a:p>
            <a:pPr marL="0" indent="0" algn="just">
              <a:lnSpc>
                <a:spcPct val="125000"/>
              </a:lnSpc>
              <a:buNone/>
              <a:defRPr/>
            </a:pPr>
            <a:r>
              <a:rPr lang="en-US" altLang="zh-CN" dirty="0">
                <a:latin typeface="Times New Roman" panose="02020603050405020304" pitchFamily="18" charset="0"/>
                <a:cs typeface="Times New Roman" panose="02020603050405020304" pitchFamily="18" charset="0"/>
              </a:rPr>
              <a:t>Line spectra cannot be explained by the classical physics. We explain this phenomenon by utilizing two new concepts:   </a:t>
            </a:r>
          </a:p>
        </p:txBody>
      </p:sp>
      <p:sp>
        <p:nvSpPr>
          <p:cNvPr id="328708" name="Rectangle 4">
            <a:extLst>
              <a:ext uri="{FF2B5EF4-FFF2-40B4-BE49-F238E27FC236}">
                <a16:creationId xmlns:a16="http://schemas.microsoft.com/office/drawing/2014/main" id="{C76E3EFC-5E06-4231-98E9-7C3A7577B2CD}"/>
              </a:ext>
            </a:extLst>
          </p:cNvPr>
          <p:cNvSpPr>
            <a:spLocks noChangeArrowheads="1"/>
          </p:cNvSpPr>
          <p:nvPr/>
        </p:nvSpPr>
        <p:spPr bwMode="auto">
          <a:xfrm>
            <a:off x="1806591" y="3189549"/>
            <a:ext cx="8404209" cy="235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just">
              <a:lnSpc>
                <a:spcPct val="125000"/>
              </a:lnSpc>
              <a:spcBef>
                <a:spcPts val="1200"/>
              </a:spcBef>
              <a:buFont typeface="Wingdings" pitchFamily="2" charset="2"/>
              <a:buAutoNum type="arabicPeriod"/>
              <a:defRPr/>
            </a:pPr>
            <a:r>
              <a:rPr lang="en-US" altLang="zh-CN" sz="2800" dirty="0">
                <a:latin typeface="Times New Roman" panose="02020603050405020304" pitchFamily="18" charset="0"/>
                <a:cs typeface="Times New Roman" panose="02020603050405020304" pitchFamily="18" charset="0"/>
              </a:rPr>
              <a:t>The particle nature of light (photons)</a:t>
            </a:r>
          </a:p>
          <a:p>
            <a:pPr marL="342900" indent="-342900" algn="just">
              <a:lnSpc>
                <a:spcPct val="125000"/>
              </a:lnSpc>
              <a:spcBef>
                <a:spcPts val="1200"/>
              </a:spcBef>
              <a:buFont typeface="Wingdings" pitchFamily="2" charset="2"/>
              <a:buAutoNum type="arabicPeriod"/>
              <a:defRPr/>
            </a:pPr>
            <a:r>
              <a:rPr lang="en-US" altLang="zh-CN" sz="2800" dirty="0">
                <a:latin typeface="Times New Roman" panose="02020603050405020304" pitchFamily="18" charset="0"/>
                <a:cs typeface="Times New Roman" panose="02020603050405020304" pitchFamily="18" charset="0"/>
              </a:rPr>
              <a:t>Energy levels: An atom can only have certain discrete energy values- we say that their energy is quantized. These energy values are called energy levels. </a:t>
            </a:r>
          </a:p>
        </p:txBody>
      </p:sp>
      <p:pic>
        <p:nvPicPr>
          <p:cNvPr id="5" name="图片 8">
            <a:extLst>
              <a:ext uri="{FF2B5EF4-FFF2-40B4-BE49-F238E27FC236}">
                <a16:creationId xmlns:a16="http://schemas.microsoft.com/office/drawing/2014/main" id="{83AE08C2-DCB3-4647-98C7-39793CA487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8C07B127-352C-4FE0-89EE-528CDC5970A6}"/>
              </a:ext>
            </a:extLst>
          </p:cNvPr>
          <p:cNvGrpSpPr>
            <a:grpSpLocks/>
          </p:cNvGrpSpPr>
          <p:nvPr/>
        </p:nvGrpSpPr>
        <p:grpSpPr bwMode="auto">
          <a:xfrm>
            <a:off x="12000" y="1268760"/>
            <a:ext cx="12168000" cy="0"/>
            <a:chOff x="0" y="119"/>
            <a:chExt cx="5804" cy="726"/>
          </a:xfrm>
        </p:grpSpPr>
        <p:pic>
          <p:nvPicPr>
            <p:cNvPr id="7" name="Picture 6" descr="nklogo">
              <a:extLst>
                <a:ext uri="{FF2B5EF4-FFF2-40B4-BE49-F238E27FC236}">
                  <a16:creationId xmlns:a16="http://schemas.microsoft.com/office/drawing/2014/main" id="{ACD644C5-8B84-487D-904A-A9345560CBD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7">
              <a:extLst>
                <a:ext uri="{FF2B5EF4-FFF2-40B4-BE49-F238E27FC236}">
                  <a16:creationId xmlns:a16="http://schemas.microsoft.com/office/drawing/2014/main" id="{E5E56165-E1A0-454D-A70B-1D38CF59C102}"/>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2" name="灯片编号占位符 1">
            <a:extLst>
              <a:ext uri="{FF2B5EF4-FFF2-40B4-BE49-F238E27FC236}">
                <a16:creationId xmlns:a16="http://schemas.microsoft.com/office/drawing/2014/main" id="{2A9EDD36-6EFB-4A26-9BDA-1C65C9F2A59C}"/>
              </a:ext>
            </a:extLst>
          </p:cNvPr>
          <p:cNvSpPr>
            <a:spLocks noGrp="1"/>
          </p:cNvSpPr>
          <p:nvPr>
            <p:ph type="sldNum" sz="quarter" idx="12"/>
          </p:nvPr>
        </p:nvSpPr>
        <p:spPr/>
        <p:txBody>
          <a:bodyPr/>
          <a:lstStyle/>
          <a:p>
            <a:fld id="{8227A19A-6494-4EE7-93E4-A64D2614CF05}" type="slidenum">
              <a:rPr lang="zh-CN" altLang="en-US" smtClean="0"/>
              <a:t>55</a:t>
            </a:fld>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a:extLst>
              <a:ext uri="{FF2B5EF4-FFF2-40B4-BE49-F238E27FC236}">
                <a16:creationId xmlns:a16="http://schemas.microsoft.com/office/drawing/2014/main" id="{5E048CE5-55D1-4A6E-8786-B1CC858B131C}"/>
              </a:ext>
            </a:extLst>
          </p:cNvPr>
          <p:cNvSpPr>
            <a:spLocks noGrp="1" noChangeArrowheads="1"/>
          </p:cNvSpPr>
          <p:nvPr>
            <p:ph type="title" idx="4294967295"/>
          </p:nvPr>
        </p:nvSpPr>
        <p:spPr>
          <a:xfrm>
            <a:off x="0" y="228600"/>
            <a:ext cx="8229600" cy="1143000"/>
          </a:xfrm>
        </p:spPr>
        <p:txBody>
          <a:bodyPr/>
          <a:lstStyle/>
          <a:p>
            <a:pPr algn="ctr">
              <a:defRPr/>
            </a:pPr>
            <a:r>
              <a:rPr lang="en-US" altLang="zh-CN" sz="4000" b="1" dirty="0">
                <a:latin typeface="Arial" panose="020B0604020202020204" pitchFamily="34" charset="0"/>
                <a:cs typeface="Arial" panose="020B0604020202020204" pitchFamily="34" charset="0"/>
              </a:rPr>
              <a:t>The Bohr Atom</a:t>
            </a:r>
          </a:p>
        </p:txBody>
      </p:sp>
      <p:pic>
        <p:nvPicPr>
          <p:cNvPr id="13315" name="Picture 3">
            <a:extLst>
              <a:ext uri="{FF2B5EF4-FFF2-40B4-BE49-F238E27FC236}">
                <a16:creationId xmlns:a16="http://schemas.microsoft.com/office/drawing/2014/main" id="{98393456-1395-4CE1-BF98-1A515F6752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50" y="119062"/>
            <a:ext cx="952500"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6" name="Oval 4">
            <a:extLst>
              <a:ext uri="{FF2B5EF4-FFF2-40B4-BE49-F238E27FC236}">
                <a16:creationId xmlns:a16="http://schemas.microsoft.com/office/drawing/2014/main" id="{8AACD6B6-7BA4-4578-8091-C91ABEC694F4}"/>
              </a:ext>
            </a:extLst>
          </p:cNvPr>
          <p:cNvSpPr>
            <a:spLocks noChangeArrowheads="1"/>
          </p:cNvSpPr>
          <p:nvPr/>
        </p:nvSpPr>
        <p:spPr bwMode="auto">
          <a:xfrm>
            <a:off x="8995317" y="1823856"/>
            <a:ext cx="2133600" cy="2057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317" name="Oval 5">
            <a:extLst>
              <a:ext uri="{FF2B5EF4-FFF2-40B4-BE49-F238E27FC236}">
                <a16:creationId xmlns:a16="http://schemas.microsoft.com/office/drawing/2014/main" id="{F42BBD52-7CA4-437D-B803-40CB2082A58B}"/>
              </a:ext>
            </a:extLst>
          </p:cNvPr>
          <p:cNvSpPr>
            <a:spLocks noChangeArrowheads="1"/>
          </p:cNvSpPr>
          <p:nvPr/>
        </p:nvSpPr>
        <p:spPr bwMode="auto">
          <a:xfrm>
            <a:off x="9909717" y="2738256"/>
            <a:ext cx="304800" cy="3048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318" name="Oval 6">
            <a:extLst>
              <a:ext uri="{FF2B5EF4-FFF2-40B4-BE49-F238E27FC236}">
                <a16:creationId xmlns:a16="http://schemas.microsoft.com/office/drawing/2014/main" id="{A450227F-1127-44CB-80E8-874EBE8C4E64}"/>
              </a:ext>
            </a:extLst>
          </p:cNvPr>
          <p:cNvSpPr>
            <a:spLocks noChangeArrowheads="1"/>
          </p:cNvSpPr>
          <p:nvPr/>
        </p:nvSpPr>
        <p:spPr bwMode="auto">
          <a:xfrm>
            <a:off x="10519317" y="1900056"/>
            <a:ext cx="152400" cy="1524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319" name="Line 7">
            <a:extLst>
              <a:ext uri="{FF2B5EF4-FFF2-40B4-BE49-F238E27FC236}">
                <a16:creationId xmlns:a16="http://schemas.microsoft.com/office/drawing/2014/main" id="{5B2B5A57-5648-43BC-94D1-C3B0454293B8}"/>
              </a:ext>
            </a:extLst>
          </p:cNvPr>
          <p:cNvSpPr>
            <a:spLocks noChangeShapeType="1"/>
          </p:cNvSpPr>
          <p:nvPr/>
        </p:nvSpPr>
        <p:spPr bwMode="auto">
          <a:xfrm>
            <a:off x="9681117" y="1900056"/>
            <a:ext cx="228600" cy="76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20" name="Line 8">
            <a:extLst>
              <a:ext uri="{FF2B5EF4-FFF2-40B4-BE49-F238E27FC236}">
                <a16:creationId xmlns:a16="http://schemas.microsoft.com/office/drawing/2014/main" id="{E5C9E78E-D068-4872-BB79-AA63EA8BFC32}"/>
              </a:ext>
            </a:extLst>
          </p:cNvPr>
          <p:cNvSpPr>
            <a:spLocks noChangeShapeType="1"/>
          </p:cNvSpPr>
          <p:nvPr/>
        </p:nvSpPr>
        <p:spPr bwMode="auto">
          <a:xfrm flipV="1">
            <a:off x="9681117" y="1747656"/>
            <a:ext cx="152400" cy="152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21" name="Line 9">
            <a:extLst>
              <a:ext uri="{FF2B5EF4-FFF2-40B4-BE49-F238E27FC236}">
                <a16:creationId xmlns:a16="http://schemas.microsoft.com/office/drawing/2014/main" id="{7A55C9AD-4CCF-4E46-B6FF-36DD7BDBE364}"/>
              </a:ext>
            </a:extLst>
          </p:cNvPr>
          <p:cNvSpPr>
            <a:spLocks noChangeShapeType="1"/>
          </p:cNvSpPr>
          <p:nvPr/>
        </p:nvSpPr>
        <p:spPr bwMode="auto">
          <a:xfrm flipV="1">
            <a:off x="9452517" y="3043056"/>
            <a:ext cx="5334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22" name="Text Box 10">
            <a:extLst>
              <a:ext uri="{FF2B5EF4-FFF2-40B4-BE49-F238E27FC236}">
                <a16:creationId xmlns:a16="http://schemas.microsoft.com/office/drawing/2014/main" id="{D6EFECB1-9814-4353-9696-052539CB3132}"/>
              </a:ext>
            </a:extLst>
          </p:cNvPr>
          <p:cNvSpPr txBox="1">
            <a:spLocks noChangeArrowheads="1"/>
          </p:cNvSpPr>
          <p:nvPr/>
        </p:nvSpPr>
        <p:spPr bwMode="auto">
          <a:xfrm>
            <a:off x="8766716" y="4186056"/>
            <a:ext cx="154816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dirty="0">
                <a:latin typeface="Times New Roman" panose="02020603050405020304" pitchFamily="18" charset="0"/>
                <a:cs typeface="Times New Roman" panose="02020603050405020304" pitchFamily="18" charset="0"/>
              </a:rPr>
              <a:t>Proton at the nucleus</a:t>
            </a:r>
          </a:p>
        </p:txBody>
      </p:sp>
      <p:sp>
        <p:nvSpPr>
          <p:cNvPr id="13323" name="Text Box 11">
            <a:extLst>
              <a:ext uri="{FF2B5EF4-FFF2-40B4-BE49-F238E27FC236}">
                <a16:creationId xmlns:a16="http://schemas.microsoft.com/office/drawing/2014/main" id="{A21ECD2E-8E64-41F7-AE43-E51910ACC2E0}"/>
              </a:ext>
            </a:extLst>
          </p:cNvPr>
          <p:cNvSpPr txBox="1">
            <a:spLocks noChangeArrowheads="1"/>
          </p:cNvSpPr>
          <p:nvPr/>
        </p:nvSpPr>
        <p:spPr bwMode="auto">
          <a:xfrm>
            <a:off x="10489578" y="1550652"/>
            <a:ext cx="1066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dirty="0">
                <a:latin typeface="Times New Roman" panose="02020603050405020304" pitchFamily="18" charset="0"/>
                <a:cs typeface="Times New Roman" panose="02020603050405020304" pitchFamily="18" charset="0"/>
              </a:rPr>
              <a:t>electron</a:t>
            </a:r>
          </a:p>
        </p:txBody>
      </p:sp>
      <mc:AlternateContent xmlns:mc="http://schemas.openxmlformats.org/markup-compatibility/2006" xmlns:a14="http://schemas.microsoft.com/office/drawing/2010/main">
        <mc:Choice Requires="a14">
          <p:sp>
            <p:nvSpPr>
              <p:cNvPr id="13324" name="Text Box 12">
                <a:extLst>
                  <a:ext uri="{FF2B5EF4-FFF2-40B4-BE49-F238E27FC236}">
                    <a16:creationId xmlns:a16="http://schemas.microsoft.com/office/drawing/2014/main" id="{0AC40C56-BE09-45BE-9A84-3140C8A1FD09}"/>
                  </a:ext>
                </a:extLst>
              </p:cNvPr>
              <p:cNvSpPr txBox="1">
                <a:spLocks noChangeArrowheads="1"/>
              </p:cNvSpPr>
              <p:nvPr/>
            </p:nvSpPr>
            <p:spPr bwMode="auto">
              <a:xfrm>
                <a:off x="1137422" y="1357078"/>
                <a:ext cx="7324494" cy="404290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ts val="600"/>
                  </a:spcBef>
                  <a:buClrTx/>
                  <a:buSzTx/>
                  <a:buFontTx/>
                  <a:buNone/>
                </a:pPr>
                <a:r>
                  <a:rPr lang="en-US" altLang="zh-CN" dirty="0">
                    <a:latin typeface="Times New Roman" panose="02020603050405020304" pitchFamily="18" charset="0"/>
                    <a:cs typeface="Times New Roman" panose="02020603050405020304" pitchFamily="18" charset="0"/>
                  </a:rPr>
                  <a:t>Bohr’s postulates:</a:t>
                </a:r>
              </a:p>
              <a:p>
                <a:pPr eaLnBrk="1" hangingPunct="1">
                  <a:lnSpc>
                    <a:spcPct val="125000"/>
                  </a:lnSpc>
                  <a:spcBef>
                    <a:spcPts val="600"/>
                  </a:spcBef>
                  <a:buClrTx/>
                  <a:buSzTx/>
                  <a:buFontTx/>
                  <a:buNone/>
                </a:pPr>
                <a:r>
                  <a:rPr lang="en-US" altLang="zh-CN" sz="2800" dirty="0">
                    <a:latin typeface="Times New Roman" panose="02020603050405020304" pitchFamily="18" charset="0"/>
                    <a:cs typeface="Times New Roman" panose="02020603050405020304" pitchFamily="18" charset="0"/>
                  </a:rPr>
                  <a:t>1. An electron in an atom can revolve in certain </a:t>
                </a:r>
                <a:r>
                  <a:rPr lang="en-US" altLang="zh-CN" sz="2800" i="1" dirty="0">
                    <a:latin typeface="Times New Roman" panose="02020603050405020304" pitchFamily="18" charset="0"/>
                    <a:cs typeface="Times New Roman" panose="02020603050405020304" pitchFamily="18" charset="0"/>
                  </a:rPr>
                  <a:t>stable</a:t>
                </a:r>
                <a:r>
                  <a:rPr lang="en-US" altLang="zh-CN" sz="2800" dirty="0">
                    <a:latin typeface="Times New Roman" panose="02020603050405020304" pitchFamily="18" charset="0"/>
                    <a:cs typeface="Times New Roman" panose="02020603050405020304" pitchFamily="18" charset="0"/>
                  </a:rPr>
                  <a:t> orbits without emitting radiation. </a:t>
                </a:r>
              </a:p>
              <a:p>
                <a:pPr eaLnBrk="1" hangingPunct="1">
                  <a:lnSpc>
                    <a:spcPct val="125000"/>
                  </a:lnSpc>
                  <a:spcBef>
                    <a:spcPts val="600"/>
                  </a:spcBef>
                  <a:buClrTx/>
                  <a:buSzTx/>
                  <a:buFontTx/>
                  <a:buNone/>
                </a:pPr>
                <a:r>
                  <a:rPr lang="en-US" altLang="zh-CN" sz="2800" dirty="0">
                    <a:latin typeface="Times New Roman" panose="02020603050405020304" pitchFamily="18" charset="0"/>
                    <a:cs typeface="Times New Roman" panose="02020603050405020304" pitchFamily="18" charset="0"/>
                  </a:rPr>
                  <a:t>2. Only those orbits are permitted for which the angular momentum is an integral multiple of </a:t>
                </a:r>
                <a14:m>
                  <m:oMath xmlns:m="http://schemas.openxmlformats.org/officeDocument/2006/math">
                    <m:r>
                      <a:rPr lang="en-US" altLang="zh-CN" sz="2800" i="1" dirty="0" smtClean="0">
                        <a:latin typeface="Cambria Math" panose="02040503050406030204" pitchFamily="18" charset="0"/>
                        <a:cs typeface="Times New Roman" panose="02020603050405020304" pitchFamily="18" charset="0"/>
                      </a:rPr>
                      <m:t>h</m:t>
                    </m:r>
                    <m:r>
                      <a:rPr lang="en-US" altLang="zh-CN" sz="2800" i="1" dirty="0" smtClean="0">
                        <a:latin typeface="Cambria Math" panose="02040503050406030204" pitchFamily="18" charset="0"/>
                        <a:cs typeface="Times New Roman" panose="02020603050405020304" pitchFamily="18" charset="0"/>
                      </a:rPr>
                      <m:t>/2</m:t>
                    </m:r>
                    <m:r>
                      <a:rPr lang="el-GR" altLang="zh-CN" sz="2800" i="1" dirty="0">
                        <a:latin typeface="Cambria Math" panose="02040503050406030204" pitchFamily="18" charset="0"/>
                        <a:cs typeface="Times New Roman" panose="02020603050405020304" pitchFamily="18" charset="0"/>
                      </a:rPr>
                      <m:t>𝜋</m:t>
                    </m:r>
                    <m:r>
                      <a:rPr lang="en-US" altLang="zh-CN" sz="2800" i="1" dirty="0">
                        <a:latin typeface="Cambria Math" panose="02040503050406030204" pitchFamily="18" charset="0"/>
                        <a:cs typeface="Times New Roman" panose="02020603050405020304" pitchFamily="18" charset="0"/>
                      </a:rPr>
                      <m:t>=</m:t>
                    </m:r>
                    <m:r>
                      <a:rPr lang="az-Cyrl-AZ" altLang="zh-CN" sz="2800" i="1" dirty="0">
                        <a:latin typeface="Cambria Math" panose="02040503050406030204" pitchFamily="18" charset="0"/>
                        <a:cs typeface="Times New Roman" panose="02020603050405020304" pitchFamily="18" charset="0"/>
                      </a:rPr>
                      <m:t>ћ</m:t>
                    </m:r>
                  </m:oMath>
                </a14:m>
                <a:r>
                  <a:rPr lang="en-US" altLang="zh-CN" sz="2800" dirty="0">
                    <a:latin typeface="Times New Roman" panose="02020603050405020304" pitchFamily="18" charset="0"/>
                    <a:cs typeface="Times New Roman" panose="02020603050405020304" pitchFamily="18" charset="0"/>
                  </a:rPr>
                  <a:t> : the angular momentum is quantized. So energy values are discrete. </a:t>
                </a:r>
                <a:endParaRPr lang="el-GR" altLang="zh-CN" sz="2800" dirty="0">
                  <a:latin typeface="Times New Roman" panose="02020603050405020304" pitchFamily="18" charset="0"/>
                  <a:cs typeface="Times New Roman" panose="02020603050405020304" pitchFamily="18" charset="0"/>
                </a:endParaRPr>
              </a:p>
            </p:txBody>
          </p:sp>
        </mc:Choice>
        <mc:Fallback xmlns="">
          <p:sp>
            <p:nvSpPr>
              <p:cNvPr id="13324" name="Text Box 12">
                <a:extLst>
                  <a:ext uri="{FF2B5EF4-FFF2-40B4-BE49-F238E27FC236}">
                    <a16:creationId xmlns:a16="http://schemas.microsoft.com/office/drawing/2014/main" id="{0AC40C56-BE09-45BE-9A84-3140C8A1FD09}"/>
                  </a:ext>
                </a:extLst>
              </p:cNvPr>
              <p:cNvSpPr txBox="1">
                <a:spLocks noRot="1" noChangeAspect="1" noMove="1" noResize="1" noEditPoints="1" noAdjustHandles="1" noChangeArrowheads="1" noChangeShapeType="1" noTextEdit="1"/>
              </p:cNvSpPr>
              <p:nvPr/>
            </p:nvSpPr>
            <p:spPr bwMode="auto">
              <a:xfrm>
                <a:off x="1137422" y="1357078"/>
                <a:ext cx="7324494" cy="4042902"/>
              </a:xfrm>
              <a:prstGeom prst="rect">
                <a:avLst/>
              </a:prstGeom>
              <a:blipFill>
                <a:blip r:embed="rId3"/>
                <a:stretch>
                  <a:fillRect l="-2165" t="-452" b="-331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3325" name="Text Box 13">
            <a:extLst>
              <a:ext uri="{FF2B5EF4-FFF2-40B4-BE49-F238E27FC236}">
                <a16:creationId xmlns:a16="http://schemas.microsoft.com/office/drawing/2014/main" id="{54F448EB-706C-4B52-8903-171F5181CCC7}"/>
              </a:ext>
            </a:extLst>
          </p:cNvPr>
          <p:cNvSpPr txBox="1">
            <a:spLocks noChangeArrowheads="1"/>
          </p:cNvSpPr>
          <p:nvPr/>
        </p:nvSpPr>
        <p:spPr bwMode="auto">
          <a:xfrm>
            <a:off x="1137422" y="5330953"/>
            <a:ext cx="10418956" cy="1119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ts val="600"/>
              </a:spcBef>
              <a:buClrTx/>
              <a:buSzTx/>
              <a:buFontTx/>
              <a:buNone/>
            </a:pPr>
            <a:r>
              <a:rPr lang="en-US" altLang="zh-CN" sz="2800" dirty="0">
                <a:latin typeface="Times New Roman" panose="02020603050405020304" pitchFamily="18" charset="0"/>
                <a:cs typeface="Times New Roman" panose="02020603050405020304" pitchFamily="18" charset="0"/>
              </a:rPr>
              <a:t>3. An atom radiates only when it makes a transition from one stable orbit to another emitting or absorbing a photon of appropriate energy.</a:t>
            </a:r>
          </a:p>
        </p:txBody>
      </p:sp>
      <p:pic>
        <p:nvPicPr>
          <p:cNvPr id="14" name="图片 8">
            <a:extLst>
              <a:ext uri="{FF2B5EF4-FFF2-40B4-BE49-F238E27FC236}">
                <a16:creationId xmlns:a16="http://schemas.microsoft.com/office/drawing/2014/main" id="{69029A62-9347-4FB7-B6CC-6ED975A00DB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5">
            <a:extLst>
              <a:ext uri="{FF2B5EF4-FFF2-40B4-BE49-F238E27FC236}">
                <a16:creationId xmlns:a16="http://schemas.microsoft.com/office/drawing/2014/main" id="{7A38D9D6-5F61-426E-BA13-669238626788}"/>
              </a:ext>
            </a:extLst>
          </p:cNvPr>
          <p:cNvGrpSpPr>
            <a:grpSpLocks/>
          </p:cNvGrpSpPr>
          <p:nvPr/>
        </p:nvGrpSpPr>
        <p:grpSpPr bwMode="auto">
          <a:xfrm>
            <a:off x="12000" y="1268760"/>
            <a:ext cx="12168000" cy="0"/>
            <a:chOff x="0" y="119"/>
            <a:chExt cx="5804" cy="726"/>
          </a:xfrm>
        </p:grpSpPr>
        <p:pic>
          <p:nvPicPr>
            <p:cNvPr id="16" name="Picture 6" descr="nklogo">
              <a:extLst>
                <a:ext uri="{FF2B5EF4-FFF2-40B4-BE49-F238E27FC236}">
                  <a16:creationId xmlns:a16="http://schemas.microsoft.com/office/drawing/2014/main" id="{14FB3E35-36D9-4E4B-97A9-EAF6D849B03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Line 7">
              <a:extLst>
                <a:ext uri="{FF2B5EF4-FFF2-40B4-BE49-F238E27FC236}">
                  <a16:creationId xmlns:a16="http://schemas.microsoft.com/office/drawing/2014/main" id="{95917602-B601-4C15-9F3D-B01E4B2DA8F8}"/>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a:extLst>
              <a:ext uri="{FF2B5EF4-FFF2-40B4-BE49-F238E27FC236}">
                <a16:creationId xmlns:a16="http://schemas.microsoft.com/office/drawing/2014/main" id="{BDAA6066-10F9-4E4A-A18E-3D66287A6E39}"/>
              </a:ext>
            </a:extLst>
          </p:cNvPr>
          <p:cNvSpPr>
            <a:spLocks noGrp="1" noChangeArrowheads="1"/>
          </p:cNvSpPr>
          <p:nvPr>
            <p:ph type="title" idx="4294967295"/>
          </p:nvPr>
        </p:nvSpPr>
        <p:spPr>
          <a:xfrm>
            <a:off x="1981200" y="115889"/>
            <a:ext cx="8229600" cy="1139825"/>
          </a:xfrm>
        </p:spPr>
        <p:txBody>
          <a:bodyPr>
            <a:normAutofit/>
          </a:bodyPr>
          <a:lstStyle/>
          <a:p>
            <a:pPr>
              <a:defRPr/>
            </a:pPr>
            <a:r>
              <a:rPr lang="en-US" altLang="zh-CN" b="1" dirty="0">
                <a:latin typeface="Arial" panose="020B0604020202020204" pitchFamily="34" charset="0"/>
                <a:cs typeface="Arial" panose="020B0604020202020204" pitchFamily="34" charset="0"/>
              </a:rPr>
              <a:t>The Bohr model of H atom </a:t>
            </a:r>
          </a:p>
        </p:txBody>
      </p:sp>
      <p:sp>
        <p:nvSpPr>
          <p:cNvPr id="332803" name="Rectangle 3">
            <a:extLst>
              <a:ext uri="{FF2B5EF4-FFF2-40B4-BE49-F238E27FC236}">
                <a16:creationId xmlns:a16="http://schemas.microsoft.com/office/drawing/2014/main" id="{8823E81D-B644-4721-B293-FF701FEE0CFD}"/>
              </a:ext>
            </a:extLst>
          </p:cNvPr>
          <p:cNvSpPr>
            <a:spLocks noGrp="1" noChangeArrowheads="1"/>
          </p:cNvSpPr>
          <p:nvPr>
            <p:ph type="body" sz="half" idx="1"/>
          </p:nvPr>
        </p:nvSpPr>
        <p:spPr>
          <a:xfrm>
            <a:off x="1291273" y="1580231"/>
            <a:ext cx="8435975" cy="973138"/>
          </a:xfrm>
        </p:spPr>
        <p:txBody>
          <a:bodyPr>
            <a:normAutofit fontScale="92500" lnSpcReduction="20000"/>
          </a:bodyPr>
          <a:lstStyle/>
          <a:p>
            <a:pPr>
              <a:lnSpc>
                <a:spcPct val="125000"/>
              </a:lnSpc>
              <a:buFont typeface="Wingdings" panose="05000000000000000000" pitchFamily="2" charset="2"/>
              <a:buNone/>
              <a:defRPr/>
            </a:pPr>
            <a:r>
              <a:rPr lang="en-US" altLang="zh-CN" sz="3000" dirty="0">
                <a:latin typeface="Times New Roman" panose="02020603050405020304" pitchFamily="18" charset="0"/>
                <a:cs typeface="Times New Roman" panose="02020603050405020304" pitchFamily="18" charset="0"/>
              </a:rPr>
              <a:t>Bohr’s postulate: The angular momentum is quantized.		</a:t>
            </a:r>
            <a:r>
              <a:rPr lang="en-US" altLang="zh-CN" dirty="0">
                <a:latin typeface="Times New Roman" panose="02020603050405020304" pitchFamily="18" charset="0"/>
                <a:cs typeface="Times New Roman" panose="02020603050405020304" pitchFamily="18" charset="0"/>
              </a:rPr>
              <a:t>			</a:t>
            </a:r>
          </a:p>
        </p:txBody>
      </p:sp>
      <p:sp>
        <p:nvSpPr>
          <p:cNvPr id="14341" name="Text Box 5">
            <a:extLst>
              <a:ext uri="{FF2B5EF4-FFF2-40B4-BE49-F238E27FC236}">
                <a16:creationId xmlns:a16="http://schemas.microsoft.com/office/drawing/2014/main" id="{380A5334-6FB2-426D-BF36-3C74D07FC1B3}"/>
              </a:ext>
            </a:extLst>
          </p:cNvPr>
          <p:cNvSpPr txBox="1">
            <a:spLocks noChangeArrowheads="1"/>
          </p:cNvSpPr>
          <p:nvPr/>
        </p:nvSpPr>
        <p:spPr bwMode="auto">
          <a:xfrm>
            <a:off x="6769099" y="2529355"/>
            <a:ext cx="36718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dirty="0">
                <a:latin typeface="Times New Roman" panose="02020603050405020304" pitchFamily="18" charset="0"/>
                <a:cs typeface="Times New Roman" panose="02020603050405020304" pitchFamily="18" charset="0"/>
              </a:rPr>
              <a:t>n=1,2,3,…..       (1)</a:t>
            </a:r>
          </a:p>
        </p:txBody>
      </p:sp>
      <p:sp>
        <p:nvSpPr>
          <p:cNvPr id="332806" name="Text Box 6">
            <a:extLst>
              <a:ext uri="{FF2B5EF4-FFF2-40B4-BE49-F238E27FC236}">
                <a16:creationId xmlns:a16="http://schemas.microsoft.com/office/drawing/2014/main" id="{B0E89D43-E7F5-4A93-8708-08A42C0CBD9A}"/>
              </a:ext>
            </a:extLst>
          </p:cNvPr>
          <p:cNvSpPr txBox="1">
            <a:spLocks noChangeArrowheads="1"/>
          </p:cNvSpPr>
          <p:nvPr/>
        </p:nvSpPr>
        <p:spPr bwMode="auto">
          <a:xfrm>
            <a:off x="1291273" y="3664814"/>
            <a:ext cx="9893400" cy="1119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25000"/>
              </a:lnSpc>
              <a:spcBef>
                <a:spcPct val="50000"/>
              </a:spcBef>
              <a:defRPr/>
            </a:pPr>
            <a:r>
              <a:rPr lang="en-US" altLang="zh-CN" sz="2800" dirty="0">
                <a:latin typeface="Times New Roman" panose="02020603050405020304" pitchFamily="18" charset="0"/>
                <a:cs typeface="Times New Roman" panose="02020603050405020304" pitchFamily="18" charset="0"/>
              </a:rPr>
              <a:t>The electrostatic attraction between the proton and the electron provides the centripetal force</a:t>
            </a:r>
          </a:p>
        </p:txBody>
      </p:sp>
      <p:sp>
        <p:nvSpPr>
          <p:cNvPr id="14344" name="Rectangle 12">
            <a:extLst>
              <a:ext uri="{FF2B5EF4-FFF2-40B4-BE49-F238E27FC236}">
                <a16:creationId xmlns:a16="http://schemas.microsoft.com/office/drawing/2014/main" id="{9129BF25-9486-4E1B-A6D1-4266DBDB7E58}"/>
              </a:ext>
            </a:extLst>
          </p:cNvPr>
          <p:cNvSpPr>
            <a:spLocks noChangeArrowheads="1"/>
          </p:cNvSpPr>
          <p:nvPr/>
        </p:nvSpPr>
        <p:spPr bwMode="auto">
          <a:xfrm>
            <a:off x="9188050" y="5255148"/>
            <a:ext cx="6046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dirty="0">
                <a:latin typeface="Times New Roman" panose="02020603050405020304" pitchFamily="18" charset="0"/>
                <a:cs typeface="Times New Roman" panose="02020603050405020304" pitchFamily="18" charset="0"/>
              </a:rPr>
              <a:t>(2)</a:t>
            </a:r>
          </a:p>
        </p:txBody>
      </p:sp>
      <p:pic>
        <p:nvPicPr>
          <p:cNvPr id="9" name="图片 8">
            <a:extLst>
              <a:ext uri="{FF2B5EF4-FFF2-40B4-BE49-F238E27FC236}">
                <a16:creationId xmlns:a16="http://schemas.microsoft.com/office/drawing/2014/main" id="{034E5594-76D1-42EA-94F3-9F935E902F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5">
            <a:extLst>
              <a:ext uri="{FF2B5EF4-FFF2-40B4-BE49-F238E27FC236}">
                <a16:creationId xmlns:a16="http://schemas.microsoft.com/office/drawing/2014/main" id="{DB5BB0ED-6CA9-42EB-914C-D209753FBC1E}"/>
              </a:ext>
            </a:extLst>
          </p:cNvPr>
          <p:cNvGrpSpPr>
            <a:grpSpLocks/>
          </p:cNvGrpSpPr>
          <p:nvPr/>
        </p:nvGrpSpPr>
        <p:grpSpPr bwMode="auto">
          <a:xfrm>
            <a:off x="12000" y="1268760"/>
            <a:ext cx="12168000" cy="0"/>
            <a:chOff x="0" y="119"/>
            <a:chExt cx="5804" cy="726"/>
          </a:xfrm>
        </p:grpSpPr>
        <p:pic>
          <p:nvPicPr>
            <p:cNvPr id="11" name="Picture 6" descr="nklogo">
              <a:extLst>
                <a:ext uri="{FF2B5EF4-FFF2-40B4-BE49-F238E27FC236}">
                  <a16:creationId xmlns:a16="http://schemas.microsoft.com/office/drawing/2014/main" id="{6C9A89D7-1F1A-480F-BAB9-05F6617E272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7">
              <a:extLst>
                <a:ext uri="{FF2B5EF4-FFF2-40B4-BE49-F238E27FC236}">
                  <a16:creationId xmlns:a16="http://schemas.microsoft.com/office/drawing/2014/main" id="{A5713074-D0C6-4801-B103-8263666CF0C3}"/>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7B5C34C-86DA-4D34-B61E-BDAB7B542C6B}"/>
                  </a:ext>
                </a:extLst>
              </p:cNvPr>
              <p:cNvSpPr/>
              <p:nvPr/>
            </p:nvSpPr>
            <p:spPr>
              <a:xfrm>
                <a:off x="3531283" y="2266406"/>
                <a:ext cx="1977977"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𝑚𝑣</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𝑟</m:t>
                          </m:r>
                        </m:e>
                        <m:sub>
                          <m:r>
                            <a:rPr lang="zh-CN" altLang="en-US" sz="2800" i="1">
                              <a:latin typeface="Cambria Math" panose="02040503050406030204" pitchFamily="18" charset="0"/>
                            </a:rPr>
                            <m:t>𝑛</m:t>
                          </m:r>
                        </m:sub>
                      </m:sSub>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𝑛h</m:t>
                          </m:r>
                        </m:num>
                        <m:den>
                          <m:r>
                            <a:rPr lang="zh-CN" altLang="en-US" sz="2800" i="0">
                              <a:latin typeface="Cambria Math" panose="02040503050406030204" pitchFamily="18" charset="0"/>
                            </a:rPr>
                            <m:t>2</m:t>
                          </m:r>
                          <m:r>
                            <a:rPr lang="zh-CN" altLang="en-US" sz="2800" i="1">
                              <a:latin typeface="Cambria Math" panose="02040503050406030204" pitchFamily="18" charset="0"/>
                            </a:rPr>
                            <m:t>𝜋</m:t>
                          </m:r>
                        </m:den>
                      </m:f>
                    </m:oMath>
                  </m:oMathPara>
                </a14:m>
                <a:endParaRPr lang="zh-CN" altLang="en-US" sz="2800" dirty="0"/>
              </a:p>
            </p:txBody>
          </p:sp>
        </mc:Choice>
        <mc:Fallback xmlns="">
          <p:sp>
            <p:nvSpPr>
              <p:cNvPr id="4" name="矩形 3">
                <a:extLst>
                  <a:ext uri="{FF2B5EF4-FFF2-40B4-BE49-F238E27FC236}">
                    <a16:creationId xmlns:a16="http://schemas.microsoft.com/office/drawing/2014/main" id="{37B5C34C-86DA-4D34-B61E-BDAB7B542C6B}"/>
                  </a:ext>
                </a:extLst>
              </p:cNvPr>
              <p:cNvSpPr>
                <a:spLocks noRot="1" noChangeAspect="1" noMove="1" noResize="1" noEditPoints="1" noAdjustHandles="1" noChangeArrowheads="1" noChangeShapeType="1" noTextEdit="1"/>
              </p:cNvSpPr>
              <p:nvPr/>
            </p:nvSpPr>
            <p:spPr>
              <a:xfrm>
                <a:off x="3531283" y="2266406"/>
                <a:ext cx="1977977" cy="9103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ACBE061-0341-4F23-8BFE-E59AAAF1ED2D}"/>
                  </a:ext>
                </a:extLst>
              </p:cNvPr>
              <p:cNvSpPr/>
              <p:nvPr/>
            </p:nvSpPr>
            <p:spPr>
              <a:xfrm>
                <a:off x="3794438" y="4994179"/>
                <a:ext cx="2609240" cy="10451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800" i="1" smtClean="0">
                              <a:latin typeface="Cambria Math" panose="02040503050406030204" pitchFamily="18" charset="0"/>
                            </a:rPr>
                          </m:ctrlPr>
                        </m:fPr>
                        <m:num>
                          <m:r>
                            <a:rPr lang="zh-CN" altLang="en-US" sz="2800">
                              <a:latin typeface="Cambria Math" panose="02040503050406030204" pitchFamily="18" charset="0"/>
                            </a:rPr>
                            <m:t>1</m:t>
                          </m:r>
                        </m:num>
                        <m:den>
                          <m:r>
                            <a:rPr lang="zh-CN" altLang="en-US" sz="2800" i="0">
                              <a:latin typeface="Cambria Math" panose="02040503050406030204" pitchFamily="18" charset="0"/>
                            </a:rPr>
                            <m:t>4</m:t>
                          </m:r>
                          <m:r>
                            <a:rPr lang="zh-CN" altLang="en-US" sz="2800" i="1">
                              <a:latin typeface="Cambria Math" panose="02040503050406030204" pitchFamily="18" charset="0"/>
                            </a:rPr>
                            <m:t>𝜋</m:t>
                          </m:r>
                          <m:sSub>
                            <m:sSubPr>
                              <m:ctrlPr>
                                <a:rPr lang="en-US" altLang="zh-CN" sz="2800" i="1" smtClean="0">
                                  <a:latin typeface="Cambria Math" panose="02040503050406030204" pitchFamily="18" charset="0"/>
                                </a:rPr>
                              </m:ctrlPr>
                            </m:sSubPr>
                            <m:e>
                              <m:r>
                                <a:rPr lang="zh-CN" altLang="en-US" sz="2800" i="1" smtClean="0">
                                  <a:latin typeface="Cambria Math" panose="02040503050406030204" pitchFamily="18" charset="0"/>
                                </a:rPr>
                                <m:t>𝜀</m:t>
                              </m:r>
                            </m:e>
                            <m:sub>
                              <m:r>
                                <a:rPr lang="en-US" altLang="zh-CN" sz="2800" b="0" i="1" smtClean="0">
                                  <a:latin typeface="Cambria Math" panose="02040503050406030204" pitchFamily="18" charset="0"/>
                                </a:rPr>
                                <m:t>0</m:t>
                              </m:r>
                            </m:sub>
                          </m:sSub>
                        </m:den>
                      </m:f>
                      <m:f>
                        <m:fPr>
                          <m:ctrlPr>
                            <a:rPr lang="zh-CN" altLang="en-US" sz="2800" i="1">
                              <a:latin typeface="Cambria Math" panose="02040503050406030204" pitchFamily="18" charset="0"/>
                            </a:rPr>
                          </m:ctrlPr>
                        </m:fPr>
                        <m:num>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zh-CN" altLang="en-US" sz="2800" i="0">
                                  <a:latin typeface="Cambria Math" panose="02040503050406030204" pitchFamily="18" charset="0"/>
                                </a:rPr>
                                <m:t>2</m:t>
                              </m:r>
                            </m:sup>
                          </m:sSup>
                        </m:num>
                        <m:den>
                          <m:sSubSup>
                            <m:sSubSupPr>
                              <m:ctrlPr>
                                <a:rPr lang="zh-CN" altLang="en-US" sz="2800" i="1">
                                  <a:latin typeface="Cambria Math" panose="02040503050406030204" pitchFamily="18" charset="0"/>
                                </a:rPr>
                              </m:ctrlPr>
                            </m:sSubSupPr>
                            <m:e>
                              <m:r>
                                <a:rPr lang="zh-CN" altLang="en-US" sz="2800" i="1">
                                  <a:latin typeface="Cambria Math" panose="02040503050406030204" pitchFamily="18" charset="0"/>
                                </a:rPr>
                                <m:t>𝑟</m:t>
                              </m:r>
                            </m:e>
                            <m:sub>
                              <m:r>
                                <a:rPr lang="zh-CN" altLang="en-US" sz="2800" i="1">
                                  <a:latin typeface="Cambria Math" panose="02040503050406030204" pitchFamily="18" charset="0"/>
                                </a:rPr>
                                <m:t>𝑛</m:t>
                              </m:r>
                            </m:sub>
                            <m:sup>
                              <m:r>
                                <a:rPr lang="zh-CN" altLang="en-US" sz="2800" i="0">
                                  <a:latin typeface="Cambria Math" panose="02040503050406030204" pitchFamily="18" charset="0"/>
                                </a:rPr>
                                <m:t>2</m:t>
                              </m:r>
                            </m:sup>
                          </m:sSubSup>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𝑚</m:t>
                          </m:r>
                          <m:sSubSup>
                            <m:sSubSupPr>
                              <m:ctrlPr>
                                <a:rPr lang="zh-CN" altLang="en-US" sz="2800" i="1">
                                  <a:latin typeface="Cambria Math" panose="02040503050406030204" pitchFamily="18" charset="0"/>
                                </a:rPr>
                              </m:ctrlPr>
                            </m:sSubSupPr>
                            <m:e>
                              <m:r>
                                <a:rPr lang="zh-CN" altLang="en-US" sz="2800" i="1">
                                  <a:latin typeface="Cambria Math" panose="02040503050406030204" pitchFamily="18" charset="0"/>
                                </a:rPr>
                                <m:t>𝑣</m:t>
                              </m:r>
                            </m:e>
                            <m:sub>
                              <m:r>
                                <a:rPr lang="zh-CN" altLang="en-US" sz="2800" i="1">
                                  <a:latin typeface="Cambria Math" panose="02040503050406030204" pitchFamily="18" charset="0"/>
                                </a:rPr>
                                <m:t>𝑛</m:t>
                              </m:r>
                            </m:sub>
                            <m:sup>
                              <m:r>
                                <a:rPr lang="zh-CN" altLang="en-US" sz="2800" i="0">
                                  <a:latin typeface="Cambria Math" panose="02040503050406030204" pitchFamily="18" charset="0"/>
                                </a:rPr>
                                <m:t>2</m:t>
                              </m:r>
                            </m:sup>
                          </m:sSubSup>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𝑟</m:t>
                              </m:r>
                            </m:e>
                            <m:sub>
                              <m:r>
                                <a:rPr lang="zh-CN" altLang="en-US" sz="2800" i="1">
                                  <a:latin typeface="Cambria Math" panose="02040503050406030204" pitchFamily="18" charset="0"/>
                                </a:rPr>
                                <m:t>𝑛</m:t>
                              </m:r>
                            </m:sub>
                          </m:sSub>
                        </m:den>
                      </m:f>
                    </m:oMath>
                  </m:oMathPara>
                </a14:m>
                <a:endParaRPr lang="zh-CN" altLang="en-US" sz="2800" dirty="0"/>
              </a:p>
            </p:txBody>
          </p:sp>
        </mc:Choice>
        <mc:Fallback xmlns="">
          <p:sp>
            <p:nvSpPr>
              <p:cNvPr id="7" name="矩形 6">
                <a:extLst>
                  <a:ext uri="{FF2B5EF4-FFF2-40B4-BE49-F238E27FC236}">
                    <a16:creationId xmlns:a16="http://schemas.microsoft.com/office/drawing/2014/main" id="{2ACBE061-0341-4F23-8BFE-E59AAAF1ED2D}"/>
                  </a:ext>
                </a:extLst>
              </p:cNvPr>
              <p:cNvSpPr>
                <a:spLocks noRot="1" noChangeAspect="1" noMove="1" noResize="1" noEditPoints="1" noAdjustHandles="1" noChangeArrowheads="1" noChangeShapeType="1" noTextEdit="1"/>
              </p:cNvSpPr>
              <p:nvPr/>
            </p:nvSpPr>
            <p:spPr>
              <a:xfrm>
                <a:off x="3794438" y="4994179"/>
                <a:ext cx="2609240" cy="1045158"/>
              </a:xfrm>
              <a:prstGeom prst="rect">
                <a:avLst/>
              </a:prstGeom>
              <a:blipFill>
                <a:blip r:embed="rId5"/>
                <a:stretch>
                  <a:fillRect/>
                </a:stretch>
              </a:blipFill>
            </p:spPr>
            <p:txBody>
              <a:bodyPr/>
              <a:lstStyle/>
              <a:p>
                <a:r>
                  <a:rPr lang="zh-CN" alt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a:extLst>
              <a:ext uri="{FF2B5EF4-FFF2-40B4-BE49-F238E27FC236}">
                <a16:creationId xmlns:a16="http://schemas.microsoft.com/office/drawing/2014/main" id="{F88F2E6A-19F9-4138-8B52-8CF0D605F6FE}"/>
              </a:ext>
            </a:extLst>
          </p:cNvPr>
          <p:cNvSpPr>
            <a:spLocks noGrp="1" noChangeArrowheads="1"/>
          </p:cNvSpPr>
          <p:nvPr>
            <p:ph type="title" idx="4294967295"/>
          </p:nvPr>
        </p:nvSpPr>
        <p:spPr>
          <a:xfrm>
            <a:off x="1981200" y="115889"/>
            <a:ext cx="8229600" cy="1139825"/>
          </a:xfrm>
        </p:spPr>
        <p:txBody>
          <a:bodyPr>
            <a:normAutofit/>
          </a:bodyPr>
          <a:lstStyle/>
          <a:p>
            <a:pPr algn="ctr">
              <a:defRPr/>
            </a:pPr>
            <a:r>
              <a:rPr lang="en-US" altLang="zh-CN" sz="3600" b="1" dirty="0">
                <a:latin typeface="Times New Roman" panose="02020603050405020304" pitchFamily="18" charset="0"/>
                <a:cs typeface="Times New Roman" panose="02020603050405020304" pitchFamily="18" charset="0"/>
              </a:rPr>
              <a:t>The Bohr model of H atom </a:t>
            </a:r>
          </a:p>
        </p:txBody>
      </p:sp>
      <p:sp>
        <p:nvSpPr>
          <p:cNvPr id="15363" name="Text Box 8">
            <a:extLst>
              <a:ext uri="{FF2B5EF4-FFF2-40B4-BE49-F238E27FC236}">
                <a16:creationId xmlns:a16="http://schemas.microsoft.com/office/drawing/2014/main" id="{08DBA561-DF2D-4C8D-837D-B1B122E36D0C}"/>
              </a:ext>
            </a:extLst>
          </p:cNvPr>
          <p:cNvSpPr txBox="1">
            <a:spLocks noChangeArrowheads="1"/>
          </p:cNvSpPr>
          <p:nvPr/>
        </p:nvSpPr>
        <p:spPr bwMode="auto">
          <a:xfrm>
            <a:off x="2362200" y="4648201"/>
            <a:ext cx="7543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cs typeface="Arial" panose="020B0604020202020204" pitchFamily="34" charset="0"/>
            </a:endParaRPr>
          </a:p>
        </p:txBody>
      </p:sp>
      <p:sp>
        <p:nvSpPr>
          <p:cNvPr id="381961" name="Text Box 9">
            <a:extLst>
              <a:ext uri="{FF2B5EF4-FFF2-40B4-BE49-F238E27FC236}">
                <a16:creationId xmlns:a16="http://schemas.microsoft.com/office/drawing/2014/main" id="{C67F8964-7482-415C-BE6D-C7E8005E352F}"/>
              </a:ext>
            </a:extLst>
          </p:cNvPr>
          <p:cNvSpPr txBox="1">
            <a:spLocks noChangeArrowheads="1"/>
          </p:cNvSpPr>
          <p:nvPr/>
        </p:nvSpPr>
        <p:spPr bwMode="auto">
          <a:xfrm>
            <a:off x="1468672" y="1679750"/>
            <a:ext cx="75596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dirty="0">
                <a:latin typeface="Times New Roman" panose="02020603050405020304" pitchFamily="18" charset="0"/>
                <a:cs typeface="Times New Roman" panose="02020603050405020304" pitchFamily="18" charset="0"/>
              </a:rPr>
              <a:t>From eq(1) and (2), we have</a:t>
            </a:r>
            <a:endParaRPr lang="en-US" altLang="zh-CN" sz="2000" dirty="0">
              <a:latin typeface="Times New Roman" panose="02020603050405020304" pitchFamily="18" charset="0"/>
              <a:cs typeface="Times New Roman" panose="02020603050405020304" pitchFamily="18" charset="0"/>
            </a:endParaRPr>
          </a:p>
        </p:txBody>
      </p:sp>
      <p:pic>
        <p:nvPicPr>
          <p:cNvPr id="6" name="图片 8">
            <a:extLst>
              <a:ext uri="{FF2B5EF4-FFF2-40B4-BE49-F238E27FC236}">
                <a16:creationId xmlns:a16="http://schemas.microsoft.com/office/drawing/2014/main" id="{479D243D-3A40-4FB0-B8A1-889055E38B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5">
            <a:extLst>
              <a:ext uri="{FF2B5EF4-FFF2-40B4-BE49-F238E27FC236}">
                <a16:creationId xmlns:a16="http://schemas.microsoft.com/office/drawing/2014/main" id="{37B20BFE-04DB-4A78-9BBA-891E16CAB797}"/>
              </a:ext>
            </a:extLst>
          </p:cNvPr>
          <p:cNvGrpSpPr>
            <a:grpSpLocks/>
          </p:cNvGrpSpPr>
          <p:nvPr/>
        </p:nvGrpSpPr>
        <p:grpSpPr bwMode="auto">
          <a:xfrm>
            <a:off x="12000" y="1268760"/>
            <a:ext cx="12168000" cy="0"/>
            <a:chOff x="0" y="119"/>
            <a:chExt cx="5804" cy="726"/>
          </a:xfrm>
        </p:grpSpPr>
        <p:pic>
          <p:nvPicPr>
            <p:cNvPr id="8" name="Picture 6" descr="nklogo">
              <a:extLst>
                <a:ext uri="{FF2B5EF4-FFF2-40B4-BE49-F238E27FC236}">
                  <a16:creationId xmlns:a16="http://schemas.microsoft.com/office/drawing/2014/main" id="{6858281C-BB27-4ACC-953C-130158880DC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7">
              <a:extLst>
                <a:ext uri="{FF2B5EF4-FFF2-40B4-BE49-F238E27FC236}">
                  <a16:creationId xmlns:a16="http://schemas.microsoft.com/office/drawing/2014/main" id="{1C81D71E-6278-452C-852D-60CEFBB42097}"/>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34139FBB-25E5-477E-9DA8-191D2804ABBB}"/>
                  </a:ext>
                </a:extLst>
              </p:cNvPr>
              <p:cNvSpPr/>
              <p:nvPr/>
            </p:nvSpPr>
            <p:spPr>
              <a:xfrm>
                <a:off x="3738888" y="4666022"/>
                <a:ext cx="2108206" cy="1030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𝑣</m:t>
                          </m:r>
                        </m:e>
                        <m:sub>
                          <m:r>
                            <a:rPr lang="zh-CN" altLang="en-US" sz="2800" i="1">
                              <a:latin typeface="Cambria Math" panose="02040503050406030204" pitchFamily="18" charset="0"/>
                            </a:rPr>
                            <m:t>𝑛</m:t>
                          </m:r>
                        </m:sub>
                      </m:sSub>
                      <m:r>
                        <a:rPr lang="zh-CN" altLang="en-US" sz="280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a:latin typeface="Cambria Math" panose="02040503050406030204" pitchFamily="18" charset="0"/>
                            </a:rPr>
                            <m:t>1</m:t>
                          </m:r>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𝜀</m:t>
                              </m:r>
                            </m:e>
                            <m:sub>
                              <m:r>
                                <a:rPr lang="zh-CN" altLang="en-US" sz="2800">
                                  <a:latin typeface="Cambria Math" panose="02040503050406030204" pitchFamily="18" charset="0"/>
                                </a:rPr>
                                <m:t>0</m:t>
                              </m:r>
                            </m:sub>
                          </m:sSub>
                        </m:den>
                      </m:f>
                      <m:f>
                        <m:fPr>
                          <m:ctrlPr>
                            <a:rPr lang="zh-CN" altLang="en-US" sz="2800" i="1">
                              <a:latin typeface="Cambria Math" panose="02040503050406030204" pitchFamily="18" charset="0"/>
                            </a:rPr>
                          </m:ctrlPr>
                        </m:fPr>
                        <m:num>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zh-CN" altLang="en-US" sz="2800">
                                  <a:latin typeface="Cambria Math" panose="02040503050406030204" pitchFamily="18" charset="0"/>
                                </a:rPr>
                                <m:t>2</m:t>
                              </m:r>
                            </m:sup>
                          </m:sSup>
                        </m:num>
                        <m:den>
                          <m:r>
                            <a:rPr lang="zh-CN" altLang="en-US" sz="2800">
                              <a:latin typeface="Cambria Math" panose="02040503050406030204" pitchFamily="18" charset="0"/>
                            </a:rPr>
                            <m:t>2</m:t>
                          </m:r>
                          <m:r>
                            <a:rPr lang="zh-CN" altLang="en-US" sz="2800" i="1">
                              <a:latin typeface="Cambria Math" panose="02040503050406030204" pitchFamily="18" charset="0"/>
                            </a:rPr>
                            <m:t>𝑛h</m:t>
                          </m:r>
                        </m:den>
                      </m:f>
                    </m:oMath>
                  </m:oMathPara>
                </a14:m>
                <a:endParaRPr lang="zh-CN" altLang="en-US" sz="2800" dirty="0"/>
              </a:p>
            </p:txBody>
          </p:sp>
        </mc:Choice>
        <mc:Fallback xmlns="">
          <p:sp>
            <p:nvSpPr>
              <p:cNvPr id="3" name="矩形 2">
                <a:extLst>
                  <a:ext uri="{FF2B5EF4-FFF2-40B4-BE49-F238E27FC236}">
                    <a16:creationId xmlns:a16="http://schemas.microsoft.com/office/drawing/2014/main" id="{34139FBB-25E5-477E-9DA8-191D2804ABBB}"/>
                  </a:ext>
                </a:extLst>
              </p:cNvPr>
              <p:cNvSpPr>
                <a:spLocks noRot="1" noChangeAspect="1" noMove="1" noResize="1" noEditPoints="1" noAdjustHandles="1" noChangeArrowheads="1" noChangeShapeType="1" noTextEdit="1"/>
              </p:cNvSpPr>
              <p:nvPr/>
            </p:nvSpPr>
            <p:spPr>
              <a:xfrm>
                <a:off x="3738888" y="4666022"/>
                <a:ext cx="2108206" cy="103009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C82D3FC-B46F-47A0-B229-2BA08030D506}"/>
                  </a:ext>
                </a:extLst>
              </p:cNvPr>
              <p:cNvSpPr/>
              <p:nvPr/>
            </p:nvSpPr>
            <p:spPr>
              <a:xfrm>
                <a:off x="3632898" y="2950535"/>
                <a:ext cx="2320187"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𝑟</m:t>
                          </m:r>
                        </m:e>
                        <m:sub>
                          <m:r>
                            <a:rPr lang="zh-CN" altLang="en-US" sz="2800" i="1">
                              <a:latin typeface="Cambria Math" panose="02040503050406030204" pitchFamily="18" charset="0"/>
                            </a:rPr>
                            <m:t>𝑛</m:t>
                          </m:r>
                        </m:sub>
                      </m:sSub>
                      <m:r>
                        <a:rPr lang="zh-CN" altLang="en-US" sz="280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𝜀</m:t>
                          </m:r>
                        </m:e>
                        <m:sub>
                          <m:r>
                            <a:rPr lang="zh-CN" altLang="en-US" sz="2800">
                              <a:latin typeface="Cambria Math" panose="02040503050406030204" pitchFamily="18" charset="0"/>
                            </a:rPr>
                            <m:t>0</m:t>
                          </m:r>
                        </m:sub>
                      </m:sSub>
                      <m:f>
                        <m:fPr>
                          <m:ctrlPr>
                            <a:rPr lang="zh-CN" altLang="en-US" sz="2800" i="1">
                              <a:latin typeface="Cambria Math" panose="02040503050406030204" pitchFamily="18" charset="0"/>
                            </a:rPr>
                          </m:ctrlPr>
                        </m:fPr>
                        <m:num>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𝑛</m:t>
                              </m:r>
                            </m:e>
                            <m:sup>
                              <m:r>
                                <a:rPr lang="zh-CN" altLang="en-US" sz="2800">
                                  <a:latin typeface="Cambria Math" panose="02040503050406030204" pitchFamily="18" charset="0"/>
                                </a:rPr>
                                <m:t>2</m:t>
                              </m:r>
                            </m:sup>
                          </m:sSup>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h</m:t>
                              </m:r>
                            </m:e>
                            <m:sup>
                              <m:r>
                                <a:rPr lang="zh-CN" altLang="en-US" sz="2800">
                                  <a:latin typeface="Cambria Math" panose="02040503050406030204" pitchFamily="18" charset="0"/>
                                </a:rPr>
                                <m:t>2</m:t>
                              </m:r>
                            </m:sup>
                          </m:sSup>
                        </m:num>
                        <m:den>
                          <m:r>
                            <a:rPr lang="zh-CN" altLang="en-US" sz="2800" i="1">
                              <a:latin typeface="Cambria Math" panose="02040503050406030204" pitchFamily="18" charset="0"/>
                            </a:rPr>
                            <m:t>𝜋</m:t>
                          </m:r>
                          <m:r>
                            <a:rPr lang="zh-CN" altLang="en-US" sz="2800" i="1">
                              <a:latin typeface="Cambria Math" panose="02040503050406030204" pitchFamily="18" charset="0"/>
                            </a:rPr>
                            <m:t>𝑚</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zh-CN" altLang="en-US" sz="2800">
                                  <a:latin typeface="Cambria Math" panose="02040503050406030204" pitchFamily="18" charset="0"/>
                                </a:rPr>
                                <m:t>2</m:t>
                              </m:r>
                            </m:sup>
                          </m:sSup>
                        </m:den>
                      </m:f>
                    </m:oMath>
                  </m:oMathPara>
                </a14:m>
                <a:endParaRPr lang="zh-CN" altLang="en-US" sz="2800" dirty="0"/>
              </a:p>
            </p:txBody>
          </p:sp>
        </mc:Choice>
        <mc:Fallback xmlns="">
          <p:sp>
            <p:nvSpPr>
              <p:cNvPr id="4" name="矩形 3">
                <a:extLst>
                  <a:ext uri="{FF2B5EF4-FFF2-40B4-BE49-F238E27FC236}">
                    <a16:creationId xmlns:a16="http://schemas.microsoft.com/office/drawing/2014/main" id="{7C82D3FC-B46F-47A0-B229-2BA08030D506}"/>
                  </a:ext>
                </a:extLst>
              </p:cNvPr>
              <p:cNvSpPr>
                <a:spLocks noRot="1" noChangeAspect="1" noMove="1" noResize="1" noEditPoints="1" noAdjustHandles="1" noChangeArrowheads="1" noChangeShapeType="1" noTextEdit="1"/>
              </p:cNvSpPr>
              <p:nvPr/>
            </p:nvSpPr>
            <p:spPr>
              <a:xfrm>
                <a:off x="3632898" y="2950535"/>
                <a:ext cx="2320187" cy="956929"/>
              </a:xfrm>
              <a:prstGeom prst="rect">
                <a:avLst/>
              </a:prstGeom>
              <a:blipFill>
                <a:blip r:embed="rId5"/>
                <a:stretch>
                  <a:fillRect/>
                </a:stretch>
              </a:blipFill>
            </p:spPr>
            <p:txBody>
              <a:bodyPr/>
              <a:lstStyle/>
              <a:p>
                <a:r>
                  <a:rPr lang="zh-CN" altLang="en-US">
                    <a:noFill/>
                  </a:rPr>
                  <a:t> </a:t>
                </a:r>
              </a:p>
            </p:txBody>
          </p:sp>
        </mc:Fallback>
      </mc:AlternateContent>
      <p:sp>
        <p:nvSpPr>
          <p:cNvPr id="13" name="Rectangle 12">
            <a:extLst>
              <a:ext uri="{FF2B5EF4-FFF2-40B4-BE49-F238E27FC236}">
                <a16:creationId xmlns:a16="http://schemas.microsoft.com/office/drawing/2014/main" id="{ACFAFA8D-045B-4D1B-83DF-23B4FCF59F8F}"/>
              </a:ext>
            </a:extLst>
          </p:cNvPr>
          <p:cNvSpPr>
            <a:spLocks noChangeArrowheads="1"/>
          </p:cNvSpPr>
          <p:nvPr/>
        </p:nvSpPr>
        <p:spPr bwMode="auto">
          <a:xfrm>
            <a:off x="8559103" y="3167389"/>
            <a:ext cx="6046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dirty="0">
                <a:latin typeface="Times New Roman" panose="02020603050405020304" pitchFamily="18" charset="0"/>
                <a:cs typeface="Times New Roman" panose="02020603050405020304" pitchFamily="18" charset="0"/>
              </a:rPr>
              <a:t>(3)</a:t>
            </a:r>
          </a:p>
        </p:txBody>
      </p:sp>
      <p:sp>
        <p:nvSpPr>
          <p:cNvPr id="14" name="Rectangle 12">
            <a:extLst>
              <a:ext uri="{FF2B5EF4-FFF2-40B4-BE49-F238E27FC236}">
                <a16:creationId xmlns:a16="http://schemas.microsoft.com/office/drawing/2014/main" id="{E5C68E3B-BD15-435C-BE6D-EC7FBD3D0C4F}"/>
              </a:ext>
            </a:extLst>
          </p:cNvPr>
          <p:cNvSpPr>
            <a:spLocks noChangeArrowheads="1"/>
          </p:cNvSpPr>
          <p:nvPr/>
        </p:nvSpPr>
        <p:spPr bwMode="auto">
          <a:xfrm>
            <a:off x="8559103" y="4919457"/>
            <a:ext cx="6046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dirty="0">
                <a:latin typeface="Times New Roman" panose="02020603050405020304" pitchFamily="18" charset="0"/>
                <a:cs typeface="Times New Roman" panose="02020603050405020304" pitchFamily="18" charset="0"/>
              </a:rPr>
              <a:t>(4)</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Text Box 2">
            <a:extLst>
              <a:ext uri="{FF2B5EF4-FFF2-40B4-BE49-F238E27FC236}">
                <a16:creationId xmlns:a16="http://schemas.microsoft.com/office/drawing/2014/main" id="{4F4FD5B4-C079-4063-A9D3-4602D0FAB8B5}"/>
              </a:ext>
            </a:extLst>
          </p:cNvPr>
          <p:cNvSpPr txBox="1">
            <a:spLocks noChangeArrowheads="1"/>
          </p:cNvSpPr>
          <p:nvPr/>
        </p:nvSpPr>
        <p:spPr bwMode="auto">
          <a:xfrm>
            <a:off x="1256370" y="1502569"/>
            <a:ext cx="8686800"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dirty="0">
                <a:latin typeface="Times New Roman" panose="02020603050405020304" pitchFamily="18" charset="0"/>
                <a:cs typeface="Times New Roman" panose="02020603050405020304" pitchFamily="18" charset="0"/>
              </a:rPr>
              <a:t>Let</a:t>
            </a:r>
          </a:p>
          <a:p>
            <a:pPr eaLnBrk="1" hangingPunct="1">
              <a:spcBef>
                <a:spcPct val="50000"/>
              </a:spcBef>
              <a:defRPr/>
            </a:pPr>
            <a:endParaRPr lang="en-US" altLang="zh-CN" sz="2800" dirty="0">
              <a:latin typeface="Times New Roman" panose="02020603050405020304" pitchFamily="18" charset="0"/>
              <a:cs typeface="Times New Roman" panose="02020603050405020304" pitchFamily="18" charset="0"/>
            </a:endParaRPr>
          </a:p>
          <a:p>
            <a:pPr eaLnBrk="1" hangingPunct="1">
              <a:spcBef>
                <a:spcPts val="1800"/>
              </a:spcBef>
              <a:defRPr/>
            </a:pPr>
            <a:r>
              <a:rPr lang="en-US" altLang="zh-CN" sz="2800" dirty="0">
                <a:latin typeface="Times New Roman" panose="02020603050405020304" pitchFamily="18" charset="0"/>
                <a:cs typeface="Times New Roman" panose="02020603050405020304" pitchFamily="18" charset="0"/>
              </a:rPr>
              <a:t>Then Eq(3) becomes	</a:t>
            </a:r>
          </a:p>
        </p:txBody>
      </p:sp>
      <p:sp>
        <p:nvSpPr>
          <p:cNvPr id="333829" name="Text Box 5">
            <a:extLst>
              <a:ext uri="{FF2B5EF4-FFF2-40B4-BE49-F238E27FC236}">
                <a16:creationId xmlns:a16="http://schemas.microsoft.com/office/drawing/2014/main" id="{1079F02D-9D4D-45B7-8B73-0E2BFC26CB6C}"/>
              </a:ext>
            </a:extLst>
          </p:cNvPr>
          <p:cNvSpPr txBox="1">
            <a:spLocks noChangeArrowheads="1"/>
          </p:cNvSpPr>
          <p:nvPr/>
        </p:nvSpPr>
        <p:spPr bwMode="auto">
          <a:xfrm>
            <a:off x="1256370" y="4105333"/>
            <a:ext cx="9496441" cy="1873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25000"/>
              </a:lnSpc>
              <a:spcBef>
                <a:spcPct val="50000"/>
              </a:spcBef>
              <a:defRPr/>
            </a:pPr>
            <a:r>
              <a:rPr lang="en-US" altLang="zh-CN" sz="2800" dirty="0">
                <a:latin typeface="Times New Roman" panose="02020603050405020304" pitchFamily="18" charset="0"/>
                <a:cs typeface="Times New Roman" panose="02020603050405020304" pitchFamily="18" charset="0"/>
              </a:rPr>
              <a:t>Where,  r</a:t>
            </a:r>
            <a:r>
              <a:rPr lang="en-US" altLang="zh-CN" sz="2800" baseline="-25000" dirty="0">
                <a:latin typeface="Times New Roman" panose="02020603050405020304" pitchFamily="18" charset="0"/>
                <a:cs typeface="Times New Roman" panose="02020603050405020304" pitchFamily="18" charset="0"/>
              </a:rPr>
              <a:t>1 </a:t>
            </a:r>
            <a:r>
              <a:rPr lang="en-US" altLang="zh-CN" sz="2800" dirty="0">
                <a:latin typeface="Times New Roman" panose="02020603050405020304" pitchFamily="18" charset="0"/>
                <a:cs typeface="Times New Roman" panose="02020603050405020304" pitchFamily="18" charset="0"/>
              </a:rPr>
              <a:t>is the radius of the first allowed orbit and the other permitted orbits have radii  4r</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 , 9r</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 ,16r</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 etc.</a:t>
            </a:r>
          </a:p>
          <a:p>
            <a:pPr eaLnBrk="1" hangingPunct="1">
              <a:lnSpc>
                <a:spcPct val="125000"/>
              </a:lnSpc>
              <a:spcBef>
                <a:spcPct val="50000"/>
              </a:spcBef>
              <a:defRPr/>
            </a:pPr>
            <a:r>
              <a:rPr lang="en-US" altLang="zh-CN" sz="2800" dirty="0">
                <a:latin typeface="Times New Roman" panose="02020603050405020304" pitchFamily="18" charset="0"/>
                <a:cs typeface="Times New Roman" panose="02020603050405020304" pitchFamily="18" charset="0"/>
              </a:rPr>
              <a:t>        </a:t>
            </a:r>
            <a:r>
              <a:rPr lang="en-US" altLang="zh-CN" sz="2800" i="1" dirty="0">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 is called the quantum number of the orbit.</a:t>
            </a:r>
          </a:p>
        </p:txBody>
      </p:sp>
      <p:pic>
        <p:nvPicPr>
          <p:cNvPr id="7" name="图片 8">
            <a:extLst>
              <a:ext uri="{FF2B5EF4-FFF2-40B4-BE49-F238E27FC236}">
                <a16:creationId xmlns:a16="http://schemas.microsoft.com/office/drawing/2014/main" id="{4BA04B45-C5D7-49FB-BC6B-36F00AF643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5">
            <a:extLst>
              <a:ext uri="{FF2B5EF4-FFF2-40B4-BE49-F238E27FC236}">
                <a16:creationId xmlns:a16="http://schemas.microsoft.com/office/drawing/2014/main" id="{178F9A49-7601-445E-A984-EED12E53B4DB}"/>
              </a:ext>
            </a:extLst>
          </p:cNvPr>
          <p:cNvGrpSpPr>
            <a:grpSpLocks/>
          </p:cNvGrpSpPr>
          <p:nvPr/>
        </p:nvGrpSpPr>
        <p:grpSpPr bwMode="auto">
          <a:xfrm>
            <a:off x="12000" y="1268760"/>
            <a:ext cx="12168000" cy="0"/>
            <a:chOff x="0" y="119"/>
            <a:chExt cx="5804" cy="726"/>
          </a:xfrm>
        </p:grpSpPr>
        <p:pic>
          <p:nvPicPr>
            <p:cNvPr id="9" name="Picture 6" descr="nklogo">
              <a:extLst>
                <a:ext uri="{FF2B5EF4-FFF2-40B4-BE49-F238E27FC236}">
                  <a16:creationId xmlns:a16="http://schemas.microsoft.com/office/drawing/2014/main" id="{97D27433-A8FC-4314-A6D6-925090F2B0D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7">
              <a:extLst>
                <a:ext uri="{FF2B5EF4-FFF2-40B4-BE49-F238E27FC236}">
                  <a16:creationId xmlns:a16="http://schemas.microsoft.com/office/drawing/2014/main" id="{E3859E47-D5B6-40C9-A5F6-6C4ACD2E6A56}"/>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11" name="Rectangle 2">
            <a:extLst>
              <a:ext uri="{FF2B5EF4-FFF2-40B4-BE49-F238E27FC236}">
                <a16:creationId xmlns:a16="http://schemas.microsoft.com/office/drawing/2014/main" id="{74EC58E2-EA74-4F4F-8456-9CDA4E11BCE8}"/>
              </a:ext>
            </a:extLst>
          </p:cNvPr>
          <p:cNvSpPr txBox="1">
            <a:spLocks noChangeArrowheads="1"/>
          </p:cNvSpPr>
          <p:nvPr/>
        </p:nvSpPr>
        <p:spPr>
          <a:xfrm>
            <a:off x="1981200" y="338485"/>
            <a:ext cx="8229600" cy="91722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b="1">
                <a:latin typeface="Times New Roman" panose="02020603050405020304" pitchFamily="18" charset="0"/>
                <a:cs typeface="Times New Roman" panose="02020603050405020304" pitchFamily="18" charset="0"/>
              </a:rPr>
              <a:t>The Bohr model of H atom </a:t>
            </a:r>
            <a:endParaRPr lang="en-US" altLang="zh-CN"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ECB8041-B06B-4B93-8F75-DD0295681963}"/>
                  </a:ext>
                </a:extLst>
              </p:cNvPr>
              <p:cNvSpPr/>
              <p:nvPr/>
            </p:nvSpPr>
            <p:spPr>
              <a:xfrm>
                <a:off x="2351148" y="1588339"/>
                <a:ext cx="2309991"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zh-CN" altLang="en-US" sz="2800" i="1" smtClean="0">
                              <a:latin typeface="Cambria Math" panose="02040503050406030204" pitchFamily="18" charset="0"/>
                            </a:rPr>
                            <m:t>𝜀</m:t>
                          </m:r>
                        </m:e>
                        <m:sub>
                          <m:r>
                            <a:rPr lang="en-US" altLang="zh-CN" sz="2800" b="0" i="1" smtClean="0">
                              <a:latin typeface="Cambria Math" panose="02040503050406030204" pitchFamily="18" charset="0"/>
                            </a:rPr>
                            <m:t>0</m:t>
                          </m:r>
                        </m:sub>
                      </m:sSub>
                      <m:f>
                        <m:fPr>
                          <m:ctrlPr>
                            <a:rPr lang="zh-CN" altLang="en-US" sz="2800" i="1">
                              <a:latin typeface="Cambria Math" panose="02040503050406030204" pitchFamily="18" charset="0"/>
                            </a:rPr>
                          </m:ctrlPr>
                        </m:fPr>
                        <m:num>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h</m:t>
                              </m:r>
                            </m:e>
                            <m:sup>
                              <m:r>
                                <a:rPr lang="zh-CN" altLang="en-US" sz="2800" i="0">
                                  <a:latin typeface="Cambria Math" panose="02040503050406030204" pitchFamily="18" charset="0"/>
                                </a:rPr>
                                <m:t>2</m:t>
                              </m:r>
                            </m:sup>
                          </m:sSup>
                        </m:num>
                        <m:den>
                          <m:r>
                            <a:rPr lang="zh-CN" altLang="en-US" sz="2800" i="1">
                              <a:latin typeface="Cambria Math" panose="02040503050406030204" pitchFamily="18" charset="0"/>
                            </a:rPr>
                            <m:t>𝜋</m:t>
                          </m:r>
                          <m:r>
                            <a:rPr lang="zh-CN" altLang="en-US" sz="2800" i="1">
                              <a:latin typeface="Cambria Math" panose="02040503050406030204" pitchFamily="18" charset="0"/>
                            </a:rPr>
                            <m:t>𝑚</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zh-CN" altLang="en-US" sz="2800" i="0">
                                  <a:latin typeface="Cambria Math" panose="02040503050406030204" pitchFamily="18" charset="0"/>
                                </a:rPr>
                                <m:t>2</m:t>
                              </m:r>
                            </m:sup>
                          </m:sSup>
                        </m:den>
                      </m:f>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𝑟</m:t>
                          </m:r>
                        </m:e>
                        <m:sub>
                          <m:r>
                            <a:rPr lang="zh-CN" altLang="en-US" sz="2800" i="0">
                              <a:latin typeface="Cambria Math" panose="02040503050406030204" pitchFamily="18" charset="0"/>
                            </a:rPr>
                            <m:t>1</m:t>
                          </m:r>
                        </m:sub>
                      </m:sSub>
                    </m:oMath>
                  </m:oMathPara>
                </a14:m>
                <a:endParaRPr lang="zh-CN" altLang="en-US" sz="2800" dirty="0"/>
              </a:p>
            </p:txBody>
          </p:sp>
        </mc:Choice>
        <mc:Fallback xmlns="">
          <p:sp>
            <p:nvSpPr>
              <p:cNvPr id="2" name="矩形 1">
                <a:extLst>
                  <a:ext uri="{FF2B5EF4-FFF2-40B4-BE49-F238E27FC236}">
                    <a16:creationId xmlns:a16="http://schemas.microsoft.com/office/drawing/2014/main" id="{EECB8041-B06B-4B93-8F75-DD0295681963}"/>
                  </a:ext>
                </a:extLst>
              </p:cNvPr>
              <p:cNvSpPr>
                <a:spLocks noRot="1" noChangeAspect="1" noMove="1" noResize="1" noEditPoints="1" noAdjustHandles="1" noChangeArrowheads="1" noChangeShapeType="1" noTextEdit="1"/>
              </p:cNvSpPr>
              <p:nvPr/>
            </p:nvSpPr>
            <p:spPr>
              <a:xfrm>
                <a:off x="2351148" y="1588339"/>
                <a:ext cx="2309991" cy="95692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D3409327-58B7-44FB-AB18-92DA1A02C7FA}"/>
                  </a:ext>
                </a:extLst>
              </p:cNvPr>
              <p:cNvSpPr/>
              <p:nvPr/>
            </p:nvSpPr>
            <p:spPr>
              <a:xfrm>
                <a:off x="4661139" y="2964508"/>
                <a:ext cx="17219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𝑟</m:t>
                          </m:r>
                        </m:e>
                        <m:sub>
                          <m:r>
                            <a:rPr lang="zh-CN" altLang="en-US" sz="2800" i="1">
                              <a:latin typeface="Cambria Math" panose="02040503050406030204" pitchFamily="18" charset="0"/>
                            </a:rPr>
                            <m:t>𝑛</m:t>
                          </m:r>
                        </m:sub>
                      </m:sSub>
                      <m:r>
                        <a:rPr lang="zh-CN" altLang="en-US" sz="2800" i="0">
                          <a:latin typeface="Cambria Math" panose="02040503050406030204" pitchFamily="18" charset="0"/>
                        </a:rPr>
                        <m:t>=</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𝑛</m:t>
                          </m:r>
                        </m:e>
                        <m:sup>
                          <m:r>
                            <a:rPr lang="zh-CN" altLang="en-US" sz="2800" i="0">
                              <a:latin typeface="Cambria Math" panose="02040503050406030204" pitchFamily="18" charset="0"/>
                            </a:rPr>
                            <m:t>2</m:t>
                          </m:r>
                        </m:sup>
                      </m:sSup>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𝑟</m:t>
                          </m:r>
                        </m:e>
                        <m:sub>
                          <m:r>
                            <a:rPr lang="zh-CN" altLang="en-US" sz="2800" i="0">
                              <a:latin typeface="Cambria Math" panose="02040503050406030204" pitchFamily="18" charset="0"/>
                            </a:rPr>
                            <m:t>1</m:t>
                          </m:r>
                        </m:sub>
                      </m:sSub>
                    </m:oMath>
                  </m:oMathPara>
                </a14:m>
                <a:endParaRPr lang="zh-CN" altLang="en-US" sz="2800" dirty="0"/>
              </a:p>
            </p:txBody>
          </p:sp>
        </mc:Choice>
        <mc:Fallback xmlns="">
          <p:sp>
            <p:nvSpPr>
              <p:cNvPr id="3" name="矩形 2">
                <a:extLst>
                  <a:ext uri="{FF2B5EF4-FFF2-40B4-BE49-F238E27FC236}">
                    <a16:creationId xmlns:a16="http://schemas.microsoft.com/office/drawing/2014/main" id="{D3409327-58B7-44FB-AB18-92DA1A02C7FA}"/>
                  </a:ext>
                </a:extLst>
              </p:cNvPr>
              <p:cNvSpPr>
                <a:spLocks noRot="1" noChangeAspect="1" noMove="1" noResize="1" noEditPoints="1" noAdjustHandles="1" noChangeArrowheads="1" noChangeShapeType="1" noTextEdit="1"/>
              </p:cNvSpPr>
              <p:nvPr/>
            </p:nvSpPr>
            <p:spPr>
              <a:xfrm>
                <a:off x="4661139" y="2964508"/>
                <a:ext cx="1721946" cy="523220"/>
              </a:xfrm>
              <a:prstGeom prst="rect">
                <a:avLst/>
              </a:prstGeom>
              <a:blipFill>
                <a:blip r:embed="rId5"/>
                <a:stretch>
                  <a:fillRect/>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5" name="Text Box 5">
            <a:extLst>
              <a:ext uri="{FF2B5EF4-FFF2-40B4-BE49-F238E27FC236}">
                <a16:creationId xmlns:a16="http://schemas.microsoft.com/office/drawing/2014/main" id="{DED1D979-3692-4D74-853C-099BF9554073}"/>
              </a:ext>
            </a:extLst>
          </p:cNvPr>
          <p:cNvSpPr txBox="1">
            <a:spLocks noChangeArrowheads="1"/>
          </p:cNvSpPr>
          <p:nvPr/>
        </p:nvSpPr>
        <p:spPr bwMode="auto">
          <a:xfrm>
            <a:off x="2978578" y="2206625"/>
            <a:ext cx="7272337" cy="2712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defRPr>
                <a:solidFill>
                  <a:schemeClr val="tx1"/>
                </a:solidFill>
                <a:latin typeface="Arial" charset="0"/>
                <a:ea typeface="宋体" pitchFamily="2" charset="-122"/>
              </a:defRPr>
            </a:lvl1pPr>
            <a:lvl2pPr marL="800100" indent="-342900">
              <a:defRPr>
                <a:solidFill>
                  <a:schemeClr val="tx1"/>
                </a:solidFill>
                <a:latin typeface="Arial" charset="0"/>
                <a:ea typeface="宋体" pitchFamily="2" charset="-122"/>
              </a:defRPr>
            </a:lvl2pPr>
            <a:lvl3pPr marL="1257300" indent="-342900">
              <a:defRPr>
                <a:solidFill>
                  <a:schemeClr val="tx1"/>
                </a:solidFill>
                <a:latin typeface="Arial" charset="0"/>
                <a:ea typeface="宋体" pitchFamily="2" charset="-122"/>
              </a:defRPr>
            </a:lvl3pPr>
            <a:lvl4pPr marL="1714500" indent="-342900">
              <a:defRPr>
                <a:solidFill>
                  <a:schemeClr val="tx1"/>
                </a:solidFill>
                <a:latin typeface="Arial" charset="0"/>
                <a:ea typeface="宋体" pitchFamily="2" charset="-122"/>
              </a:defRPr>
            </a:lvl4pPr>
            <a:lvl5pPr marL="2171700" indent="-342900">
              <a:defRPr>
                <a:solidFill>
                  <a:schemeClr val="tx1"/>
                </a:solidFill>
                <a:latin typeface="Arial" charset="0"/>
                <a:ea typeface="宋体" pitchFamily="2" charset="-122"/>
              </a:defRPr>
            </a:lvl5pPr>
            <a:lvl6pPr marL="2628900" indent="-342900" fontAlgn="base">
              <a:spcBef>
                <a:spcPct val="0"/>
              </a:spcBef>
              <a:spcAft>
                <a:spcPct val="0"/>
              </a:spcAft>
              <a:defRPr>
                <a:solidFill>
                  <a:schemeClr val="tx1"/>
                </a:solidFill>
                <a:latin typeface="Arial" charset="0"/>
                <a:ea typeface="宋体" pitchFamily="2" charset="-122"/>
              </a:defRPr>
            </a:lvl6pPr>
            <a:lvl7pPr marL="3086100" indent="-342900" fontAlgn="base">
              <a:spcBef>
                <a:spcPct val="0"/>
              </a:spcBef>
              <a:spcAft>
                <a:spcPct val="0"/>
              </a:spcAft>
              <a:defRPr>
                <a:solidFill>
                  <a:schemeClr val="tx1"/>
                </a:solidFill>
                <a:latin typeface="Arial" charset="0"/>
                <a:ea typeface="宋体" pitchFamily="2" charset="-122"/>
              </a:defRPr>
            </a:lvl7pPr>
            <a:lvl8pPr marL="3543300" indent="-342900" fontAlgn="base">
              <a:spcBef>
                <a:spcPct val="0"/>
              </a:spcBef>
              <a:spcAft>
                <a:spcPct val="0"/>
              </a:spcAft>
              <a:defRPr>
                <a:solidFill>
                  <a:schemeClr val="tx1"/>
                </a:solidFill>
                <a:latin typeface="Arial" charset="0"/>
                <a:ea typeface="宋体" pitchFamily="2" charset="-122"/>
              </a:defRPr>
            </a:lvl8pPr>
            <a:lvl9pPr marL="4000500" indent="-342900" fontAlgn="base">
              <a:spcBef>
                <a:spcPct val="0"/>
              </a:spcBef>
              <a:spcAft>
                <a:spcPct val="0"/>
              </a:spcAft>
              <a:defRPr>
                <a:solidFill>
                  <a:schemeClr val="tx1"/>
                </a:solidFill>
                <a:latin typeface="Arial" charset="0"/>
                <a:ea typeface="宋体" pitchFamily="2" charset="-122"/>
              </a:defRPr>
            </a:lvl9pPr>
          </a:lstStyle>
          <a:p>
            <a:pPr eaLnBrk="1" hangingPunct="1">
              <a:lnSpc>
                <a:spcPct val="150000"/>
              </a:lnSpc>
              <a:spcBef>
                <a:spcPct val="50000"/>
              </a:spcBef>
              <a:buFontTx/>
              <a:buAutoNum type="arabicPeriod"/>
              <a:defRPr/>
            </a:pPr>
            <a:r>
              <a:rPr kumimoji="1" lang="en-US" altLang="zh-CN" sz="3200" dirty="0">
                <a:latin typeface="Times New Roman" panose="02020603050405020304" pitchFamily="18" charset="0"/>
                <a:cs typeface="Times New Roman" panose="02020603050405020304" pitchFamily="18" charset="0"/>
              </a:rPr>
              <a:t> Thermal radiation</a:t>
            </a:r>
          </a:p>
          <a:p>
            <a:pPr eaLnBrk="1" hangingPunct="1">
              <a:lnSpc>
                <a:spcPct val="150000"/>
              </a:lnSpc>
              <a:spcBef>
                <a:spcPct val="50000"/>
              </a:spcBef>
              <a:buFontTx/>
              <a:buAutoNum type="arabicPeriod"/>
              <a:defRPr/>
            </a:pPr>
            <a:r>
              <a:rPr kumimoji="1" lang="en-US" altLang="zh-CN" sz="3200" dirty="0">
                <a:latin typeface="Times New Roman" panose="02020603050405020304" pitchFamily="18" charset="0"/>
                <a:cs typeface="Times New Roman" panose="02020603050405020304" pitchFamily="18" charset="0"/>
              </a:rPr>
              <a:t> Black body and Black body radiation</a:t>
            </a:r>
          </a:p>
          <a:p>
            <a:pPr eaLnBrk="1" hangingPunct="1">
              <a:lnSpc>
                <a:spcPct val="150000"/>
              </a:lnSpc>
              <a:spcBef>
                <a:spcPct val="50000"/>
              </a:spcBef>
              <a:buFontTx/>
              <a:buAutoNum type="arabicPeriod"/>
              <a:defRPr/>
            </a:pPr>
            <a:r>
              <a:rPr kumimoji="1" lang="en-US" altLang="zh-CN" sz="3200" dirty="0">
                <a:latin typeface="Times New Roman" panose="02020603050405020304" pitchFamily="18" charset="0"/>
                <a:cs typeface="Times New Roman" panose="02020603050405020304" pitchFamily="18" charset="0"/>
              </a:rPr>
              <a:t> Planck’s quantum theory</a:t>
            </a:r>
          </a:p>
        </p:txBody>
      </p:sp>
      <p:sp>
        <p:nvSpPr>
          <p:cNvPr id="194568" name="Text Box 8">
            <a:extLst>
              <a:ext uri="{FF2B5EF4-FFF2-40B4-BE49-F238E27FC236}">
                <a16:creationId xmlns:a16="http://schemas.microsoft.com/office/drawing/2014/main" id="{BECCB911-CBF0-4C44-9D85-638E9DDC9AA2}"/>
              </a:ext>
            </a:extLst>
          </p:cNvPr>
          <p:cNvSpPr txBox="1">
            <a:spLocks noChangeArrowheads="1"/>
          </p:cNvSpPr>
          <p:nvPr/>
        </p:nvSpPr>
        <p:spPr bwMode="auto">
          <a:xfrm>
            <a:off x="4767650" y="348629"/>
            <a:ext cx="23749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3600" dirty="0">
                <a:latin typeface="Arial" charset="0"/>
              </a:rPr>
              <a:t>Content</a:t>
            </a:r>
          </a:p>
        </p:txBody>
      </p:sp>
      <p:pic>
        <p:nvPicPr>
          <p:cNvPr id="5" name="图片 8">
            <a:extLst>
              <a:ext uri="{FF2B5EF4-FFF2-40B4-BE49-F238E27FC236}">
                <a16:creationId xmlns:a16="http://schemas.microsoft.com/office/drawing/2014/main" id="{701195CF-FA60-4C5E-A1A7-9AB0AF393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7EECBA62-778A-494B-B101-AD596DF69160}"/>
              </a:ext>
            </a:extLst>
          </p:cNvPr>
          <p:cNvGrpSpPr>
            <a:grpSpLocks/>
          </p:cNvGrpSpPr>
          <p:nvPr/>
        </p:nvGrpSpPr>
        <p:grpSpPr bwMode="auto">
          <a:xfrm>
            <a:off x="12000" y="1268760"/>
            <a:ext cx="12168000" cy="0"/>
            <a:chOff x="0" y="119"/>
            <a:chExt cx="5804" cy="726"/>
          </a:xfrm>
        </p:grpSpPr>
        <p:pic>
          <p:nvPicPr>
            <p:cNvPr id="7" name="Picture 6" descr="nklogo">
              <a:extLst>
                <a:ext uri="{FF2B5EF4-FFF2-40B4-BE49-F238E27FC236}">
                  <a16:creationId xmlns:a16="http://schemas.microsoft.com/office/drawing/2014/main" id="{F926C5CC-782F-48E0-A704-AE00FD5B170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7">
              <a:extLst>
                <a:ext uri="{FF2B5EF4-FFF2-40B4-BE49-F238E27FC236}">
                  <a16:creationId xmlns:a16="http://schemas.microsoft.com/office/drawing/2014/main" id="{42F286FA-46F1-47C4-AFD0-D98FFAB7267B}"/>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3" name="灯片编号占位符 2">
            <a:extLst>
              <a:ext uri="{FF2B5EF4-FFF2-40B4-BE49-F238E27FC236}">
                <a16:creationId xmlns:a16="http://schemas.microsoft.com/office/drawing/2014/main" id="{1460D4E1-9B1C-4FAE-B4B8-BB255199777A}"/>
              </a:ext>
            </a:extLst>
          </p:cNvPr>
          <p:cNvSpPr>
            <a:spLocks noGrp="1"/>
          </p:cNvSpPr>
          <p:nvPr>
            <p:ph type="sldNum" sz="quarter" idx="12"/>
          </p:nvPr>
        </p:nvSpPr>
        <p:spPr/>
        <p:txBody>
          <a:bodyPr/>
          <a:lstStyle/>
          <a:p>
            <a:fld id="{89E84724-87FB-44E2-81F4-BC8FAFBE8676}" type="slidenum">
              <a:rPr lang="zh-CN" altLang="en-US" smtClean="0"/>
              <a:t>6</a:t>
            </a:fld>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81" name="Text Box 5">
            <a:extLst>
              <a:ext uri="{FF2B5EF4-FFF2-40B4-BE49-F238E27FC236}">
                <a16:creationId xmlns:a16="http://schemas.microsoft.com/office/drawing/2014/main" id="{F6A26286-73EB-430B-8CDA-7FE433E239A6}"/>
              </a:ext>
            </a:extLst>
          </p:cNvPr>
          <p:cNvSpPr txBox="1">
            <a:spLocks noChangeArrowheads="1"/>
          </p:cNvSpPr>
          <p:nvPr/>
        </p:nvSpPr>
        <p:spPr bwMode="auto">
          <a:xfrm>
            <a:off x="822325" y="1279589"/>
            <a:ext cx="7848600" cy="2259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50000"/>
              </a:lnSpc>
              <a:spcBef>
                <a:spcPct val="50000"/>
              </a:spcBef>
              <a:defRPr/>
            </a:pPr>
            <a:r>
              <a:rPr lang="en-US" altLang="zh-CN" sz="2800" dirty="0">
                <a:latin typeface="Times New Roman" panose="02020603050405020304" pitchFamily="18" charset="0"/>
                <a:cs typeface="Times New Roman" panose="02020603050405020304" pitchFamily="18" charset="0"/>
              </a:rPr>
              <a:t>The kinetic energy of the electron in any orbit is </a:t>
            </a:r>
          </a:p>
          <a:p>
            <a:pPr eaLnBrk="1" hangingPunct="1">
              <a:lnSpc>
                <a:spcPct val="150000"/>
              </a:lnSpc>
              <a:spcBef>
                <a:spcPct val="50000"/>
              </a:spcBef>
              <a:defRPr/>
            </a:pPr>
            <a:endParaRPr lang="en-US" altLang="zh-CN" sz="2400" dirty="0">
              <a:latin typeface="Times New Roman" panose="02020603050405020304" pitchFamily="18" charset="0"/>
              <a:cs typeface="Times New Roman" panose="02020603050405020304" pitchFamily="18" charset="0"/>
            </a:endParaRPr>
          </a:p>
          <a:p>
            <a:pPr eaLnBrk="1" hangingPunct="1">
              <a:lnSpc>
                <a:spcPct val="150000"/>
              </a:lnSpc>
              <a:spcBef>
                <a:spcPct val="50000"/>
              </a:spcBef>
              <a:defRPr/>
            </a:pPr>
            <a:r>
              <a:rPr lang="en-US" altLang="zh-CN" sz="2800" dirty="0">
                <a:latin typeface="Times New Roman" panose="02020603050405020304" pitchFamily="18" charset="0"/>
                <a:cs typeface="Times New Roman" panose="02020603050405020304" pitchFamily="18" charset="0"/>
              </a:rPr>
              <a:t>And the potential energy is </a:t>
            </a:r>
          </a:p>
        </p:txBody>
      </p:sp>
      <p:sp>
        <p:nvSpPr>
          <p:cNvPr id="382985" name="Text Box 9">
            <a:extLst>
              <a:ext uri="{FF2B5EF4-FFF2-40B4-BE49-F238E27FC236}">
                <a16:creationId xmlns:a16="http://schemas.microsoft.com/office/drawing/2014/main" id="{92CC1B6F-ACD7-4BA4-8A19-ED54E249093A}"/>
              </a:ext>
            </a:extLst>
          </p:cNvPr>
          <p:cNvSpPr txBox="1">
            <a:spLocks noChangeArrowheads="1"/>
          </p:cNvSpPr>
          <p:nvPr/>
        </p:nvSpPr>
        <p:spPr bwMode="auto">
          <a:xfrm>
            <a:off x="822325" y="4375650"/>
            <a:ext cx="8610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dirty="0">
                <a:latin typeface="Times New Roman" panose="02020603050405020304" pitchFamily="18" charset="0"/>
                <a:cs typeface="Times New Roman" panose="02020603050405020304" pitchFamily="18" charset="0"/>
              </a:rPr>
              <a:t>The total energy </a:t>
            </a:r>
            <a:r>
              <a:rPr lang="en-US" altLang="zh-CN" sz="2800" dirty="0" err="1">
                <a:latin typeface="Times New Roman" panose="02020603050405020304" pitchFamily="18" charset="0"/>
                <a:cs typeface="Times New Roman" panose="02020603050405020304" pitchFamily="18" charset="0"/>
              </a:rPr>
              <a:t>E</a:t>
            </a:r>
            <a:r>
              <a:rPr lang="en-US" altLang="zh-CN" sz="2800" baseline="-25000" dirty="0" err="1">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 , is therefore	</a:t>
            </a:r>
          </a:p>
        </p:txBody>
      </p:sp>
      <p:sp>
        <p:nvSpPr>
          <p:cNvPr id="17417" name="Rectangle 12">
            <a:extLst>
              <a:ext uri="{FF2B5EF4-FFF2-40B4-BE49-F238E27FC236}">
                <a16:creationId xmlns:a16="http://schemas.microsoft.com/office/drawing/2014/main" id="{067F0602-96EA-4EF2-9B16-581A59D13274}"/>
              </a:ext>
            </a:extLst>
          </p:cNvPr>
          <p:cNvSpPr>
            <a:spLocks noChangeArrowheads="1"/>
          </p:cNvSpPr>
          <p:nvPr/>
        </p:nvSpPr>
        <p:spPr bwMode="auto">
          <a:xfrm>
            <a:off x="628250" y="6137088"/>
            <a:ext cx="112899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dirty="0">
                <a:latin typeface="Times New Roman" panose="02020603050405020304" pitchFamily="18" charset="0"/>
                <a:cs typeface="Times New Roman" panose="02020603050405020304" pitchFamily="18" charset="0"/>
              </a:rPr>
              <a:t>Negative sign is with reference to a  zero level when the electron is at an infinite distance from the nucleus.</a:t>
            </a:r>
          </a:p>
        </p:txBody>
      </p:sp>
      <p:pic>
        <p:nvPicPr>
          <p:cNvPr id="10" name="图片 8">
            <a:extLst>
              <a:ext uri="{FF2B5EF4-FFF2-40B4-BE49-F238E27FC236}">
                <a16:creationId xmlns:a16="http://schemas.microsoft.com/office/drawing/2014/main" id="{B926EB2C-EFD0-4B20-8950-DB3DDE5E77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5">
            <a:extLst>
              <a:ext uri="{FF2B5EF4-FFF2-40B4-BE49-F238E27FC236}">
                <a16:creationId xmlns:a16="http://schemas.microsoft.com/office/drawing/2014/main" id="{268A732C-1535-4BB2-BD02-D43EA9A9296A}"/>
              </a:ext>
            </a:extLst>
          </p:cNvPr>
          <p:cNvGrpSpPr>
            <a:grpSpLocks/>
          </p:cNvGrpSpPr>
          <p:nvPr/>
        </p:nvGrpSpPr>
        <p:grpSpPr bwMode="auto">
          <a:xfrm>
            <a:off x="12000" y="1268760"/>
            <a:ext cx="12168000" cy="0"/>
            <a:chOff x="0" y="119"/>
            <a:chExt cx="5804" cy="726"/>
          </a:xfrm>
        </p:grpSpPr>
        <p:pic>
          <p:nvPicPr>
            <p:cNvPr id="12" name="Picture 6" descr="nklogo">
              <a:extLst>
                <a:ext uri="{FF2B5EF4-FFF2-40B4-BE49-F238E27FC236}">
                  <a16:creationId xmlns:a16="http://schemas.microsoft.com/office/drawing/2014/main" id="{0EBA3D5C-AF07-4D53-92F2-6C47FD4D941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7">
              <a:extLst>
                <a:ext uri="{FF2B5EF4-FFF2-40B4-BE49-F238E27FC236}">
                  <a16:creationId xmlns:a16="http://schemas.microsoft.com/office/drawing/2014/main" id="{C7A334F2-6CCA-4E68-8455-BDFE018F5223}"/>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14" name="Rectangle 2">
            <a:extLst>
              <a:ext uri="{FF2B5EF4-FFF2-40B4-BE49-F238E27FC236}">
                <a16:creationId xmlns:a16="http://schemas.microsoft.com/office/drawing/2014/main" id="{33B5C538-12FD-4B28-ABE7-44772132BF1B}"/>
              </a:ext>
            </a:extLst>
          </p:cNvPr>
          <p:cNvSpPr txBox="1">
            <a:spLocks noChangeArrowheads="1"/>
          </p:cNvSpPr>
          <p:nvPr/>
        </p:nvSpPr>
        <p:spPr>
          <a:xfrm>
            <a:off x="1981200" y="379142"/>
            <a:ext cx="8229600" cy="87657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b="1">
                <a:latin typeface="Times New Roman" panose="02020603050405020304" pitchFamily="18" charset="0"/>
                <a:cs typeface="Times New Roman" panose="02020603050405020304" pitchFamily="18" charset="0"/>
              </a:rPr>
              <a:t>The Bohr model of H atom </a:t>
            </a:r>
            <a:endParaRPr lang="en-US" altLang="zh-CN"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5F76386A-B787-460A-AFBC-D0FE0D53C26C}"/>
                  </a:ext>
                </a:extLst>
              </p:cNvPr>
              <p:cNvSpPr/>
              <p:nvPr/>
            </p:nvSpPr>
            <p:spPr>
              <a:xfrm>
                <a:off x="3099524" y="1903535"/>
                <a:ext cx="4539497" cy="106125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𝐾</m:t>
                          </m:r>
                        </m:e>
                        <m:sub>
                          <m:r>
                            <a:rPr lang="zh-CN" altLang="en-US" sz="2800" i="1">
                              <a:latin typeface="Cambria Math" panose="02040503050406030204" pitchFamily="18" charset="0"/>
                            </a:rPr>
                            <m:t>𝑛</m:t>
                          </m:r>
                        </m:sub>
                      </m:sSub>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r>
                            <a:rPr lang="zh-CN" altLang="en-US" sz="2800" i="0">
                              <a:latin typeface="Cambria Math" panose="02040503050406030204" pitchFamily="18" charset="0"/>
                            </a:rPr>
                            <m:t>2</m:t>
                          </m:r>
                        </m:den>
                      </m:f>
                      <m:r>
                        <a:rPr lang="zh-CN" altLang="en-US" sz="2800" i="1">
                          <a:latin typeface="Cambria Math" panose="02040503050406030204" pitchFamily="18" charset="0"/>
                        </a:rPr>
                        <m:t>𝑚</m:t>
                      </m:r>
                      <m:sSubSup>
                        <m:sSubSupPr>
                          <m:ctrlPr>
                            <a:rPr lang="zh-CN" altLang="en-US" sz="2800" i="1">
                              <a:latin typeface="Cambria Math" panose="02040503050406030204" pitchFamily="18" charset="0"/>
                            </a:rPr>
                          </m:ctrlPr>
                        </m:sSubSupPr>
                        <m:e>
                          <m:r>
                            <a:rPr lang="zh-CN" altLang="en-US" sz="2800" i="1">
                              <a:latin typeface="Cambria Math" panose="02040503050406030204" pitchFamily="18" charset="0"/>
                            </a:rPr>
                            <m:t>𝑣</m:t>
                          </m:r>
                        </m:e>
                        <m:sub>
                          <m:r>
                            <a:rPr lang="zh-CN" altLang="en-US" sz="2800" i="1">
                              <a:latin typeface="Cambria Math" panose="02040503050406030204" pitchFamily="18" charset="0"/>
                            </a:rPr>
                            <m:t>𝑛</m:t>
                          </m:r>
                        </m:sub>
                        <m:sup>
                          <m:r>
                            <a:rPr lang="zh-CN" altLang="en-US" sz="2800" i="0">
                              <a:latin typeface="Cambria Math" panose="02040503050406030204" pitchFamily="18" charset="0"/>
                            </a:rPr>
                            <m:t>2</m:t>
                          </m:r>
                        </m:sup>
                      </m:sSubSup>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sSubSup>
                            <m:sSubSupPr>
                              <m:ctrlPr>
                                <a:rPr lang="zh-CN" altLang="en-US" sz="2800" i="1">
                                  <a:latin typeface="Cambria Math" panose="02040503050406030204" pitchFamily="18" charset="0"/>
                                </a:rPr>
                              </m:ctrlPr>
                            </m:sSubSupPr>
                            <m:e>
                              <m:r>
                                <a:rPr lang="zh-CN" altLang="en-US" sz="2800" i="1">
                                  <a:latin typeface="Cambria Math" panose="02040503050406030204" pitchFamily="18" charset="0"/>
                                </a:rPr>
                                <m:t>𝜀</m:t>
                              </m:r>
                            </m:e>
                            <m:sub>
                              <m:r>
                                <a:rPr lang="zh-CN" altLang="en-US" sz="2800" i="0">
                                  <a:latin typeface="Cambria Math" panose="02040503050406030204" pitchFamily="18" charset="0"/>
                                </a:rPr>
                                <m:t>0</m:t>
                              </m:r>
                            </m:sub>
                            <m:sup>
                              <m:r>
                                <a:rPr lang="zh-CN" altLang="en-US" sz="2800" i="0">
                                  <a:latin typeface="Cambria Math" panose="02040503050406030204" pitchFamily="18" charset="0"/>
                                </a:rPr>
                                <m:t>2</m:t>
                              </m:r>
                            </m:sup>
                          </m:sSubSup>
                        </m:den>
                      </m:f>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𝑚</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zh-CN" altLang="en-US" sz="2800" i="0">
                                  <a:latin typeface="Cambria Math" panose="02040503050406030204" pitchFamily="18" charset="0"/>
                                </a:rPr>
                                <m:t>4</m:t>
                              </m:r>
                            </m:sup>
                          </m:sSup>
                        </m:num>
                        <m:den>
                          <m:r>
                            <a:rPr lang="zh-CN" altLang="en-US" sz="2800" i="0">
                              <a:latin typeface="Cambria Math" panose="02040503050406030204" pitchFamily="18" charset="0"/>
                            </a:rPr>
                            <m:t>8</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𝑛</m:t>
                              </m:r>
                            </m:e>
                            <m:sup>
                              <m:r>
                                <a:rPr lang="zh-CN" altLang="en-US" sz="2800" i="0">
                                  <a:latin typeface="Cambria Math" panose="02040503050406030204" pitchFamily="18" charset="0"/>
                                </a:rPr>
                                <m:t>2</m:t>
                              </m:r>
                            </m:sup>
                          </m:sSup>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h</m:t>
                              </m:r>
                            </m:e>
                            <m:sup>
                              <m:r>
                                <a:rPr lang="zh-CN" altLang="en-US" sz="2800" i="0">
                                  <a:latin typeface="Cambria Math" panose="02040503050406030204" pitchFamily="18" charset="0"/>
                                </a:rPr>
                                <m:t>2</m:t>
                              </m:r>
                            </m:sup>
                          </m:sSup>
                        </m:den>
                      </m:f>
                    </m:oMath>
                  </m:oMathPara>
                </a14:m>
                <a:endParaRPr lang="zh-CN" altLang="en-US" sz="2800" dirty="0"/>
              </a:p>
            </p:txBody>
          </p:sp>
        </mc:Choice>
        <mc:Fallback xmlns="">
          <p:sp>
            <p:nvSpPr>
              <p:cNvPr id="2" name="矩形 1">
                <a:extLst>
                  <a:ext uri="{FF2B5EF4-FFF2-40B4-BE49-F238E27FC236}">
                    <a16:creationId xmlns:a16="http://schemas.microsoft.com/office/drawing/2014/main" id="{5F76386A-B787-460A-AFBC-D0FE0D53C26C}"/>
                  </a:ext>
                </a:extLst>
              </p:cNvPr>
              <p:cNvSpPr>
                <a:spLocks noRot="1" noChangeAspect="1" noMove="1" noResize="1" noEditPoints="1" noAdjustHandles="1" noChangeArrowheads="1" noChangeShapeType="1" noTextEdit="1"/>
              </p:cNvSpPr>
              <p:nvPr/>
            </p:nvSpPr>
            <p:spPr>
              <a:xfrm>
                <a:off x="3099524" y="1903535"/>
                <a:ext cx="4539497" cy="106125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F8B0578-729E-4FEF-A496-37C0C3F1111D}"/>
                  </a:ext>
                </a:extLst>
              </p:cNvPr>
              <p:cNvSpPr/>
              <p:nvPr/>
            </p:nvSpPr>
            <p:spPr>
              <a:xfrm>
                <a:off x="4852989" y="3133621"/>
                <a:ext cx="4816127" cy="1063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𝑈</m:t>
                          </m:r>
                        </m:e>
                        <m:sub>
                          <m:r>
                            <a:rPr lang="zh-CN" altLang="en-US" sz="2800" i="1">
                              <a:latin typeface="Cambria Math" panose="02040503050406030204" pitchFamily="18" charset="0"/>
                            </a:rPr>
                            <m:t>𝑛</m:t>
                          </m:r>
                        </m:sub>
                      </m:sSub>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r>
                            <a:rPr lang="zh-CN" altLang="en-US" sz="2800" i="0">
                              <a:latin typeface="Cambria Math" panose="02040503050406030204" pitchFamily="18" charset="0"/>
                            </a:rPr>
                            <m:t>4</m:t>
                          </m:r>
                          <m:r>
                            <a:rPr lang="zh-CN" altLang="en-US" sz="2800" i="1">
                              <a:latin typeface="Cambria Math" panose="02040503050406030204" pitchFamily="18" charset="0"/>
                            </a:rPr>
                            <m:t>𝜋</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𝜀</m:t>
                              </m:r>
                            </m:e>
                            <m:sub>
                              <m:r>
                                <a:rPr lang="zh-CN" altLang="en-US" sz="2800" i="0">
                                  <a:latin typeface="Cambria Math" panose="02040503050406030204" pitchFamily="18" charset="0"/>
                                </a:rPr>
                                <m:t>0</m:t>
                              </m:r>
                            </m:sub>
                          </m:sSub>
                        </m:den>
                      </m:f>
                      <m:f>
                        <m:fPr>
                          <m:ctrlPr>
                            <a:rPr lang="zh-CN" altLang="en-US" sz="2800" i="1">
                              <a:latin typeface="Cambria Math" panose="02040503050406030204" pitchFamily="18" charset="0"/>
                            </a:rPr>
                          </m:ctrlPr>
                        </m:fPr>
                        <m:num>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zh-CN" altLang="en-US" sz="2800" i="0">
                                  <a:latin typeface="Cambria Math" panose="02040503050406030204" pitchFamily="18" charset="0"/>
                                </a:rPr>
                                <m:t>2</m:t>
                              </m:r>
                            </m:sup>
                          </m:sSup>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𝑟</m:t>
                              </m:r>
                            </m:e>
                            <m:sub>
                              <m:r>
                                <a:rPr lang="zh-CN" altLang="en-US" sz="2800" i="1">
                                  <a:latin typeface="Cambria Math" panose="02040503050406030204" pitchFamily="18" charset="0"/>
                                </a:rPr>
                                <m:t>𝑛</m:t>
                              </m:r>
                            </m:sub>
                          </m:sSub>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sSubSup>
                            <m:sSubSupPr>
                              <m:ctrlPr>
                                <a:rPr lang="zh-CN" altLang="en-US" sz="2800" i="1">
                                  <a:latin typeface="Cambria Math" panose="02040503050406030204" pitchFamily="18" charset="0"/>
                                </a:rPr>
                              </m:ctrlPr>
                            </m:sSubSupPr>
                            <m:e>
                              <m:r>
                                <a:rPr lang="zh-CN" altLang="en-US" sz="2800" i="1">
                                  <a:latin typeface="Cambria Math" panose="02040503050406030204" pitchFamily="18" charset="0"/>
                                </a:rPr>
                                <m:t>𝜀</m:t>
                              </m:r>
                            </m:e>
                            <m:sub>
                              <m:r>
                                <a:rPr lang="zh-CN" altLang="en-US" sz="2800" i="0">
                                  <a:latin typeface="Cambria Math" panose="02040503050406030204" pitchFamily="18" charset="0"/>
                                </a:rPr>
                                <m:t>0</m:t>
                              </m:r>
                            </m:sub>
                            <m:sup>
                              <m:r>
                                <a:rPr lang="zh-CN" altLang="en-US" sz="2800" i="0">
                                  <a:latin typeface="Cambria Math" panose="02040503050406030204" pitchFamily="18" charset="0"/>
                                </a:rPr>
                                <m:t>2</m:t>
                              </m:r>
                            </m:sup>
                          </m:sSubSup>
                        </m:den>
                      </m:f>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𝑚</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zh-CN" altLang="en-US" sz="2800" i="0">
                                  <a:latin typeface="Cambria Math" panose="02040503050406030204" pitchFamily="18" charset="0"/>
                                </a:rPr>
                                <m:t>4</m:t>
                              </m:r>
                            </m:sup>
                          </m:sSup>
                        </m:num>
                        <m:den>
                          <m:r>
                            <a:rPr lang="zh-CN" altLang="en-US" sz="2800" i="0">
                              <a:latin typeface="Cambria Math" panose="02040503050406030204" pitchFamily="18" charset="0"/>
                            </a:rPr>
                            <m:t>4</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𝑛</m:t>
                              </m:r>
                            </m:e>
                            <m:sup>
                              <m:r>
                                <a:rPr lang="zh-CN" altLang="en-US" sz="2800" i="0">
                                  <a:latin typeface="Cambria Math" panose="02040503050406030204" pitchFamily="18" charset="0"/>
                                </a:rPr>
                                <m:t>2</m:t>
                              </m:r>
                            </m:sup>
                          </m:sSup>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h</m:t>
                              </m:r>
                            </m:e>
                            <m:sup>
                              <m:r>
                                <a:rPr lang="zh-CN" altLang="en-US" sz="2800" i="0">
                                  <a:latin typeface="Cambria Math" panose="02040503050406030204" pitchFamily="18" charset="0"/>
                                </a:rPr>
                                <m:t>2</m:t>
                              </m:r>
                            </m:sup>
                          </m:sSup>
                        </m:den>
                      </m:f>
                    </m:oMath>
                  </m:oMathPara>
                </a14:m>
                <a:endParaRPr lang="zh-CN" altLang="en-US" sz="2800" dirty="0"/>
              </a:p>
            </p:txBody>
          </p:sp>
        </mc:Choice>
        <mc:Fallback xmlns="">
          <p:sp>
            <p:nvSpPr>
              <p:cNvPr id="3" name="矩形 2">
                <a:extLst>
                  <a:ext uri="{FF2B5EF4-FFF2-40B4-BE49-F238E27FC236}">
                    <a16:creationId xmlns:a16="http://schemas.microsoft.com/office/drawing/2014/main" id="{4F8B0578-729E-4FEF-A496-37C0C3F1111D}"/>
                  </a:ext>
                </a:extLst>
              </p:cNvPr>
              <p:cNvSpPr>
                <a:spLocks noRot="1" noChangeAspect="1" noMove="1" noResize="1" noEditPoints="1" noAdjustHandles="1" noChangeArrowheads="1" noChangeShapeType="1" noTextEdit="1"/>
              </p:cNvSpPr>
              <p:nvPr/>
            </p:nvSpPr>
            <p:spPr>
              <a:xfrm>
                <a:off x="4852989" y="3133621"/>
                <a:ext cx="4816127" cy="1063048"/>
              </a:xfrm>
              <a:prstGeom prst="rect">
                <a:avLst/>
              </a:prstGeom>
              <a:blipFill>
                <a:blip r:embed="rId5"/>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C2470EC1-910B-447C-B515-970886A91315}"/>
              </a:ext>
            </a:extLst>
          </p:cNvPr>
          <p:cNvGrpSpPr/>
          <p:nvPr/>
        </p:nvGrpSpPr>
        <p:grpSpPr>
          <a:xfrm>
            <a:off x="2851328" y="4925114"/>
            <a:ext cx="7359472" cy="1061253"/>
            <a:chOff x="2851328" y="5155397"/>
            <a:chExt cx="7359472" cy="1061253"/>
          </a:xfrm>
        </p:grpSpPr>
        <p:sp>
          <p:nvSpPr>
            <p:cNvPr id="382987" name="Text Box 11">
              <a:extLst>
                <a:ext uri="{FF2B5EF4-FFF2-40B4-BE49-F238E27FC236}">
                  <a16:creationId xmlns:a16="http://schemas.microsoft.com/office/drawing/2014/main" id="{8D3065D6-8075-404D-8FD3-0D3D4105F1CA}"/>
                </a:ext>
              </a:extLst>
            </p:cNvPr>
            <p:cNvSpPr txBox="1">
              <a:spLocks noChangeArrowheads="1"/>
            </p:cNvSpPr>
            <p:nvPr/>
          </p:nvSpPr>
          <p:spPr bwMode="auto">
            <a:xfrm>
              <a:off x="8153400" y="5472504"/>
              <a:ext cx="20574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200" dirty="0">
                  <a:latin typeface="Arial" charset="0"/>
                  <a:cs typeface="Arial" charset="0"/>
                </a:rPr>
                <a:t>n=1,2,3,4…….</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52ABC26-111A-4553-B02F-5599C5D2C2A2}"/>
                    </a:ext>
                  </a:extLst>
                </p:cNvPr>
                <p:cNvSpPr/>
                <p:nvPr/>
              </p:nvSpPr>
              <p:spPr>
                <a:xfrm>
                  <a:off x="2851328" y="5155397"/>
                  <a:ext cx="4552593" cy="10612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latin typeface="Cambria Math" panose="02040503050406030204" pitchFamily="18" charset="0"/>
                              </a:rPr>
                            </m:ctrlPr>
                          </m:sSubPr>
                          <m:e>
                            <m:r>
                              <a:rPr lang="zh-CN" altLang="en-US" sz="2800" i="1">
                                <a:latin typeface="Cambria Math" panose="02040503050406030204" pitchFamily="18" charset="0"/>
                              </a:rPr>
                              <m:t>𝐸</m:t>
                            </m:r>
                          </m:e>
                          <m:sub>
                            <m:r>
                              <a:rPr lang="zh-CN" altLang="en-US" sz="2800" i="1">
                                <a:latin typeface="Cambria Math" panose="02040503050406030204" pitchFamily="18" charset="0"/>
                              </a:rPr>
                              <m:t>𝑛</m:t>
                            </m:r>
                          </m:sub>
                        </m:sSub>
                        <m:r>
                          <a:rPr lang="zh-CN" altLang="en-US" sz="2800" i="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𝐾</m:t>
                            </m:r>
                          </m:e>
                          <m:sub>
                            <m:r>
                              <a:rPr lang="en-US" altLang="zh-CN" sz="2800" b="0" i="1" smtClean="0">
                                <a:latin typeface="Cambria Math" panose="02040503050406030204" pitchFamily="18" charset="0"/>
                              </a:rPr>
                              <m:t>𝑛</m:t>
                            </m:r>
                          </m:sub>
                        </m:sSub>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𝑈</m:t>
                            </m:r>
                          </m:e>
                          <m:sub>
                            <m:r>
                              <a:rPr lang="zh-CN" altLang="en-US" sz="2800" i="1">
                                <a:latin typeface="Cambria Math" panose="02040503050406030204" pitchFamily="18" charset="0"/>
                              </a:rPr>
                              <m:t>𝑛</m:t>
                            </m:r>
                          </m:sub>
                        </m:sSub>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sSubSup>
                              <m:sSubSupPr>
                                <m:ctrlPr>
                                  <a:rPr lang="zh-CN" altLang="en-US" sz="2800" i="1">
                                    <a:latin typeface="Cambria Math" panose="02040503050406030204" pitchFamily="18" charset="0"/>
                                  </a:rPr>
                                </m:ctrlPr>
                              </m:sSubSupPr>
                              <m:e>
                                <m:r>
                                  <a:rPr lang="zh-CN" altLang="en-US" sz="2800" i="1">
                                    <a:latin typeface="Cambria Math" panose="02040503050406030204" pitchFamily="18" charset="0"/>
                                  </a:rPr>
                                  <m:t>𝜀</m:t>
                                </m:r>
                              </m:e>
                              <m:sub>
                                <m:r>
                                  <a:rPr lang="zh-CN" altLang="en-US" sz="2800" i="0">
                                    <a:latin typeface="Cambria Math" panose="02040503050406030204" pitchFamily="18" charset="0"/>
                                  </a:rPr>
                                  <m:t>0</m:t>
                                </m:r>
                              </m:sub>
                              <m:sup>
                                <m:r>
                                  <a:rPr lang="zh-CN" altLang="en-US" sz="2800" i="0">
                                    <a:latin typeface="Cambria Math" panose="02040503050406030204" pitchFamily="18" charset="0"/>
                                  </a:rPr>
                                  <m:t>2</m:t>
                                </m:r>
                              </m:sup>
                            </m:sSubSup>
                          </m:den>
                        </m:f>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𝑚</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zh-CN" altLang="en-US" sz="2800" i="0">
                                    <a:latin typeface="Cambria Math" panose="02040503050406030204" pitchFamily="18" charset="0"/>
                                  </a:rPr>
                                  <m:t>4</m:t>
                                </m:r>
                              </m:sup>
                            </m:sSup>
                          </m:num>
                          <m:den>
                            <m:r>
                              <a:rPr lang="zh-CN" altLang="en-US" sz="2800" i="0">
                                <a:latin typeface="Cambria Math" panose="02040503050406030204" pitchFamily="18" charset="0"/>
                              </a:rPr>
                              <m:t>8</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𝑛</m:t>
                                </m:r>
                              </m:e>
                              <m:sup>
                                <m:r>
                                  <a:rPr lang="zh-CN" altLang="en-US" sz="2800" i="0">
                                    <a:latin typeface="Cambria Math" panose="02040503050406030204" pitchFamily="18" charset="0"/>
                                  </a:rPr>
                                  <m:t>2</m:t>
                                </m:r>
                              </m:sup>
                            </m:sSup>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h</m:t>
                                </m:r>
                              </m:e>
                              <m:sup>
                                <m:r>
                                  <a:rPr lang="zh-CN" altLang="en-US" sz="2800" i="0">
                                    <a:latin typeface="Cambria Math" panose="02040503050406030204" pitchFamily="18" charset="0"/>
                                  </a:rPr>
                                  <m:t>2</m:t>
                                </m:r>
                              </m:sup>
                            </m:sSup>
                          </m:den>
                        </m:f>
                      </m:oMath>
                    </m:oMathPara>
                  </a14:m>
                  <a:endParaRPr lang="zh-CN" altLang="en-US" sz="2800" dirty="0"/>
                </a:p>
              </p:txBody>
            </p:sp>
          </mc:Choice>
          <mc:Fallback xmlns="">
            <p:sp>
              <p:nvSpPr>
                <p:cNvPr id="4" name="矩形 3">
                  <a:extLst>
                    <a:ext uri="{FF2B5EF4-FFF2-40B4-BE49-F238E27FC236}">
                      <a16:creationId xmlns:a16="http://schemas.microsoft.com/office/drawing/2014/main" id="{E52ABC26-111A-4553-B02F-5599C5D2C2A2}"/>
                    </a:ext>
                  </a:extLst>
                </p:cNvPr>
                <p:cNvSpPr>
                  <a:spLocks noRot="1" noChangeAspect="1" noMove="1" noResize="1" noEditPoints="1" noAdjustHandles="1" noChangeArrowheads="1" noChangeShapeType="1" noTextEdit="1"/>
                </p:cNvSpPr>
                <p:nvPr/>
              </p:nvSpPr>
              <p:spPr>
                <a:xfrm>
                  <a:off x="2851328" y="5155397"/>
                  <a:ext cx="4552593" cy="1061253"/>
                </a:xfrm>
                <a:prstGeom prst="rect">
                  <a:avLst/>
                </a:prstGeom>
                <a:blipFill>
                  <a:blip r:embed="rId6"/>
                  <a:stretch>
                    <a:fillRect/>
                  </a:stretch>
                </a:blipFill>
              </p:spPr>
              <p:txBody>
                <a:bodyPr/>
                <a:lstStyle/>
                <a:p>
                  <a:r>
                    <a:rPr lang="zh-CN" altLang="en-US">
                      <a:noFill/>
                    </a:rPr>
                    <a:t> </a:t>
                  </a:r>
                </a:p>
              </p:txBody>
            </p:sp>
          </mc:Fallback>
        </mc:AlternateContent>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4" name="Text Box 6">
            <a:extLst>
              <a:ext uri="{FF2B5EF4-FFF2-40B4-BE49-F238E27FC236}">
                <a16:creationId xmlns:a16="http://schemas.microsoft.com/office/drawing/2014/main" id="{65A9EECC-9F05-4EE5-B55F-92FF055476B6}"/>
              </a:ext>
            </a:extLst>
          </p:cNvPr>
          <p:cNvSpPr txBox="1">
            <a:spLocks noChangeArrowheads="1"/>
          </p:cNvSpPr>
          <p:nvPr/>
        </p:nvSpPr>
        <p:spPr bwMode="auto">
          <a:xfrm>
            <a:off x="1276813" y="1340504"/>
            <a:ext cx="9535975" cy="1334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25000"/>
              </a:lnSpc>
              <a:spcBef>
                <a:spcPct val="50000"/>
              </a:spcBef>
              <a:defRPr/>
            </a:pPr>
            <a:r>
              <a:rPr lang="en-US" altLang="zh-CN" sz="2800" dirty="0">
                <a:latin typeface="Times New Roman" panose="02020603050405020304" pitchFamily="18" charset="0"/>
                <a:cs typeface="Times New Roman" panose="02020603050405020304" pitchFamily="18" charset="0"/>
              </a:rPr>
              <a:t>We can write </a:t>
            </a:r>
          </a:p>
          <a:p>
            <a:pPr eaLnBrk="1" hangingPunct="1">
              <a:lnSpc>
                <a:spcPct val="125000"/>
              </a:lnSpc>
              <a:spcBef>
                <a:spcPct val="50000"/>
              </a:spcBef>
              <a:defRPr/>
            </a:pPr>
            <a:r>
              <a:rPr lang="en-US" altLang="zh-CN" sz="2800" dirty="0">
                <a:latin typeface="Times New Roman" panose="02020603050405020304" pitchFamily="18" charset="0"/>
                <a:cs typeface="Times New Roman" panose="02020603050405020304" pitchFamily="18" charset="0"/>
              </a:rPr>
              <a:t>		</a:t>
            </a:r>
          </a:p>
        </p:txBody>
      </p:sp>
      <p:sp>
        <p:nvSpPr>
          <p:cNvPr id="334856" name="Text Box 8">
            <a:extLst>
              <a:ext uri="{FF2B5EF4-FFF2-40B4-BE49-F238E27FC236}">
                <a16:creationId xmlns:a16="http://schemas.microsoft.com/office/drawing/2014/main" id="{6D880923-1E4E-49F8-802F-3200E9AB6681}"/>
              </a:ext>
            </a:extLst>
          </p:cNvPr>
          <p:cNvSpPr txBox="1">
            <a:spLocks noChangeArrowheads="1"/>
          </p:cNvSpPr>
          <p:nvPr/>
        </p:nvSpPr>
        <p:spPr bwMode="auto">
          <a:xfrm>
            <a:off x="7903853" y="2207188"/>
            <a:ext cx="3144923" cy="580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25000"/>
              </a:lnSpc>
              <a:spcBef>
                <a:spcPct val="50000"/>
              </a:spcBef>
              <a:defRPr/>
            </a:pPr>
            <a:r>
              <a:rPr lang="en-US" altLang="zh-CN" sz="2800" dirty="0">
                <a:latin typeface="Times New Roman" panose="02020603050405020304" pitchFamily="18" charset="0"/>
                <a:cs typeface="Times New Roman" panose="02020603050405020304" pitchFamily="18" charset="0"/>
              </a:rPr>
              <a:t>n=1,2,3,4…….</a:t>
            </a:r>
          </a:p>
        </p:txBody>
      </p:sp>
      <p:sp>
        <p:nvSpPr>
          <p:cNvPr id="334857" name="Text Box 9">
            <a:extLst>
              <a:ext uri="{FF2B5EF4-FFF2-40B4-BE49-F238E27FC236}">
                <a16:creationId xmlns:a16="http://schemas.microsoft.com/office/drawing/2014/main" id="{8994B591-65FA-48C5-B0EF-870FB70DA170}"/>
              </a:ext>
            </a:extLst>
          </p:cNvPr>
          <p:cNvSpPr txBox="1">
            <a:spLocks noChangeArrowheads="1"/>
          </p:cNvSpPr>
          <p:nvPr/>
        </p:nvSpPr>
        <p:spPr bwMode="auto">
          <a:xfrm>
            <a:off x="1276813" y="2996267"/>
            <a:ext cx="9446013" cy="1657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25000"/>
              </a:lnSpc>
              <a:spcBef>
                <a:spcPct val="50000"/>
              </a:spcBef>
              <a:defRPr/>
            </a:pPr>
            <a:r>
              <a:rPr lang="en-US" altLang="zh-CN" sz="2800" dirty="0">
                <a:latin typeface="Times New Roman" panose="02020603050405020304" pitchFamily="18" charset="0"/>
                <a:cs typeface="Times New Roman" panose="02020603050405020304" pitchFamily="18" charset="0"/>
              </a:rPr>
              <a:t>Where E</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 is the energy of the first orbit (ground level) and gives the Ionization energy of H atom: this is the energy required to take the electron out of the atom. Its value is 13.6 eV.</a:t>
            </a:r>
          </a:p>
        </p:txBody>
      </p:sp>
      <mc:AlternateContent xmlns:mc="http://schemas.openxmlformats.org/markup-compatibility/2006" xmlns:a14="http://schemas.microsoft.com/office/drawing/2010/main">
        <mc:Choice Requires="a14">
          <p:sp>
            <p:nvSpPr>
              <p:cNvPr id="334858" name="Text Box 10">
                <a:extLst>
                  <a:ext uri="{FF2B5EF4-FFF2-40B4-BE49-F238E27FC236}">
                    <a16:creationId xmlns:a16="http://schemas.microsoft.com/office/drawing/2014/main" id="{ADC9597E-2F43-4897-87EE-9FA668291103}"/>
                  </a:ext>
                </a:extLst>
              </p:cNvPr>
              <p:cNvSpPr txBox="1">
                <a:spLocks noChangeArrowheads="1"/>
              </p:cNvSpPr>
              <p:nvPr/>
            </p:nvSpPr>
            <p:spPr bwMode="auto">
              <a:xfrm>
                <a:off x="2507126" y="5742693"/>
                <a:ext cx="7749853" cy="58964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125000"/>
                  </a:lnSpc>
                  <a:spcBef>
                    <a:spcPct val="50000"/>
                  </a:spcBef>
                  <a:defRPr/>
                </a:pPr>
                <a:r>
                  <a:rPr lang="en-US" altLang="zh-CN" sz="2800" dirty="0">
                    <a:latin typeface="Times New Roman" panose="02020603050405020304" pitchFamily="18" charset="0"/>
                    <a:cs typeface="Times New Roman" panose="02020603050405020304" pitchFamily="18" charset="0"/>
                  </a:rPr>
                  <a:t>E</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80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800" dirty="0">
                    <a:latin typeface="Times New Roman" panose="02020603050405020304" pitchFamily="18" charset="0"/>
                    <a:cs typeface="Times New Roman" panose="02020603050405020304" pitchFamily="18" charset="0"/>
                  </a:rPr>
                  <a:t>13.6 eV =</a:t>
                </a:r>
                <a:r>
                  <a:rPr lang="en-US" altLang="zh-CN" sz="2800" dirty="0">
                    <a:ea typeface="Cambria Math" panose="02040503050406030204" pitchFamily="18" charset="0"/>
                    <a:cs typeface="Times New Roman" panose="020206030504050203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800" dirty="0">
                    <a:latin typeface="Times New Roman" panose="02020603050405020304" pitchFamily="18" charset="0"/>
                    <a:cs typeface="Times New Roman" panose="02020603050405020304" pitchFamily="18" charset="0"/>
                  </a:rPr>
                  <a:t>13.6 </a:t>
                </a:r>
                <a14:m>
                  <m:oMath xmlns:m="http://schemas.openxmlformats.org/officeDocument/2006/math">
                    <m:r>
                      <a:rPr lang="en-US" altLang="zh-CN" sz="280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800" dirty="0">
                    <a:latin typeface="Times New Roman" panose="02020603050405020304" pitchFamily="18" charset="0"/>
                    <a:cs typeface="Times New Roman" panose="02020603050405020304" pitchFamily="18" charset="0"/>
                  </a:rPr>
                  <a:t>1.6</a:t>
                </a:r>
                <a:r>
                  <a:rPr lang="en-US" altLang="zh-CN" sz="2800" dirty="0">
                    <a:ea typeface="Cambria Math" panose="02040503050406030204" pitchFamily="18" charset="0"/>
                    <a:cs typeface="Times New Roman" panose="02020603050405020304" pitchFamily="18" charset="0"/>
                  </a:rPr>
                  <a:t> </a:t>
                </a:r>
                <a14:m>
                  <m:oMath xmlns:m="http://schemas.openxmlformats.org/officeDocument/2006/math">
                    <m:r>
                      <a:rPr lang="en-US" altLang="zh-CN" sz="2800" i="1" dirty="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800" dirty="0">
                    <a:latin typeface="Times New Roman" panose="02020603050405020304" pitchFamily="18" charset="0"/>
                    <a:cs typeface="Times New Roman" panose="02020603050405020304" pitchFamily="18" charset="0"/>
                  </a:rPr>
                  <a:t>10</a:t>
                </a:r>
                <a:r>
                  <a:rPr lang="en-US" altLang="zh-CN" sz="2800" baseline="30000" dirty="0">
                    <a:latin typeface="Times New Roman" panose="02020603050405020304" pitchFamily="18" charset="0"/>
                    <a:cs typeface="Times New Roman" panose="02020603050405020304" pitchFamily="18" charset="0"/>
                  </a:rPr>
                  <a:t>-19</a:t>
                </a:r>
                <a:r>
                  <a:rPr lang="en-US" altLang="zh-CN" sz="2800" dirty="0">
                    <a:latin typeface="Times New Roman" panose="02020603050405020304" pitchFamily="18" charset="0"/>
                    <a:cs typeface="Times New Roman" panose="02020603050405020304" pitchFamily="18" charset="0"/>
                  </a:rPr>
                  <a:t> Joules</a:t>
                </a:r>
              </a:p>
            </p:txBody>
          </p:sp>
        </mc:Choice>
        <mc:Fallback xmlns="">
          <p:sp>
            <p:nvSpPr>
              <p:cNvPr id="334858" name="Text Box 10">
                <a:extLst>
                  <a:ext uri="{FF2B5EF4-FFF2-40B4-BE49-F238E27FC236}">
                    <a16:creationId xmlns:a16="http://schemas.microsoft.com/office/drawing/2014/main" id="{ADC9597E-2F43-4897-87EE-9FA668291103}"/>
                  </a:ext>
                </a:extLst>
              </p:cNvPr>
              <p:cNvSpPr txBox="1">
                <a:spLocks noRot="1" noChangeAspect="1" noMove="1" noResize="1" noEditPoints="1" noAdjustHandles="1" noChangeArrowheads="1" noChangeShapeType="1" noTextEdit="1"/>
              </p:cNvSpPr>
              <p:nvPr/>
            </p:nvSpPr>
            <p:spPr bwMode="auto">
              <a:xfrm>
                <a:off x="2507126" y="5742693"/>
                <a:ext cx="7749853" cy="589649"/>
              </a:xfrm>
              <a:prstGeom prst="rect">
                <a:avLst/>
              </a:prstGeom>
              <a:blipFill>
                <a:blip r:embed="rId2"/>
                <a:stretch>
                  <a:fillRect l="-1572" b="-2680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34859" name="Text Box 11">
            <a:extLst>
              <a:ext uri="{FF2B5EF4-FFF2-40B4-BE49-F238E27FC236}">
                <a16:creationId xmlns:a16="http://schemas.microsoft.com/office/drawing/2014/main" id="{EE8468C8-C300-43F0-BE30-9A27D5C4A844}"/>
              </a:ext>
            </a:extLst>
          </p:cNvPr>
          <p:cNvSpPr txBox="1">
            <a:spLocks noChangeArrowheads="1"/>
          </p:cNvSpPr>
          <p:nvPr/>
        </p:nvSpPr>
        <p:spPr bwMode="auto">
          <a:xfrm>
            <a:off x="1276813" y="5050543"/>
            <a:ext cx="7048900" cy="580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25000"/>
              </a:lnSpc>
              <a:spcBef>
                <a:spcPct val="50000"/>
              </a:spcBef>
              <a:defRPr/>
            </a:pPr>
            <a:r>
              <a:rPr lang="en-US" altLang="zh-CN" sz="2800" dirty="0">
                <a:latin typeface="Times New Roman" panose="02020603050405020304" pitchFamily="18" charset="0"/>
                <a:cs typeface="Times New Roman" panose="02020603050405020304" pitchFamily="18" charset="0"/>
              </a:rPr>
              <a:t>Ground level energy in Hydrogen</a:t>
            </a:r>
          </a:p>
        </p:txBody>
      </p:sp>
      <p:pic>
        <p:nvPicPr>
          <p:cNvPr id="9" name="图片 8">
            <a:extLst>
              <a:ext uri="{FF2B5EF4-FFF2-40B4-BE49-F238E27FC236}">
                <a16:creationId xmlns:a16="http://schemas.microsoft.com/office/drawing/2014/main" id="{D4441889-1A93-4505-8ED2-2DA4F4960F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5">
            <a:extLst>
              <a:ext uri="{FF2B5EF4-FFF2-40B4-BE49-F238E27FC236}">
                <a16:creationId xmlns:a16="http://schemas.microsoft.com/office/drawing/2014/main" id="{8C824049-28B9-43CE-A80F-FCB56A32D11B}"/>
              </a:ext>
            </a:extLst>
          </p:cNvPr>
          <p:cNvGrpSpPr>
            <a:grpSpLocks/>
          </p:cNvGrpSpPr>
          <p:nvPr/>
        </p:nvGrpSpPr>
        <p:grpSpPr bwMode="auto">
          <a:xfrm>
            <a:off x="12000" y="1268760"/>
            <a:ext cx="12168000" cy="0"/>
            <a:chOff x="0" y="119"/>
            <a:chExt cx="5804" cy="726"/>
          </a:xfrm>
        </p:grpSpPr>
        <p:pic>
          <p:nvPicPr>
            <p:cNvPr id="11" name="Picture 6" descr="nklogo">
              <a:extLst>
                <a:ext uri="{FF2B5EF4-FFF2-40B4-BE49-F238E27FC236}">
                  <a16:creationId xmlns:a16="http://schemas.microsoft.com/office/drawing/2014/main" id="{D053F4D6-1EB6-4003-8BBA-BCF12FE7ADD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7">
              <a:extLst>
                <a:ext uri="{FF2B5EF4-FFF2-40B4-BE49-F238E27FC236}">
                  <a16:creationId xmlns:a16="http://schemas.microsoft.com/office/drawing/2014/main" id="{CA47A05E-3AB3-4D57-B05B-1A7A2CCA2666}"/>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13" name="Rectangle 2">
            <a:extLst>
              <a:ext uri="{FF2B5EF4-FFF2-40B4-BE49-F238E27FC236}">
                <a16:creationId xmlns:a16="http://schemas.microsoft.com/office/drawing/2014/main" id="{DDA8A957-57B1-4121-B4B1-E5258C57F43B}"/>
              </a:ext>
            </a:extLst>
          </p:cNvPr>
          <p:cNvSpPr txBox="1">
            <a:spLocks noChangeArrowheads="1"/>
          </p:cNvSpPr>
          <p:nvPr/>
        </p:nvSpPr>
        <p:spPr>
          <a:xfrm>
            <a:off x="1981200" y="385764"/>
            <a:ext cx="8229600" cy="8699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b="1" dirty="0">
                <a:latin typeface="Times New Roman" panose="02020603050405020304" pitchFamily="18" charset="0"/>
                <a:cs typeface="Times New Roman" panose="02020603050405020304" pitchFamily="18" charset="0"/>
              </a:rPr>
              <a:t>The Bohr model of H atom </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380DF221-030E-4B5E-9616-9D08BA244654}"/>
                  </a:ext>
                </a:extLst>
              </p:cNvPr>
              <p:cNvSpPr/>
              <p:nvPr/>
            </p:nvSpPr>
            <p:spPr>
              <a:xfrm>
                <a:off x="3352210" y="1517249"/>
                <a:ext cx="4169026" cy="10612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𝐸</m:t>
                          </m:r>
                        </m:e>
                        <m:sub>
                          <m:r>
                            <a:rPr lang="zh-CN" altLang="en-US" sz="2800" i="1">
                              <a:latin typeface="Cambria Math" panose="02040503050406030204" pitchFamily="18" charset="0"/>
                            </a:rPr>
                            <m:t>𝑛</m:t>
                          </m:r>
                        </m:sub>
                      </m:sSub>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sSubSup>
                            <m:sSubSupPr>
                              <m:ctrlPr>
                                <a:rPr lang="zh-CN" altLang="en-US" sz="2800" i="1">
                                  <a:latin typeface="Cambria Math" panose="02040503050406030204" pitchFamily="18" charset="0"/>
                                </a:rPr>
                              </m:ctrlPr>
                            </m:sSubSupPr>
                            <m:e>
                              <m:r>
                                <a:rPr lang="zh-CN" altLang="en-US" sz="2800" i="1">
                                  <a:latin typeface="Cambria Math" panose="02040503050406030204" pitchFamily="18" charset="0"/>
                                </a:rPr>
                                <m:t>𝜀</m:t>
                              </m:r>
                            </m:e>
                            <m:sub>
                              <m:r>
                                <a:rPr lang="zh-CN" altLang="en-US" sz="2800" i="0">
                                  <a:latin typeface="Cambria Math" panose="02040503050406030204" pitchFamily="18" charset="0"/>
                                </a:rPr>
                                <m:t>0</m:t>
                              </m:r>
                            </m:sub>
                            <m:sup>
                              <m:r>
                                <a:rPr lang="zh-CN" altLang="en-US" sz="2800" i="0">
                                  <a:latin typeface="Cambria Math" panose="02040503050406030204" pitchFamily="18" charset="0"/>
                                </a:rPr>
                                <m:t>2</m:t>
                              </m:r>
                            </m:sup>
                          </m:sSubSup>
                        </m:den>
                      </m:f>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𝑚</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zh-CN" altLang="en-US" sz="2800" i="0">
                                  <a:latin typeface="Cambria Math" panose="02040503050406030204" pitchFamily="18" charset="0"/>
                                </a:rPr>
                                <m:t>4</m:t>
                              </m:r>
                            </m:sup>
                          </m:sSup>
                        </m:num>
                        <m:den>
                          <m:r>
                            <a:rPr lang="zh-CN" altLang="en-US" sz="2800" i="0">
                              <a:latin typeface="Cambria Math" panose="02040503050406030204" pitchFamily="18" charset="0"/>
                            </a:rPr>
                            <m:t>8</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h</m:t>
                              </m:r>
                            </m:e>
                            <m:sup>
                              <m:r>
                                <a:rPr lang="zh-CN" altLang="en-US" sz="2800" i="0">
                                  <a:latin typeface="Cambria Math" panose="02040503050406030204" pitchFamily="18" charset="0"/>
                                </a:rPr>
                                <m:t>2</m:t>
                              </m:r>
                            </m:sup>
                          </m:sSup>
                        </m:den>
                      </m:f>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𝑛</m:t>
                              </m:r>
                            </m:e>
                            <m:sup>
                              <m:r>
                                <a:rPr lang="zh-CN" altLang="en-US" sz="2800" i="0">
                                  <a:latin typeface="Cambria Math" panose="02040503050406030204" pitchFamily="18" charset="0"/>
                                </a:rPr>
                                <m:t>2</m:t>
                              </m:r>
                            </m:sup>
                          </m:sSup>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𝐸</m:t>
                              </m:r>
                            </m:e>
                            <m:sub>
                              <m:r>
                                <a:rPr lang="zh-CN" altLang="en-US" sz="2800" i="0">
                                  <a:latin typeface="Cambria Math" panose="02040503050406030204" pitchFamily="18" charset="0"/>
                                </a:rPr>
                                <m:t>1</m:t>
                              </m:r>
                            </m:sub>
                          </m:sSub>
                        </m:num>
                        <m:den>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𝑛</m:t>
                              </m:r>
                            </m:e>
                            <m:sup>
                              <m:r>
                                <a:rPr lang="zh-CN" altLang="en-US" sz="2800" i="0">
                                  <a:latin typeface="Cambria Math" panose="02040503050406030204" pitchFamily="18" charset="0"/>
                                </a:rPr>
                                <m:t>2</m:t>
                              </m:r>
                            </m:sup>
                          </m:sSup>
                        </m:den>
                      </m:f>
                    </m:oMath>
                  </m:oMathPara>
                </a14:m>
                <a:endParaRPr lang="zh-CN" altLang="en-US" sz="2800" dirty="0"/>
              </a:p>
            </p:txBody>
          </p:sp>
        </mc:Choice>
        <mc:Fallback xmlns="">
          <p:sp>
            <p:nvSpPr>
              <p:cNvPr id="2" name="矩形 1">
                <a:extLst>
                  <a:ext uri="{FF2B5EF4-FFF2-40B4-BE49-F238E27FC236}">
                    <a16:creationId xmlns:a16="http://schemas.microsoft.com/office/drawing/2014/main" id="{380DF221-030E-4B5E-9616-9D08BA244654}"/>
                  </a:ext>
                </a:extLst>
              </p:cNvPr>
              <p:cNvSpPr>
                <a:spLocks noRot="1" noChangeAspect="1" noMove="1" noResize="1" noEditPoints="1" noAdjustHandles="1" noChangeArrowheads="1" noChangeShapeType="1" noTextEdit="1"/>
              </p:cNvSpPr>
              <p:nvPr/>
            </p:nvSpPr>
            <p:spPr>
              <a:xfrm>
                <a:off x="3352210" y="1517249"/>
                <a:ext cx="4169026" cy="1061253"/>
              </a:xfrm>
              <a:prstGeom prst="rect">
                <a:avLst/>
              </a:prstGeom>
              <a:blipFill>
                <a:blip r:embed="rId5"/>
                <a:stretch>
                  <a:fillRect/>
                </a:stretch>
              </a:blipFill>
            </p:spPr>
            <p:txBody>
              <a:bodyPr/>
              <a:lstStyle/>
              <a:p>
                <a:r>
                  <a:rPr lang="zh-CN" alt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57D6DB89-461D-4A21-BBC8-9C886B947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6591"/>
          <a:stretch>
            <a:fillRect/>
          </a:stretch>
        </p:blipFill>
        <p:spPr bwMode="auto">
          <a:xfrm>
            <a:off x="2092325" y="1485900"/>
            <a:ext cx="3682210" cy="4786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5875" name="Rectangle 3">
            <a:extLst>
              <a:ext uri="{FF2B5EF4-FFF2-40B4-BE49-F238E27FC236}">
                <a16:creationId xmlns:a16="http://schemas.microsoft.com/office/drawing/2014/main" id="{FD654CF2-F927-47FD-91E2-72DF42D46222}"/>
              </a:ext>
            </a:extLst>
          </p:cNvPr>
          <p:cNvSpPr>
            <a:spLocks noGrp="1" noChangeArrowheads="1"/>
          </p:cNvSpPr>
          <p:nvPr>
            <p:ph type="title" idx="4294967295"/>
          </p:nvPr>
        </p:nvSpPr>
        <p:spPr>
          <a:xfrm>
            <a:off x="838200" y="365126"/>
            <a:ext cx="10515600" cy="686496"/>
          </a:xfrm>
        </p:spPr>
        <p:txBody>
          <a:bodyPr/>
          <a:lstStyle/>
          <a:p>
            <a:pPr algn="ctr">
              <a:defRPr/>
            </a:pPr>
            <a:r>
              <a:rPr lang="en-US" altLang="zh-CN" sz="4000" b="1" dirty="0">
                <a:latin typeface="Arial" panose="020B0604020202020204" pitchFamily="34" charset="0"/>
                <a:cs typeface="Arial" panose="020B0604020202020204" pitchFamily="34" charset="0"/>
              </a:rPr>
              <a:t>Hydrogen energy levels</a:t>
            </a:r>
          </a:p>
        </p:txBody>
      </p:sp>
      <p:pic>
        <p:nvPicPr>
          <p:cNvPr id="19460" name="Picture 4" descr="07_11">
            <a:extLst>
              <a:ext uri="{FF2B5EF4-FFF2-40B4-BE49-F238E27FC236}">
                <a16:creationId xmlns:a16="http://schemas.microsoft.com/office/drawing/2014/main" id="{54E2E829-4B32-4CF5-844E-A192342F4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800" y="1509715"/>
            <a:ext cx="3717887" cy="4764424"/>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图片 8">
            <a:extLst>
              <a:ext uri="{FF2B5EF4-FFF2-40B4-BE49-F238E27FC236}">
                <a16:creationId xmlns:a16="http://schemas.microsoft.com/office/drawing/2014/main" id="{F484FCC2-FF21-4CA5-94BC-B94A90DCF7D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2965315B-383E-47FC-87E9-FF9710A91CC8}"/>
              </a:ext>
            </a:extLst>
          </p:cNvPr>
          <p:cNvGrpSpPr>
            <a:grpSpLocks/>
          </p:cNvGrpSpPr>
          <p:nvPr/>
        </p:nvGrpSpPr>
        <p:grpSpPr bwMode="auto">
          <a:xfrm>
            <a:off x="12000" y="1268760"/>
            <a:ext cx="12168000" cy="0"/>
            <a:chOff x="0" y="119"/>
            <a:chExt cx="5804" cy="726"/>
          </a:xfrm>
        </p:grpSpPr>
        <p:pic>
          <p:nvPicPr>
            <p:cNvPr id="7" name="Picture 6" descr="nklogo">
              <a:extLst>
                <a:ext uri="{FF2B5EF4-FFF2-40B4-BE49-F238E27FC236}">
                  <a16:creationId xmlns:a16="http://schemas.microsoft.com/office/drawing/2014/main" id="{C81A48F8-A24B-46AE-894B-FF493C3D922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7">
              <a:extLst>
                <a:ext uri="{FF2B5EF4-FFF2-40B4-BE49-F238E27FC236}">
                  <a16:creationId xmlns:a16="http://schemas.microsoft.com/office/drawing/2014/main" id="{E4798B85-3235-4BC7-AD0D-EA948A36751A}"/>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BAF3D82C-EFFE-4D7E-B009-DE0CB63717D1}"/>
              </a:ext>
            </a:extLst>
          </p:cNvPr>
          <p:cNvPicPr>
            <a:picLocks noChangeAspect="1" noChangeArrowheads="1"/>
          </p:cNvPicPr>
          <p:nvPr/>
        </p:nvPicPr>
        <p:blipFill>
          <a:blip r:embed="rId2">
            <a:lum bright="-20000"/>
            <a:extLst>
              <a:ext uri="{28A0092B-C50C-407E-A947-70E740481C1C}">
                <a14:useLocalDpi xmlns:a14="http://schemas.microsoft.com/office/drawing/2010/main" val="0"/>
              </a:ext>
            </a:extLst>
          </a:blip>
          <a:srcRect/>
          <a:stretch>
            <a:fillRect/>
          </a:stretch>
        </p:blipFill>
        <p:spPr bwMode="auto">
          <a:xfrm>
            <a:off x="3747235" y="1356350"/>
            <a:ext cx="4810125"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ext Box 3">
            <a:extLst>
              <a:ext uri="{FF2B5EF4-FFF2-40B4-BE49-F238E27FC236}">
                <a16:creationId xmlns:a16="http://schemas.microsoft.com/office/drawing/2014/main" id="{290BC1A8-D4A3-4F41-A0B2-97000D06FC61}"/>
              </a:ext>
            </a:extLst>
          </p:cNvPr>
          <p:cNvSpPr txBox="1">
            <a:spLocks noChangeArrowheads="1"/>
          </p:cNvSpPr>
          <p:nvPr/>
        </p:nvSpPr>
        <p:spPr bwMode="auto">
          <a:xfrm>
            <a:off x="1981200" y="228601"/>
            <a:ext cx="8229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4000" b="1" dirty="0">
                <a:cs typeface="Arial" panose="020B0604020202020204" pitchFamily="34" charset="0"/>
              </a:rPr>
              <a:t>		Hydrogen Spectrum</a:t>
            </a:r>
          </a:p>
        </p:txBody>
      </p:sp>
      <p:sp>
        <p:nvSpPr>
          <p:cNvPr id="20484" name="Text Box 4">
            <a:extLst>
              <a:ext uri="{FF2B5EF4-FFF2-40B4-BE49-F238E27FC236}">
                <a16:creationId xmlns:a16="http://schemas.microsoft.com/office/drawing/2014/main" id="{3D264A24-405F-4631-8D2C-1686C35EC8BF}"/>
              </a:ext>
            </a:extLst>
          </p:cNvPr>
          <p:cNvSpPr txBox="1">
            <a:spLocks noChangeArrowheads="1"/>
          </p:cNvSpPr>
          <p:nvPr/>
        </p:nvSpPr>
        <p:spPr bwMode="auto">
          <a:xfrm>
            <a:off x="3790098" y="6033125"/>
            <a:ext cx="4724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dirty="0">
                <a:latin typeface="Times New Roman" panose="02020603050405020304" pitchFamily="18" charset="0"/>
                <a:cs typeface="Times New Roman" panose="02020603050405020304" pitchFamily="18" charset="0"/>
              </a:rPr>
              <a:t>Orbital diagram</a:t>
            </a:r>
          </a:p>
        </p:txBody>
      </p:sp>
      <p:pic>
        <p:nvPicPr>
          <p:cNvPr id="5" name="图片 8">
            <a:extLst>
              <a:ext uri="{FF2B5EF4-FFF2-40B4-BE49-F238E27FC236}">
                <a16:creationId xmlns:a16="http://schemas.microsoft.com/office/drawing/2014/main" id="{47A5C5FE-2DCB-4861-89D4-E75112944A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EC79C35E-0197-43B6-89A8-28CBCC0E6DB3}"/>
              </a:ext>
            </a:extLst>
          </p:cNvPr>
          <p:cNvGrpSpPr>
            <a:grpSpLocks/>
          </p:cNvGrpSpPr>
          <p:nvPr/>
        </p:nvGrpSpPr>
        <p:grpSpPr bwMode="auto">
          <a:xfrm>
            <a:off x="12000" y="1268760"/>
            <a:ext cx="12168000" cy="0"/>
            <a:chOff x="0" y="119"/>
            <a:chExt cx="5804" cy="726"/>
          </a:xfrm>
        </p:grpSpPr>
        <p:pic>
          <p:nvPicPr>
            <p:cNvPr id="7" name="Picture 6" descr="nklogo">
              <a:extLst>
                <a:ext uri="{FF2B5EF4-FFF2-40B4-BE49-F238E27FC236}">
                  <a16:creationId xmlns:a16="http://schemas.microsoft.com/office/drawing/2014/main" id="{45064DA8-2EA6-4CB0-989E-D1C3B6FA5BA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7">
              <a:extLst>
                <a:ext uri="{FF2B5EF4-FFF2-40B4-BE49-F238E27FC236}">
                  <a16:creationId xmlns:a16="http://schemas.microsoft.com/office/drawing/2014/main" id="{BC7A855A-992E-4861-8E8B-F7EDEF277872}"/>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E6776190-C835-4CDA-BA59-4885960E7BD0}"/>
              </a:ext>
            </a:extLst>
          </p:cNvPr>
          <p:cNvSpPr>
            <a:spLocks noGrp="1" noChangeArrowheads="1"/>
          </p:cNvSpPr>
          <p:nvPr>
            <p:ph type="title"/>
          </p:nvPr>
        </p:nvSpPr>
        <p:spPr>
          <a:xfrm>
            <a:off x="261461" y="57554"/>
            <a:ext cx="10670866" cy="1223499"/>
          </a:xfrm>
        </p:spPr>
        <p:txBody>
          <a:bodyPr>
            <a:normAutofit/>
          </a:bodyPr>
          <a:lstStyle/>
          <a:p>
            <a:pPr algn="l">
              <a:lnSpc>
                <a:spcPct val="125000"/>
              </a:lnSpc>
              <a:defRPr/>
            </a:pPr>
            <a:r>
              <a:rPr lang="en-US" altLang="zh-CN" sz="3200" b="1" dirty="0">
                <a:latin typeface="Arial" panose="020B0604020202020204" pitchFamily="34" charset="0"/>
                <a:cs typeface="Arial" panose="020B0604020202020204" pitchFamily="34" charset="0"/>
              </a:rPr>
              <a:t>Plot of y</a:t>
            </a:r>
            <a:r>
              <a:rPr lang="en-US" altLang="zh-CN" sz="3200" b="1" baseline="30000" dirty="0">
                <a:latin typeface="Arial" panose="020B0604020202020204" pitchFamily="34" charset="0"/>
                <a:cs typeface="Arial" panose="020B0604020202020204" pitchFamily="34" charset="0"/>
              </a:rPr>
              <a:t>  </a:t>
            </a:r>
            <a:r>
              <a:rPr lang="en-US" altLang="zh-CN" sz="3200" b="1" dirty="0">
                <a:latin typeface="Arial" panose="020B0604020202020204" pitchFamily="34" charset="0"/>
                <a:cs typeface="Arial" panose="020B0604020202020204" pitchFamily="34" charset="0"/>
              </a:rPr>
              <a:t>for the lowest energy level of hydrogen atom </a:t>
            </a:r>
          </a:p>
        </p:txBody>
      </p:sp>
      <p:pic>
        <p:nvPicPr>
          <p:cNvPr id="21507" name="Picture 3" descr="Fig3-3">
            <a:extLst>
              <a:ext uri="{FF2B5EF4-FFF2-40B4-BE49-F238E27FC236}">
                <a16:creationId xmlns:a16="http://schemas.microsoft.com/office/drawing/2014/main" id="{4AE893CB-2156-4409-80C6-41FCCA34AD9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653309" y="1245479"/>
            <a:ext cx="6576672" cy="528297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图片 8">
            <a:extLst>
              <a:ext uri="{FF2B5EF4-FFF2-40B4-BE49-F238E27FC236}">
                <a16:creationId xmlns:a16="http://schemas.microsoft.com/office/drawing/2014/main" id="{F34C7165-5F18-41A6-BF1B-32C1980149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5">
            <a:extLst>
              <a:ext uri="{FF2B5EF4-FFF2-40B4-BE49-F238E27FC236}">
                <a16:creationId xmlns:a16="http://schemas.microsoft.com/office/drawing/2014/main" id="{BD7F8910-CDF4-4DA9-A003-DD149C590F95}"/>
              </a:ext>
            </a:extLst>
          </p:cNvPr>
          <p:cNvGrpSpPr>
            <a:grpSpLocks/>
          </p:cNvGrpSpPr>
          <p:nvPr/>
        </p:nvGrpSpPr>
        <p:grpSpPr bwMode="auto">
          <a:xfrm>
            <a:off x="12000" y="1268760"/>
            <a:ext cx="12168000" cy="0"/>
            <a:chOff x="0" y="119"/>
            <a:chExt cx="5804" cy="726"/>
          </a:xfrm>
        </p:grpSpPr>
        <p:pic>
          <p:nvPicPr>
            <p:cNvPr id="6" name="Picture 6" descr="nklogo">
              <a:extLst>
                <a:ext uri="{FF2B5EF4-FFF2-40B4-BE49-F238E27FC236}">
                  <a16:creationId xmlns:a16="http://schemas.microsoft.com/office/drawing/2014/main" id="{8AF12F50-0FCC-4BB0-A4BF-81909466D9B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7">
              <a:extLst>
                <a:ext uri="{FF2B5EF4-FFF2-40B4-BE49-F238E27FC236}">
                  <a16:creationId xmlns:a16="http://schemas.microsoft.com/office/drawing/2014/main" id="{1E339CF7-4F37-4112-A16D-EF9A50A75625}"/>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2" name="灯片编号占位符 1">
            <a:extLst>
              <a:ext uri="{FF2B5EF4-FFF2-40B4-BE49-F238E27FC236}">
                <a16:creationId xmlns:a16="http://schemas.microsoft.com/office/drawing/2014/main" id="{4830BEFC-5958-48B4-A258-EAB90BBC3811}"/>
              </a:ext>
            </a:extLst>
          </p:cNvPr>
          <p:cNvSpPr>
            <a:spLocks noGrp="1"/>
          </p:cNvSpPr>
          <p:nvPr>
            <p:ph type="sldNum" sz="quarter" idx="12"/>
          </p:nvPr>
        </p:nvSpPr>
        <p:spPr/>
        <p:txBody>
          <a:bodyPr/>
          <a:lstStyle/>
          <a:p>
            <a:fld id="{8227A19A-6494-4EE7-93E4-A64D2614CF05}" type="slidenum">
              <a:rPr lang="zh-CN" altLang="en-US" smtClean="0"/>
              <a:t>64</a:t>
            </a:fld>
            <a:endParaRPr lang="zh-CN" altLang="en-US"/>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3" descr="Fig3-4">
            <a:extLst>
              <a:ext uri="{FF2B5EF4-FFF2-40B4-BE49-F238E27FC236}">
                <a16:creationId xmlns:a16="http://schemas.microsoft.com/office/drawing/2014/main" id="{7D62169C-760E-41C6-AEEB-C903D1844B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953512" y="2148110"/>
            <a:ext cx="6284976" cy="37063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2020" name="Rectangle 4">
            <a:extLst>
              <a:ext uri="{FF2B5EF4-FFF2-40B4-BE49-F238E27FC236}">
                <a16:creationId xmlns:a16="http://schemas.microsoft.com/office/drawing/2014/main" id="{CC13890F-D564-4615-9A6D-9DC1E3287677}"/>
              </a:ext>
            </a:extLst>
          </p:cNvPr>
          <p:cNvSpPr>
            <a:spLocks noChangeArrowheads="1"/>
          </p:cNvSpPr>
          <p:nvPr/>
        </p:nvSpPr>
        <p:spPr bwMode="auto">
          <a:xfrm>
            <a:off x="1189467" y="0"/>
            <a:ext cx="914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eaLnBrk="1" hangingPunct="1">
              <a:defRPr/>
            </a:pPr>
            <a:r>
              <a:rPr lang="en-US" altLang="zh-CN" sz="3200" b="1" dirty="0">
                <a:latin typeface="Arial" panose="020B0604020202020204" pitchFamily="34" charset="0"/>
                <a:cs typeface="Arial" panose="020B0604020202020204" pitchFamily="34" charset="0"/>
              </a:rPr>
              <a:t>Plot of y</a:t>
            </a:r>
            <a:r>
              <a:rPr lang="en-US" altLang="zh-CN" sz="3200" b="1" baseline="30000" dirty="0">
                <a:latin typeface="Arial" panose="020B0604020202020204" pitchFamily="34" charset="0"/>
                <a:cs typeface="Arial" panose="020B0604020202020204" pitchFamily="34" charset="0"/>
              </a:rPr>
              <a:t>  </a:t>
            </a:r>
            <a:r>
              <a:rPr lang="en-US" altLang="zh-CN" sz="3200" b="1" dirty="0">
                <a:latin typeface="Arial" panose="020B0604020202020204" pitchFamily="34" charset="0"/>
                <a:cs typeface="Arial" panose="020B0604020202020204" pitchFamily="34" charset="0"/>
              </a:rPr>
              <a:t>for the n=2 levels of hydrogen atom </a:t>
            </a:r>
          </a:p>
        </p:txBody>
      </p:sp>
      <p:pic>
        <p:nvPicPr>
          <p:cNvPr id="4" name="图片 8">
            <a:extLst>
              <a:ext uri="{FF2B5EF4-FFF2-40B4-BE49-F238E27FC236}">
                <a16:creationId xmlns:a16="http://schemas.microsoft.com/office/drawing/2014/main" id="{12249A69-3D7C-4534-93B6-AE5AAF4AAA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5">
            <a:extLst>
              <a:ext uri="{FF2B5EF4-FFF2-40B4-BE49-F238E27FC236}">
                <a16:creationId xmlns:a16="http://schemas.microsoft.com/office/drawing/2014/main" id="{FDACC890-3F46-4B0E-AB35-D3553455D685}"/>
              </a:ext>
            </a:extLst>
          </p:cNvPr>
          <p:cNvGrpSpPr>
            <a:grpSpLocks/>
          </p:cNvGrpSpPr>
          <p:nvPr/>
        </p:nvGrpSpPr>
        <p:grpSpPr bwMode="auto">
          <a:xfrm>
            <a:off x="12000" y="1268760"/>
            <a:ext cx="12168000" cy="0"/>
            <a:chOff x="0" y="119"/>
            <a:chExt cx="5804" cy="726"/>
          </a:xfrm>
        </p:grpSpPr>
        <p:pic>
          <p:nvPicPr>
            <p:cNvPr id="6" name="Picture 6" descr="nklogo">
              <a:extLst>
                <a:ext uri="{FF2B5EF4-FFF2-40B4-BE49-F238E27FC236}">
                  <a16:creationId xmlns:a16="http://schemas.microsoft.com/office/drawing/2014/main" id="{E55B9ABC-F22A-45E1-8894-EFFD76246EA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7">
              <a:extLst>
                <a:ext uri="{FF2B5EF4-FFF2-40B4-BE49-F238E27FC236}">
                  <a16:creationId xmlns:a16="http://schemas.microsoft.com/office/drawing/2014/main" id="{A840EBCF-85D1-40F8-A6D2-F54F9CCBC96E}"/>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2" name="灯片编号占位符 1">
            <a:extLst>
              <a:ext uri="{FF2B5EF4-FFF2-40B4-BE49-F238E27FC236}">
                <a16:creationId xmlns:a16="http://schemas.microsoft.com/office/drawing/2014/main" id="{9FFD28E7-8202-48A6-B03A-46414AFF7854}"/>
              </a:ext>
            </a:extLst>
          </p:cNvPr>
          <p:cNvSpPr>
            <a:spLocks noGrp="1"/>
          </p:cNvSpPr>
          <p:nvPr>
            <p:ph type="sldNum" sz="quarter" idx="12"/>
          </p:nvPr>
        </p:nvSpPr>
        <p:spPr/>
        <p:txBody>
          <a:bodyPr/>
          <a:lstStyle/>
          <a:p>
            <a:fld id="{8227A19A-6494-4EE7-93E4-A64D2614CF05}" type="slidenum">
              <a:rPr lang="zh-CN" altLang="en-US" smtClean="0"/>
              <a:t>65</a:t>
            </a:fld>
            <a:endParaRPr lang="zh-CN" alt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C5594747-2989-46EB-9D71-1135A55D2947}"/>
              </a:ext>
            </a:extLst>
          </p:cNvPr>
          <p:cNvSpPr>
            <a:spLocks noGrp="1" noChangeArrowheads="1"/>
          </p:cNvSpPr>
          <p:nvPr>
            <p:ph type="title"/>
          </p:nvPr>
        </p:nvSpPr>
        <p:spPr>
          <a:xfrm>
            <a:off x="1524000" y="152400"/>
            <a:ext cx="9144000" cy="1219200"/>
          </a:xfrm>
        </p:spPr>
        <p:txBody>
          <a:bodyPr/>
          <a:lstStyle/>
          <a:p>
            <a:pPr algn="l">
              <a:defRPr/>
            </a:pPr>
            <a:r>
              <a:rPr lang="en-US" altLang="zh-CN" sz="3200" b="1" dirty="0">
                <a:latin typeface="Arial" panose="020B0604020202020204" pitchFamily="34" charset="0"/>
                <a:cs typeface="Arial" panose="020B0604020202020204" pitchFamily="34" charset="0"/>
              </a:rPr>
              <a:t>Plot of y</a:t>
            </a:r>
            <a:r>
              <a:rPr lang="en-US" altLang="zh-CN" sz="3200" b="1" baseline="30000" dirty="0">
                <a:latin typeface="Arial" panose="020B0604020202020204" pitchFamily="34" charset="0"/>
                <a:cs typeface="Arial" panose="020B0604020202020204" pitchFamily="34" charset="0"/>
              </a:rPr>
              <a:t>  </a:t>
            </a:r>
            <a:r>
              <a:rPr lang="en-US" altLang="zh-CN" sz="3200" b="1" dirty="0">
                <a:latin typeface="Arial" panose="020B0604020202020204" pitchFamily="34" charset="0"/>
                <a:cs typeface="Arial" panose="020B0604020202020204" pitchFamily="34" charset="0"/>
              </a:rPr>
              <a:t>for the n=3 levels of hydrogen atom </a:t>
            </a:r>
          </a:p>
        </p:txBody>
      </p:sp>
      <p:pic>
        <p:nvPicPr>
          <p:cNvPr id="23555" name="Picture 3" descr="Fig3-5a">
            <a:extLst>
              <a:ext uri="{FF2B5EF4-FFF2-40B4-BE49-F238E27FC236}">
                <a16:creationId xmlns:a16="http://schemas.microsoft.com/office/drawing/2014/main" id="{88EE2808-8296-4EA1-ABDD-39479AFE95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1" y="1431926"/>
            <a:ext cx="9070975" cy="5426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图片 8">
            <a:extLst>
              <a:ext uri="{FF2B5EF4-FFF2-40B4-BE49-F238E27FC236}">
                <a16:creationId xmlns:a16="http://schemas.microsoft.com/office/drawing/2014/main" id="{F727B0E9-D35A-4C8E-98A5-B22B66DDD2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5">
            <a:extLst>
              <a:ext uri="{FF2B5EF4-FFF2-40B4-BE49-F238E27FC236}">
                <a16:creationId xmlns:a16="http://schemas.microsoft.com/office/drawing/2014/main" id="{B80B6B2E-E223-46F2-86DB-B7C139195FA7}"/>
              </a:ext>
            </a:extLst>
          </p:cNvPr>
          <p:cNvGrpSpPr>
            <a:grpSpLocks/>
          </p:cNvGrpSpPr>
          <p:nvPr/>
        </p:nvGrpSpPr>
        <p:grpSpPr bwMode="auto">
          <a:xfrm>
            <a:off x="12000" y="1268760"/>
            <a:ext cx="12168000" cy="0"/>
            <a:chOff x="0" y="119"/>
            <a:chExt cx="5804" cy="726"/>
          </a:xfrm>
        </p:grpSpPr>
        <p:pic>
          <p:nvPicPr>
            <p:cNvPr id="6" name="Picture 6" descr="nklogo">
              <a:extLst>
                <a:ext uri="{FF2B5EF4-FFF2-40B4-BE49-F238E27FC236}">
                  <a16:creationId xmlns:a16="http://schemas.microsoft.com/office/drawing/2014/main" id="{4BCE8CCB-6017-48F2-B312-0556706F205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7">
              <a:extLst>
                <a:ext uri="{FF2B5EF4-FFF2-40B4-BE49-F238E27FC236}">
                  <a16:creationId xmlns:a16="http://schemas.microsoft.com/office/drawing/2014/main" id="{6621FCE6-FF78-47BD-A695-E308C6664A6E}"/>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2" name="灯片编号占位符 1">
            <a:extLst>
              <a:ext uri="{FF2B5EF4-FFF2-40B4-BE49-F238E27FC236}">
                <a16:creationId xmlns:a16="http://schemas.microsoft.com/office/drawing/2014/main" id="{8380B47D-D280-438C-8E82-08B952D5C585}"/>
              </a:ext>
            </a:extLst>
          </p:cNvPr>
          <p:cNvSpPr>
            <a:spLocks noGrp="1"/>
          </p:cNvSpPr>
          <p:nvPr>
            <p:ph type="sldNum" sz="quarter" idx="12"/>
          </p:nvPr>
        </p:nvSpPr>
        <p:spPr/>
        <p:txBody>
          <a:bodyPr/>
          <a:lstStyle/>
          <a:p>
            <a:fld id="{8227A19A-6494-4EE7-93E4-A64D2614CF05}" type="slidenum">
              <a:rPr lang="zh-CN" altLang="en-US" smtClean="0"/>
              <a:t>66</a:t>
            </a:fld>
            <a:endParaRPr lang="zh-CN" altLang="en-US"/>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92CF9C44-7C67-4799-8769-A123207C417F}"/>
              </a:ext>
            </a:extLst>
          </p:cNvPr>
          <p:cNvSpPr>
            <a:spLocks noGrp="1" noChangeArrowheads="1"/>
          </p:cNvSpPr>
          <p:nvPr>
            <p:ph type="title"/>
          </p:nvPr>
        </p:nvSpPr>
        <p:spPr>
          <a:xfrm>
            <a:off x="1631951" y="152400"/>
            <a:ext cx="8893175" cy="1219200"/>
          </a:xfrm>
        </p:spPr>
        <p:txBody>
          <a:bodyPr/>
          <a:lstStyle/>
          <a:p>
            <a:pPr algn="l">
              <a:defRPr/>
            </a:pPr>
            <a:r>
              <a:rPr lang="en-US" altLang="zh-CN" sz="3200" b="1" dirty="0">
                <a:latin typeface="Times New Roman" panose="02020603050405020304" pitchFamily="18" charset="0"/>
                <a:cs typeface="Times New Roman" panose="02020603050405020304" pitchFamily="18" charset="0"/>
              </a:rPr>
              <a:t>Plot of y</a:t>
            </a:r>
            <a:r>
              <a:rPr lang="en-US" altLang="zh-CN" sz="3200" b="1" baseline="30000"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for the n=3 levels of hydrogen atom </a:t>
            </a:r>
          </a:p>
        </p:txBody>
      </p:sp>
      <p:pic>
        <p:nvPicPr>
          <p:cNvPr id="24579" name="Picture 3" descr="Fig3-5b">
            <a:extLst>
              <a:ext uri="{FF2B5EF4-FFF2-40B4-BE49-F238E27FC236}">
                <a16:creationId xmlns:a16="http://schemas.microsoft.com/office/drawing/2014/main" id="{CD8E94DD-8D56-442C-9869-595A9F817B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008376" y="2142014"/>
            <a:ext cx="6175248" cy="371856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图片 8">
            <a:extLst>
              <a:ext uri="{FF2B5EF4-FFF2-40B4-BE49-F238E27FC236}">
                <a16:creationId xmlns:a16="http://schemas.microsoft.com/office/drawing/2014/main" id="{8BBAF35A-4B24-42EA-8846-21F40CB772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5">
            <a:extLst>
              <a:ext uri="{FF2B5EF4-FFF2-40B4-BE49-F238E27FC236}">
                <a16:creationId xmlns:a16="http://schemas.microsoft.com/office/drawing/2014/main" id="{891BDF79-BAB7-440E-B640-4A56B5BCD368}"/>
              </a:ext>
            </a:extLst>
          </p:cNvPr>
          <p:cNvGrpSpPr>
            <a:grpSpLocks/>
          </p:cNvGrpSpPr>
          <p:nvPr/>
        </p:nvGrpSpPr>
        <p:grpSpPr bwMode="auto">
          <a:xfrm>
            <a:off x="12000" y="1268760"/>
            <a:ext cx="12168000" cy="0"/>
            <a:chOff x="0" y="119"/>
            <a:chExt cx="5804" cy="726"/>
          </a:xfrm>
        </p:grpSpPr>
        <p:pic>
          <p:nvPicPr>
            <p:cNvPr id="6" name="Picture 6" descr="nklogo">
              <a:extLst>
                <a:ext uri="{FF2B5EF4-FFF2-40B4-BE49-F238E27FC236}">
                  <a16:creationId xmlns:a16="http://schemas.microsoft.com/office/drawing/2014/main" id="{2D0E1DD2-9177-4324-976F-D9EAA216084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7">
              <a:extLst>
                <a:ext uri="{FF2B5EF4-FFF2-40B4-BE49-F238E27FC236}">
                  <a16:creationId xmlns:a16="http://schemas.microsoft.com/office/drawing/2014/main" id="{C36BEC06-A735-44D6-B1F9-12101AE8C639}"/>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2" name="灯片编号占位符 1">
            <a:extLst>
              <a:ext uri="{FF2B5EF4-FFF2-40B4-BE49-F238E27FC236}">
                <a16:creationId xmlns:a16="http://schemas.microsoft.com/office/drawing/2014/main" id="{7E3B47B3-8A18-408A-B746-B66CF1C6326C}"/>
              </a:ext>
            </a:extLst>
          </p:cNvPr>
          <p:cNvSpPr>
            <a:spLocks noGrp="1"/>
          </p:cNvSpPr>
          <p:nvPr>
            <p:ph type="sldNum" sz="quarter" idx="12"/>
          </p:nvPr>
        </p:nvSpPr>
        <p:spPr/>
        <p:txBody>
          <a:bodyPr/>
          <a:lstStyle/>
          <a:p>
            <a:fld id="{8227A19A-6494-4EE7-93E4-A64D2614CF05}" type="slidenum">
              <a:rPr lang="zh-CN" altLang="en-US" smtClean="0"/>
              <a:t>67</a:t>
            </a:fld>
            <a:endParaRPr lang="zh-CN" altLang="en-US"/>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CD4CA3A5-1BA7-4017-BBB3-7ED5C4EC0355}"/>
              </a:ext>
            </a:extLst>
          </p:cNvPr>
          <p:cNvSpPr txBox="1">
            <a:spLocks noGrp="1" noChangeArrowheads="1"/>
          </p:cNvSpPr>
          <p:nvPr>
            <p:ph type="ctrTitle"/>
          </p:nvPr>
        </p:nvSpPr>
        <p:spPr bwMode="auto">
          <a:xfrm>
            <a:off x="3478326" y="1978857"/>
            <a:ext cx="5032148" cy="1588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eaLnBrk="1" fontAlgn="auto" hangingPunct="1">
              <a:spcBef>
                <a:spcPts val="0"/>
              </a:spcBef>
              <a:spcAft>
                <a:spcPts val="0"/>
              </a:spcAft>
              <a:defRPr/>
            </a:pPr>
            <a:r>
              <a:rPr kumimoji="0" lang="en-US" altLang="zh-CN" sz="5400" b="1" dirty="0">
                <a:solidFill>
                  <a:srgbClr val="FF3300"/>
                </a:solidFill>
                <a:effectLst>
                  <a:outerShdw blurRad="38100" dist="38100" dir="2700000" algn="tl">
                    <a:srgbClr val="FFFFFF"/>
                  </a:outerShdw>
                </a:effectLst>
              </a:rPr>
              <a:t>Part 3</a:t>
            </a:r>
          </a:p>
          <a:p>
            <a:pPr algn="ctr" eaLnBrk="1" fontAlgn="auto" hangingPunct="1">
              <a:spcBef>
                <a:spcPts val="0"/>
              </a:spcBef>
              <a:spcAft>
                <a:spcPts val="0"/>
              </a:spcAft>
              <a:defRPr/>
            </a:pPr>
            <a:r>
              <a:rPr kumimoji="0" lang="en-US" altLang="zh-CN" sz="5400" b="1" dirty="0">
                <a:solidFill>
                  <a:srgbClr val="FF3300"/>
                </a:solidFill>
                <a:effectLst>
                  <a:outerShdw blurRad="38100" dist="38100" dir="2700000" algn="tl">
                    <a:srgbClr val="FFFFFF"/>
                  </a:outerShdw>
                </a:effectLst>
              </a:rPr>
              <a:t>Modern Optics</a:t>
            </a:r>
          </a:p>
        </p:txBody>
      </p:sp>
      <p:pic>
        <p:nvPicPr>
          <p:cNvPr id="5" name="图片 4">
            <a:extLst>
              <a:ext uri="{FF2B5EF4-FFF2-40B4-BE49-F238E27FC236}">
                <a16:creationId xmlns:a16="http://schemas.microsoft.com/office/drawing/2014/main" id="{E8820F4B-8D90-4724-8242-34D1062C90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264150"/>
            <a:ext cx="2844800"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2F0D1587-D732-41D8-B6F1-94BEE5815D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27018" y="98302"/>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79B2D15E-E2F4-48DA-957D-C657A52721A8}"/>
              </a:ext>
            </a:extLst>
          </p:cNvPr>
          <p:cNvSpPr/>
          <p:nvPr/>
        </p:nvSpPr>
        <p:spPr>
          <a:xfrm>
            <a:off x="5362470" y="3814492"/>
            <a:ext cx="3409908" cy="461665"/>
          </a:xfrm>
          <a:prstGeom prst="rect">
            <a:avLst/>
          </a:prstGeom>
        </p:spPr>
        <p:txBody>
          <a:bodyPr wrap="none">
            <a:spAutoFit/>
          </a:bodyPr>
          <a:lstStyle/>
          <a:p>
            <a:pPr algn="ctr">
              <a:spcBef>
                <a:spcPct val="50000"/>
              </a:spcBef>
              <a:defRPr/>
            </a:pPr>
            <a:r>
              <a:rPr lang="en-US" altLang="zh-CN" sz="2400" b="1" dirty="0">
                <a:latin typeface="Arial" panose="020B0604020202020204" pitchFamily="34" charset="0"/>
                <a:cs typeface="Arial" panose="020B0604020202020204" pitchFamily="34" charset="0"/>
              </a:rPr>
              <a:t>---- The duality of light</a:t>
            </a:r>
          </a:p>
        </p:txBody>
      </p:sp>
    </p:spTree>
    <p:extLst>
      <p:ext uri="{BB962C8B-B14F-4D97-AF65-F5344CB8AC3E}">
        <p14:creationId xmlns:p14="http://schemas.microsoft.com/office/powerpoint/2010/main" val="40534021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5" name="Text Box 5">
            <a:extLst>
              <a:ext uri="{FF2B5EF4-FFF2-40B4-BE49-F238E27FC236}">
                <a16:creationId xmlns:a16="http://schemas.microsoft.com/office/drawing/2014/main" id="{999816E3-1862-41FE-96B7-25967FE4783C}"/>
              </a:ext>
            </a:extLst>
          </p:cNvPr>
          <p:cNvSpPr txBox="1">
            <a:spLocks noChangeArrowheads="1"/>
          </p:cNvSpPr>
          <p:nvPr/>
        </p:nvSpPr>
        <p:spPr bwMode="auto">
          <a:xfrm>
            <a:off x="4872038" y="404813"/>
            <a:ext cx="2185987"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eaLnBrk="1" fontAlgn="auto" hangingPunct="1">
              <a:spcBef>
                <a:spcPts val="0"/>
              </a:spcBef>
              <a:spcAft>
                <a:spcPts val="0"/>
              </a:spcAft>
              <a:defRPr/>
            </a:pPr>
            <a:r>
              <a:rPr kumimoji="0" lang="en-US" altLang="zh-CN" sz="3600" b="1" dirty="0">
                <a:effectLst>
                  <a:outerShdw blurRad="38100" dist="38100" dir="2700000" algn="tl">
                    <a:srgbClr val="FFFFFF"/>
                  </a:outerShdw>
                </a:effectLst>
              </a:rPr>
              <a:t>Contents</a:t>
            </a:r>
          </a:p>
        </p:txBody>
      </p:sp>
      <p:pic>
        <p:nvPicPr>
          <p:cNvPr id="66565" name="图片 8">
            <a:extLst>
              <a:ext uri="{FF2B5EF4-FFF2-40B4-BE49-F238E27FC236}">
                <a16:creationId xmlns:a16="http://schemas.microsoft.com/office/drawing/2014/main" id="{C391445E-F71E-4E2F-BDBA-031DDCA45C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80575" y="0"/>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F9ABDEA3-83B7-4E1E-B46B-065CD4E6FE30}"/>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7A9A554D-3947-410F-BBE5-414D96A4F41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a:extLst>
                <a:ext uri="{FF2B5EF4-FFF2-40B4-BE49-F238E27FC236}">
                  <a16:creationId xmlns:a16="http://schemas.microsoft.com/office/drawing/2014/main" id="{60BADB7D-F51B-44E2-967D-9673397476EC}"/>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12" name="Rectangle 2">
            <a:extLst>
              <a:ext uri="{FF2B5EF4-FFF2-40B4-BE49-F238E27FC236}">
                <a16:creationId xmlns:a16="http://schemas.microsoft.com/office/drawing/2014/main" id="{13CB567C-7159-4F53-8F1E-D7E5DD0E9BDF}"/>
              </a:ext>
            </a:extLst>
          </p:cNvPr>
          <p:cNvSpPr>
            <a:spLocks noGrp="1" noChangeArrowheads="1"/>
          </p:cNvSpPr>
          <p:nvPr>
            <p:ph idx="1"/>
          </p:nvPr>
        </p:nvSpPr>
        <p:spPr>
          <a:xfrm>
            <a:off x="2843562" y="1839954"/>
            <a:ext cx="6837014" cy="3858318"/>
          </a:xfrm>
        </p:spPr>
        <p:txBody>
          <a:bodyPr>
            <a:normAutofit lnSpcReduction="10000"/>
          </a:bodyPr>
          <a:lstStyle/>
          <a:p>
            <a:pPr>
              <a:lnSpc>
                <a:spcPct val="125000"/>
              </a:lnSpc>
            </a:pPr>
            <a:r>
              <a:rPr lang="en-US" altLang="zh-CN" sz="3600" b="1" i="1" dirty="0"/>
              <a:t>Quantum theory of light </a:t>
            </a:r>
            <a:endParaRPr lang="zh-CN" altLang="en-US" sz="3600" b="1" i="1" dirty="0"/>
          </a:p>
          <a:p>
            <a:pPr>
              <a:lnSpc>
                <a:spcPct val="125000"/>
              </a:lnSpc>
            </a:pPr>
            <a:r>
              <a:rPr lang="en-US" altLang="zh-CN" sz="3600" b="1" i="1" dirty="0">
                <a:solidFill>
                  <a:schemeClr val="bg1">
                    <a:lumMod val="75000"/>
                  </a:schemeClr>
                </a:solidFill>
              </a:rPr>
              <a:t>Brief introduction of laser</a:t>
            </a:r>
          </a:p>
          <a:p>
            <a:pPr>
              <a:lnSpc>
                <a:spcPct val="125000"/>
              </a:lnSpc>
            </a:pPr>
            <a:r>
              <a:rPr lang="en-US" altLang="zh-CN" sz="3600" b="1" i="1" dirty="0">
                <a:solidFill>
                  <a:schemeClr val="bg1">
                    <a:lumMod val="75000"/>
                  </a:schemeClr>
                </a:solidFill>
              </a:rPr>
              <a:t>Nature of light propagation</a:t>
            </a:r>
          </a:p>
          <a:p>
            <a:pPr>
              <a:lnSpc>
                <a:spcPct val="125000"/>
              </a:lnSpc>
            </a:pPr>
            <a:r>
              <a:rPr lang="en-US" altLang="zh-CN" sz="3600" b="1" i="1" dirty="0">
                <a:solidFill>
                  <a:schemeClr val="bg1">
                    <a:lumMod val="75000"/>
                  </a:schemeClr>
                </a:solidFill>
              </a:rPr>
              <a:t>Fourier Optics</a:t>
            </a:r>
          </a:p>
          <a:p>
            <a:pPr>
              <a:lnSpc>
                <a:spcPct val="125000"/>
              </a:lnSpc>
            </a:pPr>
            <a:r>
              <a:rPr lang="en-US" altLang="zh-CN" sz="3600" b="1" i="1" dirty="0">
                <a:solidFill>
                  <a:schemeClr val="bg1">
                    <a:lumMod val="75000"/>
                  </a:schemeClr>
                </a:solidFill>
              </a:rPr>
              <a:t>Holography</a:t>
            </a:r>
          </a:p>
        </p:txBody>
      </p:sp>
      <p:sp>
        <p:nvSpPr>
          <p:cNvPr id="2" name="灯片编号占位符 1">
            <a:extLst>
              <a:ext uri="{FF2B5EF4-FFF2-40B4-BE49-F238E27FC236}">
                <a16:creationId xmlns:a16="http://schemas.microsoft.com/office/drawing/2014/main" id="{A13835AB-5602-4F1A-BE44-D24ADF26B7F8}"/>
              </a:ext>
            </a:extLst>
          </p:cNvPr>
          <p:cNvSpPr>
            <a:spLocks noGrp="1"/>
          </p:cNvSpPr>
          <p:nvPr>
            <p:ph type="sldNum" sz="quarter" idx="12"/>
          </p:nvPr>
        </p:nvSpPr>
        <p:spPr/>
        <p:txBody>
          <a:bodyPr/>
          <a:lstStyle/>
          <a:p>
            <a:fld id="{89E84724-87FB-44E2-81F4-BC8FAFBE8676}" type="slidenum">
              <a:rPr lang="zh-CN" altLang="en-US" smtClean="0"/>
              <a:t>69</a:t>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8498" name="Rectangle 2">
            <a:extLst>
              <a:ext uri="{FF2B5EF4-FFF2-40B4-BE49-F238E27FC236}">
                <a16:creationId xmlns:a16="http://schemas.microsoft.com/office/drawing/2014/main" id="{79DCCB7F-FDD6-4F01-98D1-8B19FDA65DC8}"/>
              </a:ext>
            </a:extLst>
          </p:cNvPr>
          <p:cNvSpPr>
            <a:spLocks noGrp="1" noChangeArrowheads="1"/>
          </p:cNvSpPr>
          <p:nvPr>
            <p:ph type="title"/>
          </p:nvPr>
        </p:nvSpPr>
        <p:spPr>
          <a:xfrm>
            <a:off x="2209800" y="152400"/>
            <a:ext cx="7772400" cy="990600"/>
          </a:xfrm>
        </p:spPr>
        <p:txBody>
          <a:bodyPr>
            <a:normAutofit/>
          </a:bodyPr>
          <a:lstStyle/>
          <a:p>
            <a:pPr algn="ctr" eaLnBrk="1" hangingPunct="1">
              <a:defRPr/>
            </a:pPr>
            <a:r>
              <a:rPr lang="en-US" altLang="zh-CN" b="1" dirty="0">
                <a:latin typeface="Arial" panose="020B0604020202020204" pitchFamily="34" charset="0"/>
                <a:cs typeface="Arial" panose="020B0604020202020204" pitchFamily="34" charset="0"/>
              </a:rPr>
              <a:t>Sources of Radiation</a:t>
            </a:r>
          </a:p>
        </p:txBody>
      </p:sp>
      <p:sp>
        <p:nvSpPr>
          <p:cNvPr id="1258499" name="Rectangle 3">
            <a:extLst>
              <a:ext uri="{FF2B5EF4-FFF2-40B4-BE49-F238E27FC236}">
                <a16:creationId xmlns:a16="http://schemas.microsoft.com/office/drawing/2014/main" id="{59AFDC76-1F94-4E81-AFB0-F53760E7C77F}"/>
              </a:ext>
            </a:extLst>
          </p:cNvPr>
          <p:cNvSpPr>
            <a:spLocks noGrp="1" noChangeArrowheads="1"/>
          </p:cNvSpPr>
          <p:nvPr>
            <p:ph idx="1"/>
          </p:nvPr>
        </p:nvSpPr>
        <p:spPr>
          <a:xfrm>
            <a:off x="1639229" y="1790393"/>
            <a:ext cx="9393044" cy="3798847"/>
          </a:xfrm>
        </p:spPr>
        <p:txBody>
          <a:bodyPr/>
          <a:lstStyle/>
          <a:p>
            <a:pPr algn="just" eaLnBrk="1" hangingPunct="1">
              <a:lnSpc>
                <a:spcPct val="125000"/>
              </a:lnSpc>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	In order to be suitable for spectroscopic studies, a source must generate a beam of radiation with sufficient power for easy detection and measurement and its output power should be stable for reasonable periods. Sources are of two types.</a:t>
            </a:r>
          </a:p>
          <a:p>
            <a:pPr algn="just" eaLnBrk="1" hangingPunct="1">
              <a:lnSpc>
                <a:spcPct val="125000"/>
              </a:lnSpc>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	1. Continuum sources</a:t>
            </a:r>
          </a:p>
          <a:p>
            <a:pPr algn="just" eaLnBrk="1" hangingPunct="1">
              <a:lnSpc>
                <a:spcPct val="125000"/>
              </a:lnSpc>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	2. Line Sources</a:t>
            </a:r>
          </a:p>
        </p:txBody>
      </p:sp>
      <p:sp>
        <p:nvSpPr>
          <p:cNvPr id="2" name="灯片编号占位符 1">
            <a:extLst>
              <a:ext uri="{FF2B5EF4-FFF2-40B4-BE49-F238E27FC236}">
                <a16:creationId xmlns:a16="http://schemas.microsoft.com/office/drawing/2014/main" id="{8AA35B4E-3E0B-4848-81A5-38C4411793D3}"/>
              </a:ext>
            </a:extLst>
          </p:cNvPr>
          <p:cNvSpPr>
            <a:spLocks noGrp="1"/>
          </p:cNvSpPr>
          <p:nvPr>
            <p:ph type="sldNum" sz="quarter" idx="12"/>
          </p:nvPr>
        </p:nvSpPr>
        <p:spPr/>
        <p:txBody>
          <a:bodyPr/>
          <a:lstStyle/>
          <a:p>
            <a:fld id="{89E84724-87FB-44E2-81F4-BC8FAFBE8676}" type="slidenum">
              <a:rPr lang="zh-CN" altLang="en-US" smtClean="0"/>
              <a:t>7</a:t>
            </a:fld>
            <a:endParaRPr lang="zh-CN" altLang="en-US"/>
          </a:p>
        </p:txBody>
      </p:sp>
      <p:pic>
        <p:nvPicPr>
          <p:cNvPr id="4" name="图片 8">
            <a:extLst>
              <a:ext uri="{FF2B5EF4-FFF2-40B4-BE49-F238E27FC236}">
                <a16:creationId xmlns:a16="http://schemas.microsoft.com/office/drawing/2014/main" id="{9CB1F04A-B114-4545-8C06-340302992D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5">
            <a:extLst>
              <a:ext uri="{FF2B5EF4-FFF2-40B4-BE49-F238E27FC236}">
                <a16:creationId xmlns:a16="http://schemas.microsoft.com/office/drawing/2014/main" id="{81392109-2152-4E5A-9D81-910434E89E4D}"/>
              </a:ext>
            </a:extLst>
          </p:cNvPr>
          <p:cNvGrpSpPr>
            <a:grpSpLocks/>
          </p:cNvGrpSpPr>
          <p:nvPr/>
        </p:nvGrpSpPr>
        <p:grpSpPr bwMode="auto">
          <a:xfrm>
            <a:off x="12000" y="1268760"/>
            <a:ext cx="12168000" cy="0"/>
            <a:chOff x="0" y="119"/>
            <a:chExt cx="5804" cy="726"/>
          </a:xfrm>
        </p:grpSpPr>
        <p:pic>
          <p:nvPicPr>
            <p:cNvPr id="6" name="Picture 6" descr="nklogo">
              <a:extLst>
                <a:ext uri="{FF2B5EF4-FFF2-40B4-BE49-F238E27FC236}">
                  <a16:creationId xmlns:a16="http://schemas.microsoft.com/office/drawing/2014/main" id="{0AE14C68-4E9B-490C-8EEE-F5AF2E5FE20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7">
              <a:extLst>
                <a:ext uri="{FF2B5EF4-FFF2-40B4-BE49-F238E27FC236}">
                  <a16:creationId xmlns:a16="http://schemas.microsoft.com/office/drawing/2014/main" id="{7E072D4D-7143-4071-B52B-C11FA693C5F3}"/>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6565" name="图片 8">
            <a:extLst>
              <a:ext uri="{FF2B5EF4-FFF2-40B4-BE49-F238E27FC236}">
                <a16:creationId xmlns:a16="http://schemas.microsoft.com/office/drawing/2014/main" id="{C391445E-F71E-4E2F-BDBA-031DDCA45C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F9ABDEA3-83B7-4E1E-B46B-065CD4E6FE30}"/>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7A9A554D-3947-410F-BBE5-414D96A4F41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a:extLst>
                <a:ext uri="{FF2B5EF4-FFF2-40B4-BE49-F238E27FC236}">
                  <a16:creationId xmlns:a16="http://schemas.microsoft.com/office/drawing/2014/main" id="{60BADB7D-F51B-44E2-967D-9673397476EC}"/>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12" name="Text Box 20">
            <a:extLst>
              <a:ext uri="{FF2B5EF4-FFF2-40B4-BE49-F238E27FC236}">
                <a16:creationId xmlns:a16="http://schemas.microsoft.com/office/drawing/2014/main" id="{71C725B0-FCE1-4030-BECD-D402FC2E1F5E}"/>
              </a:ext>
            </a:extLst>
          </p:cNvPr>
          <p:cNvSpPr txBox="1">
            <a:spLocks noChangeArrowheads="1"/>
          </p:cNvSpPr>
          <p:nvPr/>
        </p:nvSpPr>
        <p:spPr bwMode="auto">
          <a:xfrm>
            <a:off x="2575932" y="2161886"/>
            <a:ext cx="8099409" cy="3114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28600" indent="-228600">
              <a:lnSpc>
                <a:spcPct val="125000"/>
              </a:lnSpc>
              <a:spcBef>
                <a:spcPts val="1200"/>
              </a:spcBef>
              <a:buFont typeface="Arial" panose="020B0604020202020204" pitchFamily="34" charset="0"/>
              <a:buChar char="•"/>
              <a:defRPr/>
            </a:pPr>
            <a:r>
              <a:rPr lang="en-US" altLang="zh-CN" sz="3600" dirty="0">
                <a:latin typeface="Imprint MT Shadow" panose="04020605060303030202" pitchFamily="82" charset="0"/>
                <a:cs typeface="Arial" panose="020B0604020202020204" pitchFamily="34" charset="0"/>
              </a:rPr>
              <a:t>Blackbody Radiation and Planck’s Quantum Theory</a:t>
            </a:r>
          </a:p>
          <a:p>
            <a:pPr marL="228600" indent="-228600">
              <a:lnSpc>
                <a:spcPct val="125000"/>
              </a:lnSpc>
              <a:spcBef>
                <a:spcPts val="1200"/>
              </a:spcBef>
              <a:buFont typeface="Arial" panose="020B0604020202020204" pitchFamily="34" charset="0"/>
              <a:buChar char="•"/>
              <a:defRPr/>
            </a:pPr>
            <a:r>
              <a:rPr lang="en-US" altLang="zh-CN" sz="3600" dirty="0">
                <a:latin typeface="Imprint MT Shadow" panose="04020605060303030202" pitchFamily="82" charset="0"/>
                <a:cs typeface="Arial" panose="020B0604020202020204" pitchFamily="34" charset="0"/>
              </a:rPr>
              <a:t>Spectrum of hydrogen atoms</a:t>
            </a:r>
          </a:p>
          <a:p>
            <a:pPr marL="228600" indent="-228600">
              <a:lnSpc>
                <a:spcPct val="125000"/>
              </a:lnSpc>
              <a:spcBef>
                <a:spcPts val="1200"/>
              </a:spcBef>
              <a:buFont typeface="Arial" panose="020B0604020202020204" pitchFamily="34" charset="0"/>
              <a:buChar char="•"/>
              <a:defRPr/>
            </a:pPr>
            <a:r>
              <a:rPr lang="en-US" altLang="zh-CN" sz="3600" dirty="0">
                <a:latin typeface="Imprint MT Shadow" panose="04020605060303030202" pitchFamily="82" charset="0"/>
                <a:cs typeface="Arial" panose="020B0604020202020204" pitchFamily="34" charset="0"/>
              </a:rPr>
              <a:t>The duality of light</a:t>
            </a:r>
          </a:p>
        </p:txBody>
      </p:sp>
      <p:sp>
        <p:nvSpPr>
          <p:cNvPr id="8" name="Text Box 5">
            <a:extLst>
              <a:ext uri="{FF2B5EF4-FFF2-40B4-BE49-F238E27FC236}">
                <a16:creationId xmlns:a16="http://schemas.microsoft.com/office/drawing/2014/main" id="{84614368-CF10-4990-829E-D7A455E8616B}"/>
              </a:ext>
            </a:extLst>
          </p:cNvPr>
          <p:cNvSpPr txBox="1">
            <a:spLocks noChangeArrowheads="1"/>
          </p:cNvSpPr>
          <p:nvPr/>
        </p:nvSpPr>
        <p:spPr bwMode="auto">
          <a:xfrm>
            <a:off x="3567103" y="404813"/>
            <a:ext cx="4775666" cy="719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nSpc>
                <a:spcPct val="125000"/>
              </a:lnSpc>
            </a:pPr>
            <a:r>
              <a:rPr lang="en-US" altLang="zh-CN" sz="3600" dirty="0">
                <a:latin typeface="Times New Roman" panose="02020603050405020304" pitchFamily="18" charset="0"/>
                <a:cs typeface="Times New Roman" panose="02020603050405020304" pitchFamily="18" charset="0"/>
              </a:rPr>
              <a:t>Quantum theory of light </a:t>
            </a:r>
            <a:endParaRPr lang="zh-CN" altLang="en-US" sz="3600"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803622C1-3D73-4F0E-97BD-C16F77EF03A1}"/>
              </a:ext>
            </a:extLst>
          </p:cNvPr>
          <p:cNvSpPr>
            <a:spLocks noGrp="1"/>
          </p:cNvSpPr>
          <p:nvPr>
            <p:ph type="sldNum" sz="quarter" idx="12"/>
          </p:nvPr>
        </p:nvSpPr>
        <p:spPr/>
        <p:txBody>
          <a:bodyPr/>
          <a:lstStyle/>
          <a:p>
            <a:fld id="{8227A19A-6494-4EE7-93E4-A64D2614CF05}" type="slidenum">
              <a:rPr lang="zh-CN" altLang="en-US" smtClean="0"/>
              <a:t>70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5" name="图片 3">
            <a:extLst>
              <a:ext uri="{FF2B5EF4-FFF2-40B4-BE49-F238E27FC236}">
                <a16:creationId xmlns:a16="http://schemas.microsoft.com/office/drawing/2014/main" id="{F96F612A-4BD9-4684-985D-52F24997B9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11648" y="226922"/>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
            <a:extLst>
              <a:ext uri="{FF2B5EF4-FFF2-40B4-BE49-F238E27FC236}">
                <a16:creationId xmlns:a16="http://schemas.microsoft.com/office/drawing/2014/main" id="{F6ADCCD7-1CE3-432A-B434-4B5ECF47DE3F}"/>
              </a:ext>
            </a:extLst>
          </p:cNvPr>
          <p:cNvSpPr txBox="1">
            <a:spLocks noChangeArrowheads="1"/>
          </p:cNvSpPr>
          <p:nvPr/>
        </p:nvSpPr>
        <p:spPr bwMode="auto">
          <a:xfrm>
            <a:off x="2351088" y="3013502"/>
            <a:ext cx="7489825"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lang="en-US" altLang="zh-CN" sz="4800" b="1" u="sng" dirty="0"/>
              <a:t>The duality of light</a:t>
            </a:r>
          </a:p>
        </p:txBody>
      </p:sp>
      <p:sp>
        <p:nvSpPr>
          <p:cNvPr id="2" name="灯片编号占位符 1">
            <a:extLst>
              <a:ext uri="{FF2B5EF4-FFF2-40B4-BE49-F238E27FC236}">
                <a16:creationId xmlns:a16="http://schemas.microsoft.com/office/drawing/2014/main" id="{A7303C8B-1AD4-4526-AC65-B71AB3ADCBE7}"/>
              </a:ext>
            </a:extLst>
          </p:cNvPr>
          <p:cNvSpPr>
            <a:spLocks noGrp="1"/>
          </p:cNvSpPr>
          <p:nvPr>
            <p:ph type="sldNum" sz="quarter" idx="12"/>
          </p:nvPr>
        </p:nvSpPr>
        <p:spPr/>
        <p:txBody>
          <a:bodyPr/>
          <a:lstStyle/>
          <a:p>
            <a:fld id="{8227A19A-6494-4EE7-93E4-A64D2614CF05}" type="slidenum">
              <a:rPr lang="zh-CN" altLang="en-US" smtClean="0"/>
              <a:t>71</a:t>
            </a:fld>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5" name="Text Box 5">
            <a:extLst>
              <a:ext uri="{FF2B5EF4-FFF2-40B4-BE49-F238E27FC236}">
                <a16:creationId xmlns:a16="http://schemas.microsoft.com/office/drawing/2014/main" id="{999816E3-1862-41FE-96B7-25967FE4783C}"/>
              </a:ext>
            </a:extLst>
          </p:cNvPr>
          <p:cNvSpPr txBox="1">
            <a:spLocks noChangeArrowheads="1"/>
          </p:cNvSpPr>
          <p:nvPr/>
        </p:nvSpPr>
        <p:spPr bwMode="auto">
          <a:xfrm>
            <a:off x="3951824" y="404813"/>
            <a:ext cx="4288353" cy="716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nSpc>
                <a:spcPct val="125000"/>
              </a:lnSpc>
              <a:spcBef>
                <a:spcPts val="1200"/>
              </a:spcBef>
              <a:defRPr/>
            </a:pPr>
            <a:r>
              <a:rPr lang="en-US" altLang="zh-CN" sz="3600" b="1" dirty="0">
                <a:cs typeface="Arial" panose="020B0604020202020204" pitchFamily="34" charset="0"/>
              </a:rPr>
              <a:t>The duality of light</a:t>
            </a:r>
          </a:p>
        </p:txBody>
      </p:sp>
      <p:pic>
        <p:nvPicPr>
          <p:cNvPr id="66565" name="图片 8">
            <a:extLst>
              <a:ext uri="{FF2B5EF4-FFF2-40B4-BE49-F238E27FC236}">
                <a16:creationId xmlns:a16="http://schemas.microsoft.com/office/drawing/2014/main" id="{C391445E-F71E-4E2F-BDBA-031DDCA45C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F9ABDEA3-83B7-4E1E-B46B-065CD4E6FE30}"/>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7A9A554D-3947-410F-BBE5-414D96A4F41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a:extLst>
                <a:ext uri="{FF2B5EF4-FFF2-40B4-BE49-F238E27FC236}">
                  <a16:creationId xmlns:a16="http://schemas.microsoft.com/office/drawing/2014/main" id="{60BADB7D-F51B-44E2-967D-9673397476EC}"/>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8" name="Text Box 20">
            <a:extLst>
              <a:ext uri="{FF2B5EF4-FFF2-40B4-BE49-F238E27FC236}">
                <a16:creationId xmlns:a16="http://schemas.microsoft.com/office/drawing/2014/main" id="{38536F8C-59BB-456B-81A2-1E125689D14B}"/>
              </a:ext>
            </a:extLst>
          </p:cNvPr>
          <p:cNvSpPr txBox="1">
            <a:spLocks noChangeArrowheads="1"/>
          </p:cNvSpPr>
          <p:nvPr/>
        </p:nvSpPr>
        <p:spPr bwMode="auto">
          <a:xfrm>
            <a:off x="2921620" y="1582023"/>
            <a:ext cx="8099409" cy="4494628"/>
          </a:xfrm>
          <a:prstGeom prst="rect">
            <a:avLst/>
          </a:prstGeom>
          <a:solidFill>
            <a:schemeClr val="bg1"/>
          </a:solidFill>
          <a:ln>
            <a:noFill/>
          </a:ln>
          <a:effectLst/>
        </p:spPr>
        <p:txBody>
          <a:bodyPr wrap="square">
            <a:spAutoFit/>
          </a:bodyPr>
          <a:lstStyle/>
          <a:p>
            <a:pPr marL="228600" indent="-228600">
              <a:lnSpc>
                <a:spcPct val="125000"/>
              </a:lnSpc>
              <a:spcBef>
                <a:spcPts val="1200"/>
              </a:spcBef>
              <a:buFont typeface="Arial" panose="020B0604020202020204" pitchFamily="34" charset="0"/>
              <a:buChar char="•"/>
              <a:defRPr/>
            </a:pPr>
            <a:r>
              <a:rPr kumimoji="1" lang="en-US" altLang="zh-CN" sz="3200" i="1" dirty="0">
                <a:effectLst>
                  <a:outerShdw blurRad="38100" dist="38100" dir="2700000" algn="tl">
                    <a:srgbClr val="000000">
                      <a:alpha val="43137"/>
                    </a:srgbClr>
                  </a:outerShdw>
                </a:effectLst>
                <a:latin typeface="Arial" charset="0"/>
              </a:rPr>
              <a:t>Photoelectric effect</a:t>
            </a:r>
          </a:p>
          <a:p>
            <a:pPr marL="228600" indent="-228600">
              <a:lnSpc>
                <a:spcPct val="125000"/>
              </a:lnSpc>
              <a:spcBef>
                <a:spcPts val="1200"/>
              </a:spcBef>
              <a:buFont typeface="Arial" panose="020B0604020202020204" pitchFamily="34" charset="0"/>
              <a:buChar char="•"/>
              <a:defRPr/>
            </a:pPr>
            <a:r>
              <a:rPr kumimoji="1" lang="en-US" altLang="zh-CN" sz="3200" i="1" dirty="0">
                <a:effectLst>
                  <a:outerShdw blurRad="38100" dist="38100" dir="2700000" algn="tl">
                    <a:srgbClr val="000000">
                      <a:alpha val="43137"/>
                    </a:srgbClr>
                  </a:outerShdw>
                </a:effectLst>
                <a:latin typeface="Arial" charset="0"/>
              </a:rPr>
              <a:t>Compton Scattering</a:t>
            </a:r>
          </a:p>
          <a:p>
            <a:pPr marL="228600" indent="-228600">
              <a:lnSpc>
                <a:spcPct val="125000"/>
              </a:lnSpc>
              <a:spcBef>
                <a:spcPts val="1200"/>
              </a:spcBef>
              <a:buFont typeface="Arial" panose="020B0604020202020204" pitchFamily="34" charset="0"/>
              <a:buChar char="•"/>
              <a:defRPr/>
            </a:pPr>
            <a:r>
              <a:rPr kumimoji="1" lang="en-US" altLang="zh-CN" sz="3200" i="1" dirty="0">
                <a:effectLst>
                  <a:outerShdw blurRad="38100" dist="38100" dir="2700000" algn="tl">
                    <a:srgbClr val="000000">
                      <a:alpha val="43137"/>
                    </a:srgbClr>
                  </a:outerShdw>
                </a:effectLst>
                <a:latin typeface="Arial" charset="0"/>
              </a:rPr>
              <a:t>Particle nature of light</a:t>
            </a:r>
          </a:p>
          <a:p>
            <a:pPr marL="228600" indent="-228600">
              <a:lnSpc>
                <a:spcPct val="125000"/>
              </a:lnSpc>
              <a:spcBef>
                <a:spcPts val="1200"/>
              </a:spcBef>
              <a:buFont typeface="Arial" panose="020B0604020202020204" pitchFamily="34" charset="0"/>
              <a:buChar char="•"/>
              <a:defRPr/>
            </a:pPr>
            <a:r>
              <a:rPr kumimoji="1" lang="en-US" altLang="zh-CN" sz="3200" i="1" dirty="0">
                <a:effectLst>
                  <a:outerShdw blurRad="38100" dist="38100" dir="2700000" algn="tl">
                    <a:srgbClr val="000000">
                      <a:alpha val="43137"/>
                    </a:srgbClr>
                  </a:outerShdw>
                </a:effectLst>
                <a:latin typeface="Arial" charset="0"/>
              </a:rPr>
              <a:t>Wave nature of matter</a:t>
            </a:r>
          </a:p>
          <a:p>
            <a:pPr marL="228600" indent="-228600">
              <a:lnSpc>
                <a:spcPct val="125000"/>
              </a:lnSpc>
              <a:spcBef>
                <a:spcPts val="1200"/>
              </a:spcBef>
              <a:buFont typeface="Arial" panose="020B0604020202020204" pitchFamily="34" charset="0"/>
              <a:buChar char="•"/>
              <a:defRPr/>
            </a:pPr>
            <a:r>
              <a:rPr kumimoji="1" lang="en-US" altLang="zh-CN" sz="3200" i="1" dirty="0">
                <a:effectLst>
                  <a:outerShdw blurRad="38100" dist="38100" dir="2700000" algn="tl">
                    <a:srgbClr val="000000">
                      <a:alpha val="43137"/>
                    </a:srgbClr>
                  </a:outerShdw>
                </a:effectLst>
                <a:latin typeface="Arial" charset="0"/>
              </a:rPr>
              <a:t>De Broglie wave</a:t>
            </a:r>
          </a:p>
          <a:p>
            <a:pPr marL="228600" indent="-228600">
              <a:lnSpc>
                <a:spcPct val="125000"/>
              </a:lnSpc>
              <a:spcBef>
                <a:spcPts val="1200"/>
              </a:spcBef>
              <a:buFont typeface="Arial" panose="020B0604020202020204" pitchFamily="34" charset="0"/>
              <a:buChar char="•"/>
              <a:defRPr/>
            </a:pPr>
            <a:r>
              <a:rPr kumimoji="1" lang="en-US" altLang="zh-CN" sz="3200" i="1" dirty="0">
                <a:effectLst>
                  <a:outerShdw blurRad="38100" dist="38100" dir="2700000" algn="tl">
                    <a:srgbClr val="000000">
                      <a:alpha val="43137"/>
                    </a:srgbClr>
                  </a:outerShdw>
                </a:effectLst>
                <a:latin typeface="Arial" charset="0"/>
              </a:rPr>
              <a:t>De Broglie’s law and Bohr’s hypothesis</a:t>
            </a:r>
            <a:endParaRPr kumimoji="1" lang="zh-CN" altLang="en-US" sz="3200" i="1" dirty="0">
              <a:effectLst>
                <a:outerShdw blurRad="38100" dist="38100" dir="2700000" algn="tl">
                  <a:srgbClr val="000000">
                    <a:alpha val="43137"/>
                  </a:srgbClr>
                </a:outerShdw>
              </a:effectLst>
              <a:latin typeface="Arial" charset="0"/>
            </a:endParaRPr>
          </a:p>
        </p:txBody>
      </p:sp>
      <p:sp>
        <p:nvSpPr>
          <p:cNvPr id="2" name="灯片编号占位符 1">
            <a:extLst>
              <a:ext uri="{FF2B5EF4-FFF2-40B4-BE49-F238E27FC236}">
                <a16:creationId xmlns:a16="http://schemas.microsoft.com/office/drawing/2014/main" id="{A4DD88E7-79C4-4F86-BB2E-CFCB2122A42D}"/>
              </a:ext>
            </a:extLst>
          </p:cNvPr>
          <p:cNvSpPr>
            <a:spLocks noGrp="1"/>
          </p:cNvSpPr>
          <p:nvPr>
            <p:ph type="sldNum" sz="quarter" idx="12"/>
          </p:nvPr>
        </p:nvSpPr>
        <p:spPr/>
        <p:txBody>
          <a:bodyPr/>
          <a:lstStyle/>
          <a:p>
            <a:fld id="{8227A19A-6494-4EE7-93E4-A64D2614CF05}" type="slidenum">
              <a:rPr lang="zh-CN" altLang="en-US" smtClean="0"/>
              <a:t>72</a:t>
            </a:fld>
            <a:endParaRPr lang="zh-CN" altLang="en-US"/>
          </a:p>
        </p:txBody>
      </p:sp>
    </p:spTree>
    <p:extLst>
      <p:ext uri="{BB962C8B-B14F-4D97-AF65-F5344CB8AC3E}">
        <p14:creationId xmlns:p14="http://schemas.microsoft.com/office/powerpoint/2010/main" val="142001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2" name="Text Box 4">
            <a:extLst>
              <a:ext uri="{FF2B5EF4-FFF2-40B4-BE49-F238E27FC236}">
                <a16:creationId xmlns:a16="http://schemas.microsoft.com/office/drawing/2014/main" id="{742590B0-7F31-4EF3-B846-AB308D3081DF}"/>
              </a:ext>
            </a:extLst>
          </p:cNvPr>
          <p:cNvSpPr txBox="1">
            <a:spLocks noChangeArrowheads="1"/>
          </p:cNvSpPr>
          <p:nvPr/>
        </p:nvSpPr>
        <p:spPr bwMode="auto">
          <a:xfrm>
            <a:off x="1316773" y="1632304"/>
            <a:ext cx="4991100" cy="650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lnSpc>
                <a:spcPct val="125000"/>
              </a:lnSpc>
              <a:spcBef>
                <a:spcPct val="50000"/>
              </a:spcBef>
              <a:defRPr/>
            </a:pPr>
            <a:r>
              <a:rPr kumimoji="1" lang="en-US" altLang="zh-CN" sz="3200" dirty="0">
                <a:latin typeface="Times New Roman" panose="02020603050405020304" pitchFamily="18" charset="0"/>
                <a:cs typeface="Times New Roman" panose="02020603050405020304" pitchFamily="18" charset="0"/>
              </a:rPr>
              <a:t>Photoelectric effect</a:t>
            </a:r>
            <a:endParaRPr kumimoji="1" lang="zh-CN" altLang="en-US" sz="3200" dirty="0">
              <a:latin typeface="Times New Roman" panose="02020603050405020304" pitchFamily="18" charset="0"/>
              <a:cs typeface="Times New Roman" panose="02020603050405020304" pitchFamily="18" charset="0"/>
            </a:endParaRPr>
          </a:p>
        </p:txBody>
      </p:sp>
      <p:sp>
        <p:nvSpPr>
          <p:cNvPr id="386141" name="Text Box 93">
            <a:extLst>
              <a:ext uri="{FF2B5EF4-FFF2-40B4-BE49-F238E27FC236}">
                <a16:creationId xmlns:a16="http://schemas.microsoft.com/office/drawing/2014/main" id="{B3773098-BCBA-47D9-833B-DD18747B9167}"/>
              </a:ext>
            </a:extLst>
          </p:cNvPr>
          <p:cNvSpPr txBox="1">
            <a:spLocks noChangeArrowheads="1"/>
          </p:cNvSpPr>
          <p:nvPr/>
        </p:nvSpPr>
        <p:spPr bwMode="auto">
          <a:xfrm>
            <a:off x="1981200" y="246064"/>
            <a:ext cx="6872868" cy="769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eaLnBrk="1" hangingPunct="1">
              <a:spcBef>
                <a:spcPct val="50000"/>
              </a:spcBef>
              <a:defRPr/>
            </a:pPr>
            <a:r>
              <a:rPr kumimoji="1" lang="en-US" altLang="zh-CN" sz="4400" b="1" dirty="0">
                <a:latin typeface="Arial" charset="0"/>
              </a:rPr>
              <a:t>Photoelectric effect</a:t>
            </a:r>
            <a:endParaRPr kumimoji="1" lang="zh-CN" altLang="en-US" sz="4400" b="1" dirty="0">
              <a:latin typeface="Arial" charset="0"/>
            </a:endParaRPr>
          </a:p>
        </p:txBody>
      </p:sp>
      <p:pic>
        <p:nvPicPr>
          <p:cNvPr id="27654" name="图片 1">
            <a:extLst>
              <a:ext uri="{FF2B5EF4-FFF2-40B4-BE49-F238E27FC236}">
                <a16:creationId xmlns:a16="http://schemas.microsoft.com/office/drawing/2014/main" id="{811F8DE1-06C1-46B8-ABBE-9399625D27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9882" y="1623517"/>
            <a:ext cx="4900613"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C970318B-15D6-4FA0-892C-C865C53892DE}"/>
              </a:ext>
            </a:extLst>
          </p:cNvPr>
          <p:cNvSpPr/>
          <p:nvPr/>
        </p:nvSpPr>
        <p:spPr>
          <a:xfrm>
            <a:off x="1458283" y="4670779"/>
            <a:ext cx="9699180" cy="1441933"/>
          </a:xfrm>
          <a:prstGeom prst="rect">
            <a:avLst/>
          </a:prstGeom>
        </p:spPr>
        <p:txBody>
          <a:bodyPr wrap="square">
            <a:spAutoFit/>
          </a:bodyPr>
          <a:lstStyle/>
          <a:p>
            <a:pPr eaLnBrk="1" hangingPunct="1">
              <a:lnSpc>
                <a:spcPct val="125000"/>
              </a:lnSpc>
              <a:defRPr/>
            </a:pPr>
            <a:r>
              <a:rPr kumimoji="1" lang="en-US" altLang="zh-CN" sz="2400" dirty="0">
                <a:latin typeface="Times New Roman" panose="02020603050405020304" pitchFamily="18" charset="0"/>
                <a:cs typeface="Times New Roman" panose="02020603050405020304" pitchFamily="18" charset="0"/>
              </a:rPr>
              <a:t>In 1897, J.J Thomson discovered electrons. In 1899 he found that electrons are emitted when light illuminate a metal surface. It is known as photoelectric effect. </a:t>
            </a:r>
            <a:endParaRPr lang="zh-CN" altLang="en-US" sz="2400" dirty="0"/>
          </a:p>
        </p:txBody>
      </p:sp>
      <p:pic>
        <p:nvPicPr>
          <p:cNvPr id="8" name="图片 8">
            <a:extLst>
              <a:ext uri="{FF2B5EF4-FFF2-40B4-BE49-F238E27FC236}">
                <a16:creationId xmlns:a16="http://schemas.microsoft.com/office/drawing/2014/main" id="{1E242AC4-186B-4FC1-BAA8-6387734CE1B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55F0A57B-8315-4B62-8C0C-0CE97B19E344}"/>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678F18D6-78E1-4990-AA96-6102479A39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a:extLst>
                <a:ext uri="{FF2B5EF4-FFF2-40B4-BE49-F238E27FC236}">
                  <a16:creationId xmlns:a16="http://schemas.microsoft.com/office/drawing/2014/main" id="{20EEF559-C1D9-4479-9637-F21273207BB4}"/>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2" name="灯片编号占位符 1">
            <a:extLst>
              <a:ext uri="{FF2B5EF4-FFF2-40B4-BE49-F238E27FC236}">
                <a16:creationId xmlns:a16="http://schemas.microsoft.com/office/drawing/2014/main" id="{7FD66104-7482-4BAD-9985-E4A571F5F059}"/>
              </a:ext>
            </a:extLst>
          </p:cNvPr>
          <p:cNvSpPr>
            <a:spLocks noGrp="1"/>
          </p:cNvSpPr>
          <p:nvPr>
            <p:ph type="sldNum" sz="quarter" idx="12"/>
          </p:nvPr>
        </p:nvSpPr>
        <p:spPr/>
        <p:txBody>
          <a:bodyPr/>
          <a:lstStyle/>
          <a:p>
            <a:fld id="{8227A19A-6494-4EE7-93E4-A64D2614CF05}" type="slidenum">
              <a:rPr lang="zh-CN" altLang="en-US" smtClean="0"/>
              <a:t>73</a:t>
            </a:fld>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00" name="Text Box 4">
            <a:extLst>
              <a:ext uri="{FF2B5EF4-FFF2-40B4-BE49-F238E27FC236}">
                <a16:creationId xmlns:a16="http://schemas.microsoft.com/office/drawing/2014/main" id="{0BB25802-86BB-4CD1-8652-20F772A9591A}"/>
              </a:ext>
            </a:extLst>
          </p:cNvPr>
          <p:cNvSpPr txBox="1">
            <a:spLocks noChangeArrowheads="1"/>
          </p:cNvSpPr>
          <p:nvPr/>
        </p:nvSpPr>
        <p:spPr bwMode="auto">
          <a:xfrm>
            <a:off x="1399382" y="1638968"/>
            <a:ext cx="4857750" cy="58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3200" dirty="0">
                <a:latin typeface="Times New Roman" pitchFamily="18" charset="0"/>
                <a:ea typeface="仿宋_GB2312" pitchFamily="49" charset="-122"/>
              </a:rPr>
              <a:t>Experimental results</a:t>
            </a:r>
            <a:endParaRPr kumimoji="1" lang="zh-CN" altLang="en-US" sz="3200" dirty="0">
              <a:latin typeface="Times New Roman" pitchFamily="18" charset="0"/>
              <a:ea typeface="仿宋_GB2312" pitchFamily="49" charset="-122"/>
            </a:endParaRPr>
          </a:p>
        </p:txBody>
      </p:sp>
      <p:sp>
        <p:nvSpPr>
          <p:cNvPr id="22" name="Text Box 93">
            <a:extLst>
              <a:ext uri="{FF2B5EF4-FFF2-40B4-BE49-F238E27FC236}">
                <a16:creationId xmlns:a16="http://schemas.microsoft.com/office/drawing/2014/main" id="{6A017CCC-6A97-435E-A4F8-415C0BD433D1}"/>
              </a:ext>
            </a:extLst>
          </p:cNvPr>
          <p:cNvSpPr txBox="1">
            <a:spLocks noChangeArrowheads="1"/>
          </p:cNvSpPr>
          <p:nvPr/>
        </p:nvSpPr>
        <p:spPr bwMode="auto">
          <a:xfrm>
            <a:off x="2315737" y="406876"/>
            <a:ext cx="64008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Photoelectric effect</a:t>
            </a:r>
            <a:endParaRPr kumimoji="1" lang="zh-CN" altLang="en-US" sz="3600" b="1" dirty="0">
              <a:latin typeface="Times New Roman" panose="02020603050405020304" pitchFamily="18" charset="0"/>
              <a:cs typeface="Times New Roman" panose="02020603050405020304" pitchFamily="18" charset="0"/>
            </a:endParaRPr>
          </a:p>
        </p:txBody>
      </p:sp>
      <p:pic>
        <p:nvPicPr>
          <p:cNvPr id="29702" name="图片 1">
            <a:extLst>
              <a:ext uri="{FF2B5EF4-FFF2-40B4-BE49-F238E27FC236}">
                <a16:creationId xmlns:a16="http://schemas.microsoft.com/office/drawing/2014/main" id="{E655A394-F0AE-4DD6-9CC4-DCD8BCFEBD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32408" y="1484314"/>
            <a:ext cx="6192838"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23">
            <a:extLst>
              <a:ext uri="{FF2B5EF4-FFF2-40B4-BE49-F238E27FC236}">
                <a16:creationId xmlns:a16="http://schemas.microsoft.com/office/drawing/2014/main" id="{638E404D-8889-4C2C-B145-59A9B0BECBC5}"/>
              </a:ext>
            </a:extLst>
          </p:cNvPr>
          <p:cNvSpPr/>
          <p:nvPr/>
        </p:nvSpPr>
        <p:spPr>
          <a:xfrm>
            <a:off x="1601772" y="5301486"/>
            <a:ext cx="9739018" cy="980268"/>
          </a:xfrm>
          <a:prstGeom prst="rect">
            <a:avLst/>
          </a:prstGeom>
        </p:spPr>
        <p:txBody>
          <a:bodyPr wrap="square">
            <a:spAutoFit/>
          </a:bodyPr>
          <a:lstStyle/>
          <a:p>
            <a:pPr eaLnBrk="1" hangingPunct="1">
              <a:lnSpc>
                <a:spcPct val="125000"/>
              </a:lnSpc>
              <a:defRPr/>
            </a:pPr>
            <a:r>
              <a:rPr kumimoji="1" lang="en-US" altLang="zh-CN" sz="2400" dirty="0">
                <a:latin typeface="Times New Roman" panose="02020603050405020304" pitchFamily="18" charset="0"/>
                <a:cs typeface="Times New Roman" panose="02020603050405020304" pitchFamily="18" charset="0"/>
              </a:rPr>
              <a:t>In 1902, Philip </a:t>
            </a:r>
            <a:r>
              <a:rPr kumimoji="1" lang="en-US" altLang="zh-CN" sz="2400" dirty="0" err="1">
                <a:latin typeface="Times New Roman" panose="02020603050405020304" pitchFamily="18" charset="0"/>
                <a:cs typeface="Times New Roman" panose="02020603050405020304" pitchFamily="18" charset="0"/>
              </a:rPr>
              <a:t>Leinard</a:t>
            </a:r>
            <a:r>
              <a:rPr kumimoji="1" lang="en-US" altLang="zh-CN" sz="2400" dirty="0">
                <a:latin typeface="Times New Roman" panose="02020603050405020304" pitchFamily="18" charset="0"/>
                <a:cs typeface="Times New Roman" panose="02020603050405020304" pitchFamily="18" charset="0"/>
              </a:rPr>
              <a:t> and Millikan carried out the more careful experiments. The figure is the result for a monochromatic light with fixed wavelength.</a:t>
            </a:r>
            <a:endParaRPr lang="zh-CN" altLang="en-US" sz="2400" dirty="0"/>
          </a:p>
        </p:txBody>
      </p:sp>
      <p:pic>
        <p:nvPicPr>
          <p:cNvPr id="8" name="图片 8">
            <a:extLst>
              <a:ext uri="{FF2B5EF4-FFF2-40B4-BE49-F238E27FC236}">
                <a16:creationId xmlns:a16="http://schemas.microsoft.com/office/drawing/2014/main" id="{09AF7BD3-D349-42E2-8EEA-7C8F8F7C91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9F2BC812-5720-41C0-AF7E-4AECCAEBC297}"/>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39962648-C496-4F0F-8614-DE5C89F6F86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a:extLst>
                <a:ext uri="{FF2B5EF4-FFF2-40B4-BE49-F238E27FC236}">
                  <a16:creationId xmlns:a16="http://schemas.microsoft.com/office/drawing/2014/main" id="{B2BF0B71-D0A6-49D1-8CA5-B7F42B50EA02}"/>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2" name="灯片编号占位符 1">
            <a:extLst>
              <a:ext uri="{FF2B5EF4-FFF2-40B4-BE49-F238E27FC236}">
                <a16:creationId xmlns:a16="http://schemas.microsoft.com/office/drawing/2014/main" id="{C7AAB686-3E33-4DBD-907F-DB480610C004}"/>
              </a:ext>
            </a:extLst>
          </p:cNvPr>
          <p:cNvSpPr>
            <a:spLocks noGrp="1"/>
          </p:cNvSpPr>
          <p:nvPr>
            <p:ph type="sldNum" sz="quarter" idx="12"/>
          </p:nvPr>
        </p:nvSpPr>
        <p:spPr/>
        <p:txBody>
          <a:bodyPr/>
          <a:lstStyle/>
          <a:p>
            <a:fld id="{8227A19A-6494-4EE7-93E4-A64D2614CF05}" type="slidenum">
              <a:rPr lang="zh-CN" altLang="en-US" smtClean="0"/>
              <a:t>74</a:t>
            </a:fld>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00" name="Text Box 4">
            <a:extLst>
              <a:ext uri="{FF2B5EF4-FFF2-40B4-BE49-F238E27FC236}">
                <a16:creationId xmlns:a16="http://schemas.microsoft.com/office/drawing/2014/main" id="{1E8D9CE4-C649-4E92-A2AA-D0E3D35774AC}"/>
              </a:ext>
            </a:extLst>
          </p:cNvPr>
          <p:cNvSpPr txBox="1">
            <a:spLocks noChangeArrowheads="1"/>
          </p:cNvSpPr>
          <p:nvPr/>
        </p:nvSpPr>
        <p:spPr bwMode="auto">
          <a:xfrm>
            <a:off x="856784" y="1385888"/>
            <a:ext cx="5793879" cy="580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lnSpc>
                <a:spcPct val="125000"/>
              </a:lnSpc>
              <a:spcBef>
                <a:spcPct val="50000"/>
              </a:spcBef>
              <a:defRPr/>
            </a:pPr>
            <a:r>
              <a:rPr kumimoji="1" lang="en-US" altLang="zh-CN" sz="2800" i="1" u="sng" dirty="0">
                <a:latin typeface="Times New Roman" pitchFamily="18" charset="0"/>
                <a:ea typeface="仿宋_GB2312" pitchFamily="49" charset="-122"/>
              </a:rPr>
              <a:t>Experimental Conclusions</a:t>
            </a:r>
            <a:endParaRPr kumimoji="1" lang="zh-CN" altLang="en-US" sz="2800" i="1" u="sng" dirty="0">
              <a:latin typeface="Times New Roman" pitchFamily="18" charset="0"/>
              <a:ea typeface="仿宋_GB2312" pitchFamily="49" charset="-122"/>
            </a:endParaRPr>
          </a:p>
        </p:txBody>
      </p:sp>
      <p:pic>
        <p:nvPicPr>
          <p:cNvPr id="31750" name="图片 1">
            <a:extLst>
              <a:ext uri="{FF2B5EF4-FFF2-40B4-BE49-F238E27FC236}">
                <a16:creationId xmlns:a16="http://schemas.microsoft.com/office/drawing/2014/main" id="{5A76E9C0-93AB-4AAD-81B9-62387DB400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6537" y="1589181"/>
            <a:ext cx="242887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23">
            <a:extLst>
              <a:ext uri="{FF2B5EF4-FFF2-40B4-BE49-F238E27FC236}">
                <a16:creationId xmlns:a16="http://schemas.microsoft.com/office/drawing/2014/main" id="{5E3781F9-6469-4785-8065-E3F65EE98FF6}"/>
              </a:ext>
            </a:extLst>
          </p:cNvPr>
          <p:cNvSpPr/>
          <p:nvPr/>
        </p:nvSpPr>
        <p:spPr>
          <a:xfrm>
            <a:off x="856784" y="2309113"/>
            <a:ext cx="7060581" cy="980268"/>
          </a:xfrm>
          <a:prstGeom prst="rect">
            <a:avLst/>
          </a:prstGeom>
        </p:spPr>
        <p:txBody>
          <a:bodyPr wrap="square">
            <a:spAutoFit/>
          </a:bodyPr>
          <a:lstStyle/>
          <a:p>
            <a:pPr marL="261938" indent="-261938">
              <a:lnSpc>
                <a:spcPct val="125000"/>
              </a:lnSpc>
              <a:defRPr/>
            </a:pPr>
            <a:r>
              <a:rPr kumimoji="1" lang="en-US" altLang="zh-CN" sz="2400" dirty="0">
                <a:latin typeface="Times New Roman" panose="02020603050405020304" pitchFamily="18" charset="0"/>
                <a:cs typeface="Times New Roman" panose="02020603050405020304" pitchFamily="18" charset="0"/>
              </a:rPr>
              <a:t>1. At 0 voltage, I</a:t>
            </a:r>
            <a:r>
              <a:rPr kumimoji="1" lang="en-US" altLang="zh-CN" sz="2400" dirty="0">
                <a:latin typeface="Times New Roman" panose="02020603050405020304" pitchFamily="18" charset="0"/>
                <a:cs typeface="Times New Roman" panose="02020603050405020304" pitchFamily="18" charset="0"/>
                <a:sym typeface="Symbol" panose="05050102010706020507" pitchFamily="18" charset="2"/>
              </a:rPr>
              <a:t>0. It means photoelectrons have some residual energy after they escapes from metal surface</a:t>
            </a:r>
            <a:endParaRPr lang="zh-CN" altLang="en-US" sz="2400" dirty="0"/>
          </a:p>
        </p:txBody>
      </p:sp>
      <p:sp>
        <p:nvSpPr>
          <p:cNvPr id="8" name="矩形 7">
            <a:extLst>
              <a:ext uri="{FF2B5EF4-FFF2-40B4-BE49-F238E27FC236}">
                <a16:creationId xmlns:a16="http://schemas.microsoft.com/office/drawing/2014/main" id="{5FA282EE-32FA-468E-8384-B383CA9537B7}"/>
              </a:ext>
            </a:extLst>
          </p:cNvPr>
          <p:cNvSpPr/>
          <p:nvPr/>
        </p:nvSpPr>
        <p:spPr>
          <a:xfrm>
            <a:off x="856785" y="3402013"/>
            <a:ext cx="10451704" cy="2826928"/>
          </a:xfrm>
          <a:prstGeom prst="rect">
            <a:avLst/>
          </a:prstGeom>
        </p:spPr>
        <p:txBody>
          <a:bodyPr wrap="square">
            <a:spAutoFit/>
          </a:bodyPr>
          <a:lstStyle/>
          <a:p>
            <a:pPr marL="261938" indent="-261938">
              <a:lnSpc>
                <a:spcPct val="125000"/>
              </a:lnSpc>
              <a:defRPr/>
            </a:pPr>
            <a:r>
              <a:rPr kumimoji="1" lang="en-US" altLang="zh-CN" sz="2400" dirty="0">
                <a:latin typeface="Times New Roman" panose="02020603050405020304" pitchFamily="18" charset="0"/>
                <a:cs typeface="Times New Roman" panose="02020603050405020304" pitchFamily="18" charset="0"/>
              </a:rPr>
              <a:t>2. By measuring cutoff voltage </a:t>
            </a:r>
            <a:r>
              <a:rPr kumimoji="1" lang="en-US" altLang="zh-CN" sz="2400" i="1" dirty="0">
                <a:latin typeface="Times New Roman" panose="02020603050405020304" pitchFamily="18" charset="0"/>
                <a:cs typeface="Times New Roman" panose="02020603050405020304" pitchFamily="18" charset="0"/>
              </a:rPr>
              <a:t>V</a:t>
            </a:r>
            <a:r>
              <a:rPr kumimoji="1" lang="en-US" altLang="zh-CN" sz="2400" i="1" baseline="-25000" dirty="0">
                <a:latin typeface="Times New Roman" panose="02020603050405020304" pitchFamily="18" charset="0"/>
                <a:cs typeface="Times New Roman" panose="02020603050405020304" pitchFamily="18" charset="0"/>
              </a:rPr>
              <a:t>C</a:t>
            </a:r>
            <a:r>
              <a:rPr kumimoji="1" lang="en-US" altLang="zh-CN" sz="2400" dirty="0">
                <a:latin typeface="Times New Roman" panose="02020603050405020304" pitchFamily="18" charset="0"/>
                <a:cs typeface="Times New Roman" panose="02020603050405020304" pitchFamily="18" charset="0"/>
              </a:rPr>
              <a:t>, we can get the residual energy by using the relation: </a:t>
            </a:r>
            <a:r>
              <a:rPr kumimoji="1" lang="en-US" altLang="zh-CN" sz="2400" i="1" dirty="0" err="1">
                <a:latin typeface="Times New Roman" panose="02020603050405020304" pitchFamily="18" charset="0"/>
                <a:cs typeface="Times New Roman" panose="02020603050405020304" pitchFamily="18" charset="0"/>
              </a:rPr>
              <a:t>E</a:t>
            </a:r>
            <a:r>
              <a:rPr kumimoji="1" lang="en-US" altLang="zh-CN" sz="2400" i="1" baseline="-25000" dirty="0" err="1">
                <a:latin typeface="Times New Roman" panose="02020603050405020304" pitchFamily="18" charset="0"/>
                <a:cs typeface="Times New Roman" panose="02020603050405020304" pitchFamily="18" charset="0"/>
              </a:rPr>
              <a:t>r</a:t>
            </a:r>
            <a:r>
              <a:rPr kumimoji="1" lang="en-US" altLang="zh-CN" sz="2400" dirty="0">
                <a:latin typeface="Times New Roman" panose="02020603050405020304" pitchFamily="18" charset="0"/>
                <a:cs typeface="Times New Roman" panose="02020603050405020304" pitchFamily="18" charset="0"/>
              </a:rPr>
              <a:t>= </a:t>
            </a:r>
            <a:r>
              <a:rPr kumimoji="1" lang="en-US" altLang="zh-CN" sz="2400" i="1" dirty="0" err="1">
                <a:latin typeface="Times New Roman" panose="02020603050405020304" pitchFamily="18" charset="0"/>
                <a:cs typeface="Times New Roman" panose="02020603050405020304" pitchFamily="18" charset="0"/>
              </a:rPr>
              <a:t>qV</a:t>
            </a:r>
            <a:r>
              <a:rPr kumimoji="1" lang="en-US" altLang="zh-CN" sz="2400" i="1" baseline="-25000" dirty="0" err="1">
                <a:latin typeface="Times New Roman" panose="02020603050405020304" pitchFamily="18" charset="0"/>
                <a:cs typeface="Times New Roman" panose="02020603050405020304" pitchFamily="18" charset="0"/>
              </a:rPr>
              <a:t>C</a:t>
            </a:r>
            <a:r>
              <a:rPr kumimoji="1" lang="en-US" altLang="zh-CN" sz="2400" dirty="0">
                <a:latin typeface="Times New Roman" panose="02020603050405020304" pitchFamily="18" charset="0"/>
                <a:cs typeface="Times New Roman" panose="02020603050405020304" pitchFamily="18" charset="0"/>
              </a:rPr>
              <a:t>. </a:t>
            </a:r>
          </a:p>
          <a:p>
            <a:pPr marL="261938" indent="-261938">
              <a:lnSpc>
                <a:spcPct val="125000"/>
              </a:lnSpc>
              <a:defRPr/>
            </a:pPr>
            <a:r>
              <a:rPr kumimoji="1" lang="en-US" altLang="zh-CN" sz="2400" dirty="0">
                <a:latin typeface="Times New Roman" panose="02020603050405020304" pitchFamily="18" charset="0"/>
                <a:cs typeface="Times New Roman" panose="02020603050405020304" pitchFamily="18" charset="0"/>
              </a:rPr>
              <a:t>3. As the voltage is increased, the current increases and finally reaches a saturation value.</a:t>
            </a:r>
          </a:p>
          <a:p>
            <a:pPr marL="261938" indent="-261938">
              <a:lnSpc>
                <a:spcPct val="125000"/>
              </a:lnSpc>
              <a:defRPr/>
            </a:pPr>
            <a:r>
              <a:rPr kumimoji="1" lang="en-US" altLang="zh-CN" sz="2400" dirty="0">
                <a:latin typeface="Times New Roman" panose="02020603050405020304" pitchFamily="18" charset="0"/>
                <a:cs typeface="Times New Roman" panose="02020603050405020304" pitchFamily="18" charset="0"/>
              </a:rPr>
              <a:t>4. When we increase the incident intensity for a fixed wavelength, the magnitude of the current becomes larger. But intensity will not influence the value of </a:t>
            </a:r>
            <a:r>
              <a:rPr kumimoji="1" lang="en-US" altLang="zh-CN" sz="2400" i="1" dirty="0">
                <a:latin typeface="Times New Roman" panose="02020603050405020304" pitchFamily="18" charset="0"/>
                <a:cs typeface="Times New Roman" panose="02020603050405020304" pitchFamily="18" charset="0"/>
              </a:rPr>
              <a:t>V</a:t>
            </a:r>
            <a:r>
              <a:rPr kumimoji="1" lang="en-US" altLang="zh-CN" sz="2400" i="1" baseline="-25000" dirty="0">
                <a:latin typeface="Times New Roman" panose="02020603050405020304" pitchFamily="18" charset="0"/>
                <a:cs typeface="Times New Roman" panose="02020603050405020304" pitchFamily="18" charset="0"/>
              </a:rPr>
              <a:t>C</a:t>
            </a:r>
            <a:r>
              <a:rPr kumimoji="1" lang="en-US" altLang="zh-CN" sz="2400" dirty="0">
                <a:latin typeface="Times New Roman" panose="02020603050405020304" pitchFamily="18" charset="0"/>
                <a:cs typeface="Times New Roman" panose="02020603050405020304" pitchFamily="18" charset="0"/>
              </a:rPr>
              <a:t>.</a:t>
            </a:r>
            <a:endParaRPr lang="zh-CN" altLang="en-US" sz="2400" dirty="0"/>
          </a:p>
        </p:txBody>
      </p:sp>
      <p:pic>
        <p:nvPicPr>
          <p:cNvPr id="9" name="图片 8">
            <a:extLst>
              <a:ext uri="{FF2B5EF4-FFF2-40B4-BE49-F238E27FC236}">
                <a16:creationId xmlns:a16="http://schemas.microsoft.com/office/drawing/2014/main" id="{2A147DE4-DAF4-4FEC-9622-4418B131C0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5">
            <a:extLst>
              <a:ext uri="{FF2B5EF4-FFF2-40B4-BE49-F238E27FC236}">
                <a16:creationId xmlns:a16="http://schemas.microsoft.com/office/drawing/2014/main" id="{1BAA01F4-39F0-4115-BE1A-36D0AC4B9C1E}"/>
              </a:ext>
            </a:extLst>
          </p:cNvPr>
          <p:cNvGrpSpPr>
            <a:grpSpLocks/>
          </p:cNvGrpSpPr>
          <p:nvPr/>
        </p:nvGrpSpPr>
        <p:grpSpPr bwMode="auto">
          <a:xfrm>
            <a:off x="12000" y="1268760"/>
            <a:ext cx="12168000" cy="0"/>
            <a:chOff x="0" y="119"/>
            <a:chExt cx="5804" cy="726"/>
          </a:xfrm>
        </p:grpSpPr>
        <p:pic>
          <p:nvPicPr>
            <p:cNvPr id="11" name="Picture 6" descr="nklogo">
              <a:extLst>
                <a:ext uri="{FF2B5EF4-FFF2-40B4-BE49-F238E27FC236}">
                  <a16:creationId xmlns:a16="http://schemas.microsoft.com/office/drawing/2014/main" id="{B647E543-6567-4CBE-823C-3732B6BC4688}"/>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7">
              <a:extLst>
                <a:ext uri="{FF2B5EF4-FFF2-40B4-BE49-F238E27FC236}">
                  <a16:creationId xmlns:a16="http://schemas.microsoft.com/office/drawing/2014/main" id="{F0EFACFA-1A6D-4275-9238-27B50DA21905}"/>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13" name="Text Box 93">
            <a:extLst>
              <a:ext uri="{FF2B5EF4-FFF2-40B4-BE49-F238E27FC236}">
                <a16:creationId xmlns:a16="http://schemas.microsoft.com/office/drawing/2014/main" id="{F53FEA92-0299-48F5-B64A-0CC1B910D9D2}"/>
              </a:ext>
            </a:extLst>
          </p:cNvPr>
          <p:cNvSpPr txBox="1">
            <a:spLocks noChangeArrowheads="1"/>
          </p:cNvSpPr>
          <p:nvPr/>
        </p:nvSpPr>
        <p:spPr bwMode="auto">
          <a:xfrm>
            <a:off x="2315737" y="406876"/>
            <a:ext cx="64008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Photoelectric effect</a:t>
            </a:r>
            <a:endParaRPr kumimoji="1" lang="zh-CN" altLang="en-US" sz="3600" b="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0FEE2F5-A445-45D8-9F08-B0EF147E9853}"/>
              </a:ext>
            </a:extLst>
          </p:cNvPr>
          <p:cNvSpPr>
            <a:spLocks noGrp="1"/>
          </p:cNvSpPr>
          <p:nvPr>
            <p:ph type="sldNum" sz="quarter" idx="12"/>
          </p:nvPr>
        </p:nvSpPr>
        <p:spPr/>
        <p:txBody>
          <a:bodyPr/>
          <a:lstStyle/>
          <a:p>
            <a:fld id="{8227A19A-6494-4EE7-93E4-A64D2614CF05}" type="slidenum">
              <a:rPr lang="zh-CN" altLang="en-US" smtClean="0"/>
              <a:t>75</a:t>
            </a:fld>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2945F3C5-842B-4A32-853C-D082CB88ECAB}"/>
              </a:ext>
            </a:extLst>
          </p:cNvPr>
          <p:cNvSpPr/>
          <p:nvPr/>
        </p:nvSpPr>
        <p:spPr>
          <a:xfrm>
            <a:off x="1260049" y="1657524"/>
            <a:ext cx="9672278" cy="1441933"/>
          </a:xfrm>
          <a:prstGeom prst="rect">
            <a:avLst/>
          </a:prstGeom>
        </p:spPr>
        <p:txBody>
          <a:bodyPr wrap="square">
            <a:spAutoFit/>
          </a:bodyPr>
          <a:lstStyle/>
          <a:p>
            <a:pPr marL="261938" indent="-261938">
              <a:lnSpc>
                <a:spcPct val="125000"/>
              </a:lnSpc>
              <a:defRPr/>
            </a:pPr>
            <a:r>
              <a:rPr kumimoji="1" lang="en-US" altLang="zh-CN" sz="2400" dirty="0">
                <a:latin typeface="Times New Roman" panose="02020603050405020304" pitchFamily="18" charset="0"/>
                <a:cs typeface="Times New Roman" panose="02020603050405020304" pitchFamily="18" charset="0"/>
              </a:rPr>
              <a:t>5. When the incident frequency increases, the cutoff potential and hence the maximum kinetic energy of the photoelectrons varies linearly with the frequency </a:t>
            </a:r>
            <a:endParaRPr lang="zh-CN" altLang="en-US" sz="2400" dirty="0"/>
          </a:p>
        </p:txBody>
      </p:sp>
      <p:pic>
        <p:nvPicPr>
          <p:cNvPr id="33799" name="图片 2">
            <a:extLst>
              <a:ext uri="{FF2B5EF4-FFF2-40B4-BE49-F238E27FC236}">
                <a16:creationId xmlns:a16="http://schemas.microsoft.com/office/drawing/2014/main" id="{9472096D-0C1D-4FCF-AAEE-25FAAC45E4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9544" y="2610700"/>
            <a:ext cx="3653501" cy="238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8">
            <a:extLst>
              <a:ext uri="{FF2B5EF4-FFF2-40B4-BE49-F238E27FC236}">
                <a16:creationId xmlns:a16="http://schemas.microsoft.com/office/drawing/2014/main" id="{3CC6673E-702E-4C12-8F12-B16018DCAC5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177F7146-C876-4867-A62E-462B423B0594}"/>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39FD2BF7-3352-4165-BEFE-F16EDCD4BBF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a:extLst>
                <a:ext uri="{FF2B5EF4-FFF2-40B4-BE49-F238E27FC236}">
                  <a16:creationId xmlns:a16="http://schemas.microsoft.com/office/drawing/2014/main" id="{0E3DAEB7-EEF5-4EA7-8D8E-E6EA7B27636E}"/>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12" name="Text Box 93">
            <a:extLst>
              <a:ext uri="{FF2B5EF4-FFF2-40B4-BE49-F238E27FC236}">
                <a16:creationId xmlns:a16="http://schemas.microsoft.com/office/drawing/2014/main" id="{9F7CB099-445E-4750-934F-F0C1FC77ECA9}"/>
              </a:ext>
            </a:extLst>
          </p:cNvPr>
          <p:cNvSpPr txBox="1">
            <a:spLocks noChangeArrowheads="1"/>
          </p:cNvSpPr>
          <p:nvPr/>
        </p:nvSpPr>
        <p:spPr bwMode="auto">
          <a:xfrm>
            <a:off x="2315737" y="406876"/>
            <a:ext cx="64008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Photoelectric effect</a:t>
            </a:r>
            <a:endParaRPr kumimoji="1" lang="zh-CN" altLang="en-US" sz="3600" b="1" dirty="0">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531288D5-4418-456F-8DC0-8D98B4829297}"/>
              </a:ext>
            </a:extLst>
          </p:cNvPr>
          <p:cNvSpPr/>
          <p:nvPr/>
        </p:nvSpPr>
        <p:spPr>
          <a:xfrm>
            <a:off x="1260049" y="5207131"/>
            <a:ext cx="9279673" cy="977900"/>
          </a:xfrm>
          <a:prstGeom prst="rect">
            <a:avLst/>
          </a:prstGeom>
        </p:spPr>
        <p:txBody>
          <a:bodyPr wrap="square">
            <a:spAutoFit/>
          </a:bodyPr>
          <a:lstStyle/>
          <a:p>
            <a:pPr marL="261938" indent="-261938">
              <a:lnSpc>
                <a:spcPct val="125000"/>
              </a:lnSpc>
              <a:defRPr/>
            </a:pPr>
            <a:r>
              <a:rPr kumimoji="1" lang="en-US" altLang="zh-CN" sz="2400" dirty="0">
                <a:latin typeface="Times New Roman" panose="02020603050405020304" pitchFamily="18" charset="0"/>
                <a:cs typeface="Times New Roman" panose="02020603050405020304" pitchFamily="18" charset="0"/>
              </a:rPr>
              <a:t>6. There is no detectable time delay between the incidence of light and the emission of photoelectrons. </a:t>
            </a:r>
            <a:endParaRPr lang="zh-CN" altLang="en-US" sz="2400" dirty="0"/>
          </a:p>
        </p:txBody>
      </p:sp>
      <p:sp>
        <p:nvSpPr>
          <p:cNvPr id="2" name="灯片编号占位符 1">
            <a:extLst>
              <a:ext uri="{FF2B5EF4-FFF2-40B4-BE49-F238E27FC236}">
                <a16:creationId xmlns:a16="http://schemas.microsoft.com/office/drawing/2014/main" id="{9BCE3D25-B84A-4CB0-AFE1-DC86C903C745}"/>
              </a:ext>
            </a:extLst>
          </p:cNvPr>
          <p:cNvSpPr>
            <a:spLocks noGrp="1"/>
          </p:cNvSpPr>
          <p:nvPr>
            <p:ph type="sldNum" sz="quarter" idx="12"/>
          </p:nvPr>
        </p:nvSpPr>
        <p:spPr/>
        <p:txBody>
          <a:bodyPr/>
          <a:lstStyle/>
          <a:p>
            <a:fld id="{8227A19A-6494-4EE7-93E4-A64D2614CF05}" type="slidenum">
              <a:rPr lang="zh-CN" altLang="en-US" smtClean="0"/>
              <a:t>76</a:t>
            </a:fld>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00" name="Text Box 4">
            <a:extLst>
              <a:ext uri="{FF2B5EF4-FFF2-40B4-BE49-F238E27FC236}">
                <a16:creationId xmlns:a16="http://schemas.microsoft.com/office/drawing/2014/main" id="{CF373961-B916-44B2-A449-C961769DEC4E}"/>
              </a:ext>
            </a:extLst>
          </p:cNvPr>
          <p:cNvSpPr txBox="1">
            <a:spLocks noChangeArrowheads="1"/>
          </p:cNvSpPr>
          <p:nvPr/>
        </p:nvSpPr>
        <p:spPr bwMode="auto">
          <a:xfrm>
            <a:off x="1085696" y="1464469"/>
            <a:ext cx="6638925" cy="580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lnSpc>
                <a:spcPct val="125000"/>
              </a:lnSpc>
              <a:spcBef>
                <a:spcPct val="50000"/>
              </a:spcBef>
              <a:defRPr/>
            </a:pPr>
            <a:r>
              <a:rPr kumimoji="1" lang="en-US" altLang="zh-CN" sz="2800" i="1" u="sng" dirty="0">
                <a:latin typeface="Times New Roman" pitchFamily="18" charset="0"/>
                <a:ea typeface="仿宋_GB2312" pitchFamily="49" charset="-122"/>
              </a:rPr>
              <a:t>Difficulty in classical explanation</a:t>
            </a:r>
            <a:endParaRPr kumimoji="1" lang="zh-CN" altLang="en-US" sz="2800" i="1" u="sng" dirty="0">
              <a:latin typeface="Times New Roman" pitchFamily="18" charset="0"/>
              <a:ea typeface="仿宋_GB2312" pitchFamily="49" charset="-122"/>
            </a:endParaRPr>
          </a:p>
        </p:txBody>
      </p:sp>
      <p:sp>
        <p:nvSpPr>
          <p:cNvPr id="24" name="矩形 23">
            <a:extLst>
              <a:ext uri="{FF2B5EF4-FFF2-40B4-BE49-F238E27FC236}">
                <a16:creationId xmlns:a16="http://schemas.microsoft.com/office/drawing/2014/main" id="{6D6501A4-5097-46ED-B14D-B9B61484C57B}"/>
              </a:ext>
            </a:extLst>
          </p:cNvPr>
          <p:cNvSpPr/>
          <p:nvPr/>
        </p:nvSpPr>
        <p:spPr>
          <a:xfrm>
            <a:off x="1615223" y="2021280"/>
            <a:ext cx="9177454" cy="1441933"/>
          </a:xfrm>
          <a:prstGeom prst="rect">
            <a:avLst/>
          </a:prstGeom>
        </p:spPr>
        <p:txBody>
          <a:bodyPr wrap="square">
            <a:spAutoFit/>
          </a:bodyPr>
          <a:lstStyle/>
          <a:p>
            <a:pPr eaLnBrk="1" hangingPunct="1">
              <a:lnSpc>
                <a:spcPct val="125000"/>
              </a:lnSpc>
              <a:defRPr/>
            </a:pPr>
            <a:r>
              <a:rPr kumimoji="1" lang="en-US" altLang="zh-CN" sz="2400" dirty="0">
                <a:latin typeface="Times New Roman" panose="02020603050405020304" pitchFamily="18" charset="0"/>
                <a:cs typeface="Times New Roman" panose="02020603050405020304" pitchFamily="18" charset="0"/>
              </a:rPr>
              <a:t>No matter how much the incident intensity is, after enough accumulation in the absorbed incident energy, electrons may excited to escape from the metal surface.  </a:t>
            </a:r>
            <a:endParaRPr lang="zh-CN" altLang="en-US" sz="2400" dirty="0"/>
          </a:p>
        </p:txBody>
      </p:sp>
      <p:pic>
        <p:nvPicPr>
          <p:cNvPr id="7" name="图片 6">
            <a:extLst>
              <a:ext uri="{FF2B5EF4-FFF2-40B4-BE49-F238E27FC236}">
                <a16:creationId xmlns:a16="http://schemas.microsoft.com/office/drawing/2014/main" id="{34F335C7-D533-4A43-9874-6F2496AD94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03951" y="3463213"/>
            <a:ext cx="50768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D2500D0F-2996-48A8-92C3-6EF34A8512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30300" y="3464801"/>
            <a:ext cx="5073650" cy="285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83506DDD-CAB9-4B4B-B63B-2035AEB0AFE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5">
            <a:extLst>
              <a:ext uri="{FF2B5EF4-FFF2-40B4-BE49-F238E27FC236}">
                <a16:creationId xmlns:a16="http://schemas.microsoft.com/office/drawing/2014/main" id="{1EA28946-E0DD-4E6E-89E4-293B580CEECA}"/>
              </a:ext>
            </a:extLst>
          </p:cNvPr>
          <p:cNvGrpSpPr>
            <a:grpSpLocks/>
          </p:cNvGrpSpPr>
          <p:nvPr/>
        </p:nvGrpSpPr>
        <p:grpSpPr bwMode="auto">
          <a:xfrm>
            <a:off x="12000" y="1268760"/>
            <a:ext cx="12168000" cy="0"/>
            <a:chOff x="0" y="119"/>
            <a:chExt cx="5804" cy="726"/>
          </a:xfrm>
        </p:grpSpPr>
        <p:pic>
          <p:nvPicPr>
            <p:cNvPr id="11" name="Picture 6" descr="nklogo">
              <a:extLst>
                <a:ext uri="{FF2B5EF4-FFF2-40B4-BE49-F238E27FC236}">
                  <a16:creationId xmlns:a16="http://schemas.microsoft.com/office/drawing/2014/main" id="{E07E2DD3-DC5D-49B0-99AC-6CD091211486}"/>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7">
              <a:extLst>
                <a:ext uri="{FF2B5EF4-FFF2-40B4-BE49-F238E27FC236}">
                  <a16:creationId xmlns:a16="http://schemas.microsoft.com/office/drawing/2014/main" id="{E132F4A0-41D8-4F5D-A076-44D396C6B0FC}"/>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13" name="Text Box 93">
            <a:extLst>
              <a:ext uri="{FF2B5EF4-FFF2-40B4-BE49-F238E27FC236}">
                <a16:creationId xmlns:a16="http://schemas.microsoft.com/office/drawing/2014/main" id="{111BE4D5-7569-4D01-8111-0A4E6C68A20C}"/>
              </a:ext>
            </a:extLst>
          </p:cNvPr>
          <p:cNvSpPr txBox="1">
            <a:spLocks noChangeArrowheads="1"/>
          </p:cNvSpPr>
          <p:nvPr/>
        </p:nvSpPr>
        <p:spPr bwMode="auto">
          <a:xfrm>
            <a:off x="2315737" y="406876"/>
            <a:ext cx="64008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Photoelectric effect</a:t>
            </a:r>
            <a:endParaRPr kumimoji="1" lang="zh-CN" altLang="en-US" sz="3600" b="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718C85B3-8467-47BE-8146-E1552DF2B699}"/>
              </a:ext>
            </a:extLst>
          </p:cNvPr>
          <p:cNvSpPr>
            <a:spLocks noGrp="1"/>
          </p:cNvSpPr>
          <p:nvPr>
            <p:ph type="sldNum" sz="quarter" idx="12"/>
          </p:nvPr>
        </p:nvSpPr>
        <p:spPr/>
        <p:txBody>
          <a:bodyPr/>
          <a:lstStyle/>
          <a:p>
            <a:fld id="{8227A19A-6494-4EE7-93E4-A64D2614CF05}" type="slidenum">
              <a:rPr lang="zh-CN" altLang="en-US" smtClean="0"/>
              <a:t>77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40" name="Text Box 4">
            <a:extLst>
              <a:ext uri="{FF2B5EF4-FFF2-40B4-BE49-F238E27FC236}">
                <a16:creationId xmlns:a16="http://schemas.microsoft.com/office/drawing/2014/main" id="{BB2E1C84-4507-4DDA-B302-ED0FD784618F}"/>
              </a:ext>
            </a:extLst>
          </p:cNvPr>
          <p:cNvSpPr txBox="1">
            <a:spLocks noChangeArrowheads="1"/>
          </p:cNvSpPr>
          <p:nvPr/>
        </p:nvSpPr>
        <p:spPr bwMode="auto">
          <a:xfrm>
            <a:off x="1260088" y="1398487"/>
            <a:ext cx="5105400" cy="57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3200" dirty="0">
                <a:latin typeface="Times New Roman" panose="02020603050405020304" pitchFamily="18" charset="0"/>
                <a:cs typeface="Times New Roman" panose="02020603050405020304" pitchFamily="18" charset="0"/>
              </a:rPr>
              <a:t>Einstein’s explanation</a:t>
            </a:r>
            <a:endParaRPr kumimoji="1" lang="zh-CN" alt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8341" name="Text Box 5">
                <a:extLst>
                  <a:ext uri="{FF2B5EF4-FFF2-40B4-BE49-F238E27FC236}">
                    <a16:creationId xmlns:a16="http://schemas.microsoft.com/office/drawing/2014/main" id="{6593FED1-38D4-4D7A-BEFD-9D4C80FB2FDC}"/>
                  </a:ext>
                </a:extLst>
              </p:cNvPr>
              <p:cNvSpPr txBox="1">
                <a:spLocks noChangeArrowheads="1"/>
              </p:cNvSpPr>
              <p:nvPr/>
            </p:nvSpPr>
            <p:spPr bwMode="auto">
              <a:xfrm>
                <a:off x="1817648" y="2107650"/>
                <a:ext cx="8753707" cy="1815882"/>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wrap="square">
                <a:spAutoFit/>
              </a:bodyPr>
              <a:lstStyle/>
              <a:p>
                <a:pPr algn="just" eaLnBrk="1" hangingPunct="1">
                  <a:spcBef>
                    <a:spcPct val="50000"/>
                  </a:spcBef>
                  <a:defRPr/>
                </a:pPr>
                <a:r>
                  <a:rPr kumimoji="1" lang="en-US" altLang="zh-CN" sz="2800" dirty="0">
                    <a:latin typeface="Times New Roman" panose="02020603050405020304" pitchFamily="18" charset="0"/>
                    <a:cs typeface="Times New Roman" panose="02020603050405020304" pitchFamily="18" charset="0"/>
                  </a:rPr>
                  <a:t>In 1905, Einstein gave a simple explanation of the previous peculiarities with the argument that light consisted of quanta of energy </a:t>
                </a:r>
                <a14:m>
                  <m:oMath xmlns:m="http://schemas.openxmlformats.org/officeDocument/2006/math">
                    <m:r>
                      <a:rPr kumimoji="1" lang="en-US" altLang="zh-CN" sz="2800" b="0" i="1" smtClean="0">
                        <a:solidFill>
                          <a:srgbClr val="FF0000"/>
                        </a:solidFill>
                        <a:latin typeface="Cambria Math" panose="02040503050406030204" pitchFamily="18" charset="0"/>
                        <a:cs typeface="Times New Roman" panose="02020603050405020304" pitchFamily="18" charset="0"/>
                      </a:rPr>
                      <m:t>h</m:t>
                    </m:r>
                    <m:r>
                      <a:rPr kumimoji="1" lang="zh-CN" altLang="en-US" sz="2800" b="0" i="1" smtClean="0">
                        <a:solidFill>
                          <a:srgbClr val="FF0000"/>
                        </a:solidFill>
                        <a:latin typeface="Cambria Math" panose="02040503050406030204" pitchFamily="18" charset="0"/>
                        <a:cs typeface="Times New Roman" panose="02020603050405020304" pitchFamily="18" charset="0"/>
                      </a:rPr>
                      <m:t>𝜈</m:t>
                    </m:r>
                  </m:oMath>
                </a14:m>
                <a:r>
                  <a:rPr kumimoji="1" lang="en-US" altLang="zh-CN" sz="2800" dirty="0">
                    <a:latin typeface="Times New Roman" panose="02020603050405020304" pitchFamily="18" charset="0"/>
                    <a:ea typeface="仿宋_GB2312" pitchFamily="49" charset="-122"/>
                    <a:cs typeface="Times New Roman" panose="02020603050405020304" pitchFamily="18" charset="0"/>
                    <a:sym typeface="Symbol" pitchFamily="18" charset="2"/>
                  </a:rPr>
                  <a:t>. The photoelectric effect is the result of interaction of a single </a:t>
                </a:r>
                <a:r>
                  <a:rPr kumimoji="1" lang="en-US" altLang="zh-CN" sz="2800" dirty="0">
                    <a:solidFill>
                      <a:srgbClr val="7030A0"/>
                    </a:solidFill>
                    <a:latin typeface="Times New Roman" panose="02020603050405020304" pitchFamily="18" charset="0"/>
                    <a:ea typeface="仿宋_GB2312" pitchFamily="49" charset="-122"/>
                    <a:cs typeface="Times New Roman" panose="02020603050405020304" pitchFamily="18" charset="0"/>
                    <a:sym typeface="Symbol" pitchFamily="18" charset="2"/>
                  </a:rPr>
                  <a:t>photon</a:t>
                </a:r>
                <a:r>
                  <a:rPr kumimoji="1" lang="en-US" altLang="zh-CN" sz="2800" dirty="0">
                    <a:latin typeface="Times New Roman" panose="02020603050405020304" pitchFamily="18" charset="0"/>
                    <a:ea typeface="仿宋_GB2312" pitchFamily="49" charset="-122"/>
                    <a:cs typeface="Times New Roman" panose="02020603050405020304" pitchFamily="18" charset="0"/>
                    <a:sym typeface="Symbol" pitchFamily="18" charset="2"/>
                  </a:rPr>
                  <a:t> with an electron. </a:t>
                </a:r>
                <a:endParaRPr kumimoji="1" lang="en-US" altLang="zh-CN" sz="2800" dirty="0">
                  <a:latin typeface="Times New Roman" panose="02020603050405020304" pitchFamily="18" charset="0"/>
                  <a:cs typeface="Times New Roman" panose="02020603050405020304" pitchFamily="18" charset="0"/>
                </a:endParaRPr>
              </a:p>
            </p:txBody>
          </p:sp>
        </mc:Choice>
        <mc:Fallback xmlns="">
          <p:sp>
            <p:nvSpPr>
              <p:cNvPr id="398341" name="Text Box 5">
                <a:extLst>
                  <a:ext uri="{FF2B5EF4-FFF2-40B4-BE49-F238E27FC236}">
                    <a16:creationId xmlns:a16="http://schemas.microsoft.com/office/drawing/2014/main" id="{6593FED1-38D4-4D7A-BEFD-9D4C80FB2FDC}"/>
                  </a:ext>
                </a:extLst>
              </p:cNvPr>
              <p:cNvSpPr txBox="1">
                <a:spLocks noRot="1" noChangeAspect="1" noMove="1" noResize="1" noEditPoints="1" noAdjustHandles="1" noChangeArrowheads="1" noChangeShapeType="1" noTextEdit="1"/>
              </p:cNvSpPr>
              <p:nvPr/>
            </p:nvSpPr>
            <p:spPr bwMode="auto">
              <a:xfrm>
                <a:off x="1817648" y="2107650"/>
                <a:ext cx="8753707" cy="1815882"/>
              </a:xfrm>
              <a:prstGeom prst="rect">
                <a:avLst/>
              </a:prstGeom>
              <a:blipFill>
                <a:blip r:embed="rId3"/>
                <a:stretch>
                  <a:fillRect l="-1393" t="-3691" r="-1462" b="-8389"/>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zh-CN" altLang="en-US">
                    <a:noFill/>
                  </a:rPr>
                  <a:t> </a:t>
                </a:r>
              </a:p>
            </p:txBody>
          </p:sp>
        </mc:Fallback>
      </mc:AlternateContent>
      <p:sp>
        <p:nvSpPr>
          <p:cNvPr id="398344" name="Text Box 8">
            <a:extLst>
              <a:ext uri="{FF2B5EF4-FFF2-40B4-BE49-F238E27FC236}">
                <a16:creationId xmlns:a16="http://schemas.microsoft.com/office/drawing/2014/main" id="{EBE77351-490B-4610-B8FD-51F6D77FB4EA}"/>
              </a:ext>
            </a:extLst>
          </p:cNvPr>
          <p:cNvSpPr txBox="1">
            <a:spLocks noChangeArrowheads="1"/>
          </p:cNvSpPr>
          <p:nvPr/>
        </p:nvSpPr>
        <p:spPr bwMode="auto">
          <a:xfrm>
            <a:off x="1449451" y="4495999"/>
            <a:ext cx="9293098" cy="1617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eaLnBrk="1" hangingPunct="1">
              <a:lnSpc>
                <a:spcPct val="125000"/>
              </a:lnSpc>
              <a:spcBef>
                <a:spcPct val="50000"/>
              </a:spcBef>
              <a:defRPr/>
            </a:pPr>
            <a:r>
              <a:rPr kumimoji="1" lang="en-US" altLang="zh-CN" sz="2400" i="1" dirty="0">
                <a:latin typeface="Times New Roman" panose="02020603050405020304" pitchFamily="18" charset="0"/>
                <a:cs typeface="Times New Roman" panose="02020603050405020304" pitchFamily="18" charset="0"/>
              </a:rPr>
              <a:t>  Einstein wrote in his paper:</a:t>
            </a:r>
          </a:p>
          <a:p>
            <a:pPr algn="just" eaLnBrk="1" hangingPunct="1">
              <a:lnSpc>
                <a:spcPct val="125000"/>
              </a:lnSpc>
              <a:spcBef>
                <a:spcPct val="50000"/>
              </a:spcBef>
              <a:defRPr/>
            </a:pPr>
            <a:r>
              <a:rPr kumimoji="1" lang="en-US" altLang="zh-CN" sz="2400" i="1" dirty="0">
                <a:latin typeface="Times New Roman" panose="02020603050405020304" pitchFamily="18" charset="0"/>
                <a:cs typeface="Times New Roman" panose="02020603050405020304" pitchFamily="18" charset="0"/>
              </a:rPr>
              <a:t>Monochromatic radiation behaves as if it consists of mutually independent energy quanta of magnitude [h</a:t>
            </a:r>
            <a:r>
              <a:rPr kumimoji="1" lang="en-US" altLang="zh-CN" sz="2400" i="1" dirty="0">
                <a:latin typeface="Times New Roman" panose="02020603050405020304" pitchFamily="18" charset="0"/>
                <a:ea typeface="仿宋_GB2312" pitchFamily="49" charset="-122"/>
                <a:cs typeface="Times New Roman" panose="02020603050405020304" pitchFamily="18" charset="0"/>
                <a:sym typeface="Symbol" pitchFamily="18" charset="2"/>
              </a:rPr>
              <a:t></a:t>
            </a:r>
            <a:r>
              <a:rPr kumimoji="1" lang="en-US" altLang="zh-CN" sz="2400" i="1" dirty="0">
                <a:latin typeface="Times New Roman" panose="02020603050405020304" pitchFamily="18" charset="0"/>
                <a:cs typeface="Times New Roman" panose="02020603050405020304" pitchFamily="18" charset="0"/>
              </a:rPr>
              <a:t>].</a:t>
            </a:r>
          </a:p>
        </p:txBody>
      </p:sp>
      <p:pic>
        <p:nvPicPr>
          <p:cNvPr id="8" name="图片 8">
            <a:extLst>
              <a:ext uri="{FF2B5EF4-FFF2-40B4-BE49-F238E27FC236}">
                <a16:creationId xmlns:a16="http://schemas.microsoft.com/office/drawing/2014/main" id="{58D4F4D8-D924-4654-A0F4-3A77C623324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A8AA264F-717A-4693-9D57-5CEDE002C4B9}"/>
              </a:ext>
            </a:extLst>
          </p:cNvPr>
          <p:cNvGrpSpPr>
            <a:grpSpLocks/>
          </p:cNvGrpSpPr>
          <p:nvPr/>
        </p:nvGrpSpPr>
        <p:grpSpPr bwMode="auto">
          <a:xfrm>
            <a:off x="12000" y="1268760"/>
            <a:ext cx="12168000" cy="0"/>
            <a:chOff x="0" y="119"/>
            <a:chExt cx="5804" cy="726"/>
          </a:xfrm>
        </p:grpSpPr>
        <p:pic>
          <p:nvPicPr>
            <p:cNvPr id="11" name="Picture 6" descr="nklogo">
              <a:extLst>
                <a:ext uri="{FF2B5EF4-FFF2-40B4-BE49-F238E27FC236}">
                  <a16:creationId xmlns:a16="http://schemas.microsoft.com/office/drawing/2014/main" id="{307A4715-17C6-4654-AE04-0948F4B4423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7">
              <a:extLst>
                <a:ext uri="{FF2B5EF4-FFF2-40B4-BE49-F238E27FC236}">
                  <a16:creationId xmlns:a16="http://schemas.microsoft.com/office/drawing/2014/main" id="{40243693-DB0C-43BB-96B3-0A2FAE05676E}"/>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13" name="Text Box 93">
            <a:extLst>
              <a:ext uri="{FF2B5EF4-FFF2-40B4-BE49-F238E27FC236}">
                <a16:creationId xmlns:a16="http://schemas.microsoft.com/office/drawing/2014/main" id="{75DD245D-DFE4-4768-8926-5AB24E3BC488}"/>
              </a:ext>
            </a:extLst>
          </p:cNvPr>
          <p:cNvSpPr txBox="1">
            <a:spLocks noChangeArrowheads="1"/>
          </p:cNvSpPr>
          <p:nvPr/>
        </p:nvSpPr>
        <p:spPr bwMode="auto">
          <a:xfrm>
            <a:off x="2315737" y="406876"/>
            <a:ext cx="64008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Photoelectric effect</a:t>
            </a:r>
            <a:endParaRPr kumimoji="1" lang="zh-CN" altLang="en-US" sz="3600" b="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4499F339-DFCB-4EAB-8246-CFD78515EDD0}"/>
              </a:ext>
            </a:extLst>
          </p:cNvPr>
          <p:cNvSpPr>
            <a:spLocks noGrp="1"/>
          </p:cNvSpPr>
          <p:nvPr>
            <p:ph type="sldNum" sz="quarter" idx="12"/>
          </p:nvPr>
        </p:nvSpPr>
        <p:spPr/>
        <p:txBody>
          <a:bodyPr/>
          <a:lstStyle/>
          <a:p>
            <a:fld id="{8227A19A-6494-4EE7-93E4-A64D2614CF05}" type="slidenum">
              <a:rPr lang="zh-CN" altLang="en-US" smtClean="0"/>
              <a:t>78</a:t>
            </a:fld>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0388" name="Text Box 4">
                <a:extLst>
                  <a:ext uri="{FF2B5EF4-FFF2-40B4-BE49-F238E27FC236}">
                    <a16:creationId xmlns:a16="http://schemas.microsoft.com/office/drawing/2014/main" id="{B6E573E5-483D-404D-9388-4C01E55F1A1B}"/>
                  </a:ext>
                </a:extLst>
              </p:cNvPr>
              <p:cNvSpPr txBox="1">
                <a:spLocks noChangeArrowheads="1"/>
              </p:cNvSpPr>
              <p:nvPr/>
            </p:nvSpPr>
            <p:spPr bwMode="auto">
              <a:xfrm>
                <a:off x="1477536" y="1630537"/>
                <a:ext cx="9316843" cy="1811522"/>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wrap="square">
                <a:spAutoFit/>
              </a:bodyPr>
              <a:lstStyle/>
              <a:p>
                <a:pPr>
                  <a:lnSpc>
                    <a:spcPct val="125000"/>
                  </a:lnSpc>
                  <a:spcBef>
                    <a:spcPts val="1200"/>
                  </a:spcBef>
                  <a:defRPr/>
                </a:pPr>
                <a:r>
                  <a:rPr kumimoji="1" lang="en-US" altLang="zh-CN" sz="2800" dirty="0">
                    <a:latin typeface="Times New Roman" panose="02020603050405020304" pitchFamily="18" charset="0"/>
                    <a:cs typeface="Times New Roman" panose="02020603050405020304" pitchFamily="18" charset="0"/>
                  </a:rPr>
                  <a:t>The corpuscular model regards light as localized energy quanta. Each photon has discrete energy </a:t>
                </a:r>
                <a14:m>
                  <m:oMath xmlns:m="http://schemas.openxmlformats.org/officeDocument/2006/math">
                    <m:r>
                      <a:rPr kumimoji="1" lang="en-US" altLang="zh-CN" sz="2800" i="1">
                        <a:solidFill>
                          <a:srgbClr val="FF0000"/>
                        </a:solidFill>
                        <a:latin typeface="Cambria Math" panose="02040503050406030204" pitchFamily="18" charset="0"/>
                        <a:cs typeface="Times New Roman" panose="02020603050405020304" pitchFamily="18" charset="0"/>
                      </a:rPr>
                      <m:t>h</m:t>
                    </m:r>
                    <m:r>
                      <a:rPr kumimoji="1" lang="zh-CN" altLang="en-US" sz="2800" i="1">
                        <a:solidFill>
                          <a:srgbClr val="FF0000"/>
                        </a:solidFill>
                        <a:latin typeface="Cambria Math" panose="02040503050406030204" pitchFamily="18" charset="0"/>
                        <a:cs typeface="Times New Roman" panose="02020603050405020304" pitchFamily="18" charset="0"/>
                      </a:rPr>
                      <m:t>𝜈</m:t>
                    </m:r>
                  </m:oMath>
                </a14:m>
                <a:r>
                  <a:rPr kumimoji="1" lang="en-US" altLang="zh-CN" sz="2800" i="1" dirty="0">
                    <a:latin typeface="Times New Roman" panose="02020603050405020304" pitchFamily="18" charset="0"/>
                    <a:ea typeface="仿宋_GB2312" pitchFamily="49" charset="-122"/>
                    <a:cs typeface="Times New Roman" panose="02020603050405020304" pitchFamily="18" charset="0"/>
                    <a:sym typeface="Symbol" pitchFamily="18" charset="2"/>
                  </a:rPr>
                  <a:t>.</a:t>
                </a:r>
              </a:p>
              <a:p>
                <a:pPr eaLnBrk="1" hangingPunct="1">
                  <a:lnSpc>
                    <a:spcPct val="125000"/>
                  </a:lnSpc>
                  <a:spcBef>
                    <a:spcPts val="1200"/>
                  </a:spcBef>
                  <a:defRPr/>
                </a:pPr>
                <a:r>
                  <a:rPr kumimoji="1" lang="en-US" altLang="zh-CN" sz="2800" dirty="0">
                    <a:latin typeface="Times New Roman" panose="02020603050405020304" pitchFamily="18" charset="0"/>
                    <a:cs typeface="Times New Roman" panose="02020603050405020304" pitchFamily="18" charset="0"/>
                    <a:sym typeface="Symbol" pitchFamily="18" charset="2"/>
                  </a:rPr>
                  <a:t>With the </a:t>
                </a:r>
                <a:r>
                  <a:rPr kumimoji="1" lang="en-US" altLang="zh-CN" sz="2800" dirty="0">
                    <a:latin typeface="Times New Roman" panose="02020603050405020304" pitchFamily="18" charset="0"/>
                    <a:cs typeface="Times New Roman" panose="02020603050405020304" pitchFamily="18" charset="0"/>
                  </a:rPr>
                  <a:t>corpuscular model we have</a:t>
                </a:r>
                <a:endParaRPr kumimoji="1" lang="zh-CN" altLang="en-US" sz="2800" dirty="0">
                  <a:latin typeface="Times New Roman" panose="02020603050405020304" pitchFamily="18" charset="0"/>
                  <a:cs typeface="Times New Roman" panose="02020603050405020304" pitchFamily="18" charset="0"/>
                </a:endParaRPr>
              </a:p>
            </p:txBody>
          </p:sp>
        </mc:Choice>
        <mc:Fallback xmlns="">
          <p:sp>
            <p:nvSpPr>
              <p:cNvPr id="400388" name="Text Box 4">
                <a:extLst>
                  <a:ext uri="{FF2B5EF4-FFF2-40B4-BE49-F238E27FC236}">
                    <a16:creationId xmlns:a16="http://schemas.microsoft.com/office/drawing/2014/main" id="{B6E573E5-483D-404D-9388-4C01E55F1A1B}"/>
                  </a:ext>
                </a:extLst>
              </p:cNvPr>
              <p:cNvSpPr txBox="1">
                <a:spLocks noRot="1" noChangeAspect="1" noMove="1" noResize="1" noEditPoints="1" noAdjustHandles="1" noChangeArrowheads="1" noChangeShapeType="1" noTextEdit="1"/>
              </p:cNvSpPr>
              <p:nvPr/>
            </p:nvSpPr>
            <p:spPr bwMode="auto">
              <a:xfrm>
                <a:off x="1477536" y="1630537"/>
                <a:ext cx="9316843" cy="1811522"/>
              </a:xfrm>
              <a:prstGeom prst="rect">
                <a:avLst/>
              </a:prstGeom>
              <a:blipFill>
                <a:blip r:embed="rId3"/>
                <a:stretch>
                  <a:fillRect l="-1308" r="-1635" b="-8389"/>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F53406B0-F808-4108-BDF0-2015A606F450}"/>
              </a:ext>
            </a:extLst>
          </p:cNvPr>
          <p:cNvSpPr/>
          <p:nvPr/>
        </p:nvSpPr>
        <p:spPr>
          <a:xfrm>
            <a:off x="1731923" y="5227463"/>
            <a:ext cx="583814" cy="589649"/>
          </a:xfrm>
          <a:prstGeom prst="rect">
            <a:avLst/>
          </a:prstGeom>
        </p:spPr>
        <p:txBody>
          <a:bodyPr wrap="none">
            <a:spAutoFit/>
          </a:bodyPr>
          <a:lstStyle/>
          <a:p>
            <a:pPr eaLnBrk="1" hangingPunct="1">
              <a:lnSpc>
                <a:spcPct val="125000"/>
              </a:lnSpc>
              <a:spcBef>
                <a:spcPts val="1200"/>
              </a:spcBef>
              <a:defRPr/>
            </a:pPr>
            <a:r>
              <a:rPr kumimoji="1" lang="en-US" altLang="zh-CN" sz="2800" dirty="0">
                <a:latin typeface="Times New Roman" panose="02020603050405020304" pitchFamily="18" charset="0"/>
                <a:cs typeface="Times New Roman" panose="02020603050405020304" pitchFamily="18" charset="0"/>
                <a:sym typeface="Symbol" pitchFamily="18" charset="2"/>
              </a:rPr>
              <a:t>or:</a:t>
            </a:r>
            <a:endParaRPr lang="zh-CN" altLang="en-US" sz="2800" dirty="0"/>
          </a:p>
        </p:txBody>
      </p:sp>
      <p:pic>
        <p:nvPicPr>
          <p:cNvPr id="9" name="图片 8">
            <a:extLst>
              <a:ext uri="{FF2B5EF4-FFF2-40B4-BE49-F238E27FC236}">
                <a16:creationId xmlns:a16="http://schemas.microsoft.com/office/drawing/2014/main" id="{C646F547-CC6C-4483-BB6E-FA5DB0D5F68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5">
            <a:extLst>
              <a:ext uri="{FF2B5EF4-FFF2-40B4-BE49-F238E27FC236}">
                <a16:creationId xmlns:a16="http://schemas.microsoft.com/office/drawing/2014/main" id="{03E27326-954D-4776-8852-32B3F60F82A0}"/>
              </a:ext>
            </a:extLst>
          </p:cNvPr>
          <p:cNvGrpSpPr>
            <a:grpSpLocks/>
          </p:cNvGrpSpPr>
          <p:nvPr/>
        </p:nvGrpSpPr>
        <p:grpSpPr bwMode="auto">
          <a:xfrm>
            <a:off x="12000" y="1268760"/>
            <a:ext cx="12168000" cy="0"/>
            <a:chOff x="0" y="119"/>
            <a:chExt cx="5804" cy="726"/>
          </a:xfrm>
        </p:grpSpPr>
        <p:pic>
          <p:nvPicPr>
            <p:cNvPr id="12" name="Picture 6" descr="nklogo">
              <a:extLst>
                <a:ext uri="{FF2B5EF4-FFF2-40B4-BE49-F238E27FC236}">
                  <a16:creationId xmlns:a16="http://schemas.microsoft.com/office/drawing/2014/main" id="{D1514ECD-CD69-4046-8B17-DCAE4B0AC6C0}"/>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7">
              <a:extLst>
                <a:ext uri="{FF2B5EF4-FFF2-40B4-BE49-F238E27FC236}">
                  <a16:creationId xmlns:a16="http://schemas.microsoft.com/office/drawing/2014/main" id="{46A6182E-1EAB-4F91-85A7-9F373501FF3C}"/>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14" name="Text Box 93">
            <a:extLst>
              <a:ext uri="{FF2B5EF4-FFF2-40B4-BE49-F238E27FC236}">
                <a16:creationId xmlns:a16="http://schemas.microsoft.com/office/drawing/2014/main" id="{23DF5867-FB62-47C3-B1AB-692D7B32B4D2}"/>
              </a:ext>
            </a:extLst>
          </p:cNvPr>
          <p:cNvSpPr txBox="1">
            <a:spLocks noChangeArrowheads="1"/>
          </p:cNvSpPr>
          <p:nvPr/>
        </p:nvSpPr>
        <p:spPr bwMode="auto">
          <a:xfrm>
            <a:off x="2315737" y="406876"/>
            <a:ext cx="64008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Photoelectric effect</a:t>
            </a:r>
            <a:endParaRPr kumimoji="1" lang="zh-CN" altLang="en-US"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C1F2CDE3-AB9E-4F99-9C0E-06BEFA19BD65}"/>
                  </a:ext>
                </a:extLst>
              </p:cNvPr>
              <p:cNvSpPr/>
              <p:nvPr/>
            </p:nvSpPr>
            <p:spPr>
              <a:xfrm>
                <a:off x="3970887" y="3580732"/>
                <a:ext cx="442319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h</m:t>
                      </m:r>
                      <m:r>
                        <a:rPr lang="zh-CN" altLang="en-US" sz="2800" i="1">
                          <a:latin typeface="Cambria Math" panose="02040503050406030204" pitchFamily="18" charset="0"/>
                        </a:rPr>
                        <m:t>𝜈</m:t>
                      </m:r>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r>
                            <a:rPr lang="zh-CN" altLang="en-US" sz="2800" i="0">
                              <a:latin typeface="Cambria Math" panose="02040503050406030204" pitchFamily="18" charset="0"/>
                            </a:rPr>
                            <m:t>2</m:t>
                          </m:r>
                        </m:den>
                      </m:f>
                      <m:r>
                        <a:rPr lang="zh-CN" altLang="en-US" sz="2800" i="1">
                          <a:latin typeface="Cambria Math" panose="02040503050406030204" pitchFamily="18" charset="0"/>
                        </a:rPr>
                        <m:t>𝑚</m:t>
                      </m:r>
                      <m:sSubSup>
                        <m:sSubSupPr>
                          <m:ctrlPr>
                            <a:rPr lang="zh-CN" altLang="en-US" sz="2800" i="1">
                              <a:latin typeface="Cambria Math" panose="02040503050406030204" pitchFamily="18" charset="0"/>
                            </a:rPr>
                          </m:ctrlPr>
                        </m:sSubSupPr>
                        <m:e>
                          <m:r>
                            <a:rPr lang="zh-CN" altLang="en-US" sz="2800" i="1">
                              <a:latin typeface="Cambria Math" panose="02040503050406030204" pitchFamily="18" charset="0"/>
                            </a:rPr>
                            <m:t>𝑣</m:t>
                          </m:r>
                        </m:e>
                        <m:sub>
                          <m:r>
                            <a:rPr lang="zh-CN" altLang="en-US" sz="2800" i="0">
                              <a:latin typeface="Cambria Math" panose="02040503050406030204" pitchFamily="18" charset="0"/>
                            </a:rPr>
                            <m:t>0</m:t>
                          </m:r>
                        </m:sub>
                        <m:sup>
                          <m:r>
                            <a:rPr lang="zh-CN" altLang="en-US" sz="2800" i="0">
                              <a:latin typeface="Cambria Math" panose="02040503050406030204" pitchFamily="18" charset="0"/>
                            </a:rPr>
                            <m:t>2</m:t>
                          </m:r>
                        </m:sup>
                      </m:sSubSup>
                      <m:r>
                        <a:rPr lang="zh-CN" altLang="en-US" sz="2800" i="0">
                          <a:latin typeface="Cambria Math" panose="02040503050406030204" pitchFamily="18" charset="0"/>
                        </a:rPr>
                        <m:t>+</m:t>
                      </m:r>
                      <m:r>
                        <a:rPr lang="zh-CN" altLang="en-US" sz="2800" i="1">
                          <a:latin typeface="Cambria Math" panose="02040503050406030204" pitchFamily="18" charset="0"/>
                        </a:rPr>
                        <m:t>𝐴</m:t>
                      </m:r>
                      <m:r>
                        <a:rPr lang="zh-CN" altLang="en-US" sz="2800" i="0">
                          <a:latin typeface="Cambria Math" panose="02040503050406030204" pitchFamily="18" charset="0"/>
                        </a:rPr>
                        <m:t>=</m:t>
                      </m:r>
                      <m:r>
                        <a:rPr lang="zh-CN" altLang="en-US" sz="2800" i="1">
                          <a:latin typeface="Cambria Math" panose="02040503050406030204" pitchFamily="18" charset="0"/>
                        </a:rPr>
                        <m:t>𝑒</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𝑉</m:t>
                          </m:r>
                        </m:e>
                        <m:sub>
                          <m:r>
                            <a:rPr lang="zh-CN" altLang="en-US" sz="2800" i="1">
                              <a:latin typeface="Cambria Math" panose="02040503050406030204" pitchFamily="18" charset="0"/>
                            </a:rPr>
                            <m:t>𝐶</m:t>
                          </m:r>
                        </m:sub>
                      </m:sSub>
                      <m:r>
                        <a:rPr lang="zh-CN" altLang="en-US" sz="2800" i="0">
                          <a:latin typeface="Cambria Math" panose="02040503050406030204" pitchFamily="18" charset="0"/>
                        </a:rPr>
                        <m:t>+</m:t>
                      </m:r>
                      <m:r>
                        <a:rPr lang="zh-CN" altLang="en-US" sz="2800" i="1">
                          <a:latin typeface="Cambria Math" panose="02040503050406030204" pitchFamily="18" charset="0"/>
                        </a:rPr>
                        <m:t>𝐴</m:t>
                      </m:r>
                    </m:oMath>
                  </m:oMathPara>
                </a14:m>
                <a:endParaRPr lang="zh-CN" altLang="en-US" sz="2800" dirty="0"/>
              </a:p>
            </p:txBody>
          </p:sp>
        </mc:Choice>
        <mc:Fallback xmlns="">
          <p:sp>
            <p:nvSpPr>
              <p:cNvPr id="3" name="矩形 2">
                <a:extLst>
                  <a:ext uri="{FF2B5EF4-FFF2-40B4-BE49-F238E27FC236}">
                    <a16:creationId xmlns:a16="http://schemas.microsoft.com/office/drawing/2014/main" id="{C1F2CDE3-AB9E-4F99-9C0E-06BEFA19BD65}"/>
                  </a:ext>
                </a:extLst>
              </p:cNvPr>
              <p:cNvSpPr>
                <a:spLocks noRot="1" noChangeAspect="1" noMove="1" noResize="1" noEditPoints="1" noAdjustHandles="1" noChangeArrowheads="1" noChangeShapeType="1" noTextEdit="1"/>
              </p:cNvSpPr>
              <p:nvPr/>
            </p:nvSpPr>
            <p:spPr>
              <a:xfrm>
                <a:off x="3970887" y="3580732"/>
                <a:ext cx="4423199" cy="8989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4C378F38-0617-4BED-89D9-CDE8E7F420A3}"/>
                  </a:ext>
                </a:extLst>
              </p:cNvPr>
              <p:cNvSpPr/>
              <p:nvPr/>
            </p:nvSpPr>
            <p:spPr>
              <a:xfrm>
                <a:off x="4807494" y="5066321"/>
                <a:ext cx="2749984"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800" i="1">
                              <a:latin typeface="Cambria Math" panose="02040503050406030204" pitchFamily="18" charset="0"/>
                            </a:rPr>
                          </m:ctrlPr>
                        </m:fPr>
                        <m:num>
                          <m:r>
                            <a:rPr lang="zh-CN" altLang="en-US" sz="2800">
                              <a:latin typeface="Cambria Math" panose="02040503050406030204" pitchFamily="18" charset="0"/>
                            </a:rPr>
                            <m:t>1</m:t>
                          </m:r>
                        </m:num>
                        <m:den>
                          <m:r>
                            <a:rPr lang="zh-CN" altLang="en-US" sz="2800" i="0">
                              <a:latin typeface="Cambria Math" panose="02040503050406030204" pitchFamily="18" charset="0"/>
                            </a:rPr>
                            <m:t>2</m:t>
                          </m:r>
                        </m:den>
                      </m:f>
                      <m:r>
                        <a:rPr lang="zh-CN" altLang="en-US" sz="2800" i="1">
                          <a:latin typeface="Cambria Math" panose="02040503050406030204" pitchFamily="18" charset="0"/>
                        </a:rPr>
                        <m:t>𝑚</m:t>
                      </m:r>
                      <m:sSubSup>
                        <m:sSubSupPr>
                          <m:ctrlPr>
                            <a:rPr lang="zh-CN" altLang="en-US" sz="2800" i="1">
                              <a:latin typeface="Cambria Math" panose="02040503050406030204" pitchFamily="18" charset="0"/>
                            </a:rPr>
                          </m:ctrlPr>
                        </m:sSubSupPr>
                        <m:e>
                          <m:r>
                            <a:rPr lang="zh-CN" altLang="en-US" sz="2800" i="1">
                              <a:latin typeface="Cambria Math" panose="02040503050406030204" pitchFamily="18" charset="0"/>
                            </a:rPr>
                            <m:t>𝑣</m:t>
                          </m:r>
                        </m:e>
                        <m:sub>
                          <m:r>
                            <a:rPr lang="zh-CN" altLang="en-US" sz="2800" i="0">
                              <a:latin typeface="Cambria Math" panose="02040503050406030204" pitchFamily="18" charset="0"/>
                            </a:rPr>
                            <m:t>0</m:t>
                          </m:r>
                        </m:sub>
                        <m:sup>
                          <m:r>
                            <a:rPr lang="zh-CN" altLang="en-US" sz="2800" i="0">
                              <a:latin typeface="Cambria Math" panose="02040503050406030204" pitchFamily="18" charset="0"/>
                            </a:rPr>
                            <m:t>2</m:t>
                          </m:r>
                        </m:sup>
                      </m:sSubSup>
                      <m:r>
                        <a:rPr lang="zh-CN" altLang="en-US" sz="2800" i="0">
                          <a:latin typeface="Cambria Math" panose="02040503050406030204" pitchFamily="18" charset="0"/>
                        </a:rPr>
                        <m:t>=</m:t>
                      </m:r>
                      <m:r>
                        <a:rPr lang="zh-CN" altLang="en-US" sz="2800" i="1">
                          <a:latin typeface="Cambria Math" panose="02040503050406030204" pitchFamily="18" charset="0"/>
                        </a:rPr>
                        <m:t>h</m:t>
                      </m:r>
                      <m:r>
                        <a:rPr lang="zh-CN" altLang="en-US" sz="2800" i="1">
                          <a:latin typeface="Cambria Math" panose="02040503050406030204" pitchFamily="18" charset="0"/>
                        </a:rPr>
                        <m:t>𝜈</m:t>
                      </m:r>
                      <m:r>
                        <a:rPr lang="zh-CN" altLang="en-US" sz="2800" i="0">
                          <a:latin typeface="Cambria Math" panose="02040503050406030204" pitchFamily="18" charset="0"/>
                        </a:rPr>
                        <m:t>−</m:t>
                      </m:r>
                      <m:r>
                        <a:rPr lang="zh-CN" altLang="en-US" sz="2800" i="1">
                          <a:latin typeface="Cambria Math" panose="02040503050406030204" pitchFamily="18" charset="0"/>
                        </a:rPr>
                        <m:t>𝐴</m:t>
                      </m:r>
                    </m:oMath>
                  </m:oMathPara>
                </a14:m>
                <a:endParaRPr lang="zh-CN" altLang="en-US" sz="2800" dirty="0"/>
              </a:p>
            </p:txBody>
          </p:sp>
        </mc:Choice>
        <mc:Fallback xmlns="">
          <p:sp>
            <p:nvSpPr>
              <p:cNvPr id="4" name="矩形 3">
                <a:extLst>
                  <a:ext uri="{FF2B5EF4-FFF2-40B4-BE49-F238E27FC236}">
                    <a16:creationId xmlns:a16="http://schemas.microsoft.com/office/drawing/2014/main" id="{4C378F38-0617-4BED-89D9-CDE8E7F420A3}"/>
                  </a:ext>
                </a:extLst>
              </p:cNvPr>
              <p:cNvSpPr>
                <a:spLocks noRot="1" noChangeAspect="1" noMove="1" noResize="1" noEditPoints="1" noAdjustHandles="1" noChangeArrowheads="1" noChangeShapeType="1" noTextEdit="1"/>
              </p:cNvSpPr>
              <p:nvPr/>
            </p:nvSpPr>
            <p:spPr>
              <a:xfrm>
                <a:off x="4807494" y="5066321"/>
                <a:ext cx="2749984" cy="898964"/>
              </a:xfrm>
              <a:prstGeom prst="rect">
                <a:avLst/>
              </a:prstGeom>
              <a:blipFill>
                <a:blip r:embed="rId7"/>
                <a:stretch>
                  <a:fillRect/>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A7689ECE-A110-48CE-B285-CF1A091BFF72}"/>
              </a:ext>
            </a:extLst>
          </p:cNvPr>
          <p:cNvSpPr>
            <a:spLocks noGrp="1"/>
          </p:cNvSpPr>
          <p:nvPr>
            <p:ph type="sldNum" sz="quarter" idx="12"/>
          </p:nvPr>
        </p:nvSpPr>
        <p:spPr/>
        <p:txBody>
          <a:bodyPr/>
          <a:lstStyle/>
          <a:p>
            <a:fld id="{8227A19A-6494-4EE7-93E4-A64D2614CF05}" type="slidenum">
              <a:rPr lang="zh-CN" altLang="en-US" smtClean="0"/>
              <a:t>79</a:t>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descr="0703">
            <a:extLst>
              <a:ext uri="{FF2B5EF4-FFF2-40B4-BE49-F238E27FC236}">
                <a16:creationId xmlns:a16="http://schemas.microsoft.com/office/drawing/2014/main" id="{9C3AC27F-DC7D-47E3-9954-9385D34F7891}"/>
              </a:ext>
            </a:extLst>
          </p:cNvPr>
          <p:cNvSpPr>
            <a:spLocks noGrp="1" noChangeAspect="1" noChangeArrowheads="1"/>
          </p:cNvSpPr>
          <p:nvPr isPhoto="1"/>
        </p:nvSpPr>
        <p:spPr bwMode="auto">
          <a:xfrm>
            <a:off x="2971801" y="152400"/>
            <a:ext cx="6391275" cy="6705600"/>
          </a:xfrm>
          <a:prstGeom prst="rect">
            <a:avLst/>
          </a:prstGeom>
          <a:blipFill dpi="0" rotWithShape="1">
            <a:blip r:embed="rId3"/>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2" name="Text Box 4">
            <a:extLst>
              <a:ext uri="{FF2B5EF4-FFF2-40B4-BE49-F238E27FC236}">
                <a16:creationId xmlns:a16="http://schemas.microsoft.com/office/drawing/2014/main" id="{F41A7E0E-8E5E-48BF-887D-B87DAAFFDEDB}"/>
              </a:ext>
            </a:extLst>
          </p:cNvPr>
          <p:cNvSpPr txBox="1">
            <a:spLocks noChangeArrowheads="1"/>
          </p:cNvSpPr>
          <p:nvPr/>
        </p:nvSpPr>
        <p:spPr bwMode="auto">
          <a:xfrm>
            <a:off x="2566988" y="279401"/>
            <a:ext cx="6457950" cy="769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4400" b="1" dirty="0">
                <a:latin typeface="Arial" charset="0"/>
              </a:rPr>
              <a:t>Compton Scattering</a:t>
            </a:r>
            <a:endParaRPr kumimoji="1" lang="zh-CN" altLang="en-US" sz="4400" b="1" dirty="0">
              <a:latin typeface="Arial" charset="0"/>
            </a:endParaRPr>
          </a:p>
        </p:txBody>
      </p:sp>
      <p:pic>
        <p:nvPicPr>
          <p:cNvPr id="406533" name="Picture 5" descr="compton1">
            <a:extLst>
              <a:ext uri="{FF2B5EF4-FFF2-40B4-BE49-F238E27FC236}">
                <a16:creationId xmlns:a16="http://schemas.microsoft.com/office/drawing/2014/main" id="{A74296AD-2DEF-48A5-9A95-861CE6D9E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713" y="1366220"/>
            <a:ext cx="5765800"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6534" name="Text Box 6">
            <a:extLst>
              <a:ext uri="{FF2B5EF4-FFF2-40B4-BE49-F238E27FC236}">
                <a16:creationId xmlns:a16="http://schemas.microsoft.com/office/drawing/2014/main" id="{663C3A9D-333D-4728-9A30-4D6514D71527}"/>
              </a:ext>
            </a:extLst>
          </p:cNvPr>
          <p:cNvSpPr txBox="1">
            <a:spLocks noChangeArrowheads="1"/>
          </p:cNvSpPr>
          <p:nvPr/>
        </p:nvSpPr>
        <p:spPr bwMode="auto">
          <a:xfrm>
            <a:off x="1388559" y="4773634"/>
            <a:ext cx="9684602" cy="1434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ClrTx/>
              <a:buSzTx/>
              <a:buFontTx/>
              <a:buNone/>
            </a:pPr>
            <a:r>
              <a:rPr kumimoji="1" lang="en-US" altLang="zh-CN" sz="2400" dirty="0">
                <a:latin typeface="Times New Roman" panose="02020603050405020304" pitchFamily="18" charset="0"/>
              </a:rPr>
              <a:t>In 1923, Compton investigated the scattering of X-rays by a block of paraffin. The experiment provide an unambiguous example to show that photon carries definite amount of energy and momentum at the same time. </a:t>
            </a:r>
          </a:p>
        </p:txBody>
      </p:sp>
      <p:pic>
        <p:nvPicPr>
          <p:cNvPr id="7" name="图片 8">
            <a:extLst>
              <a:ext uri="{FF2B5EF4-FFF2-40B4-BE49-F238E27FC236}">
                <a16:creationId xmlns:a16="http://schemas.microsoft.com/office/drawing/2014/main" id="{98C20C8F-AD58-4726-94F8-E9165CB0F10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5">
            <a:extLst>
              <a:ext uri="{FF2B5EF4-FFF2-40B4-BE49-F238E27FC236}">
                <a16:creationId xmlns:a16="http://schemas.microsoft.com/office/drawing/2014/main" id="{562D44A8-1A8E-410F-8DD7-B36CD21CBD57}"/>
              </a:ext>
            </a:extLst>
          </p:cNvPr>
          <p:cNvGrpSpPr>
            <a:grpSpLocks/>
          </p:cNvGrpSpPr>
          <p:nvPr/>
        </p:nvGrpSpPr>
        <p:grpSpPr bwMode="auto">
          <a:xfrm>
            <a:off x="12000" y="1268760"/>
            <a:ext cx="12168000" cy="0"/>
            <a:chOff x="0" y="119"/>
            <a:chExt cx="5804" cy="726"/>
          </a:xfrm>
        </p:grpSpPr>
        <p:pic>
          <p:nvPicPr>
            <p:cNvPr id="9" name="Picture 6" descr="nklogo">
              <a:extLst>
                <a:ext uri="{FF2B5EF4-FFF2-40B4-BE49-F238E27FC236}">
                  <a16:creationId xmlns:a16="http://schemas.microsoft.com/office/drawing/2014/main" id="{C4E75D1A-7A79-4059-81DA-53EA0B5C41F9}"/>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7">
              <a:extLst>
                <a:ext uri="{FF2B5EF4-FFF2-40B4-BE49-F238E27FC236}">
                  <a16:creationId xmlns:a16="http://schemas.microsoft.com/office/drawing/2014/main" id="{6C1DD851-871B-4260-914A-0DB23BECE7F5}"/>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2" name="灯片编号占位符 1">
            <a:extLst>
              <a:ext uri="{FF2B5EF4-FFF2-40B4-BE49-F238E27FC236}">
                <a16:creationId xmlns:a16="http://schemas.microsoft.com/office/drawing/2014/main" id="{09CD5737-41AB-465C-B711-9DACBCC2EAC6}"/>
              </a:ext>
            </a:extLst>
          </p:cNvPr>
          <p:cNvSpPr>
            <a:spLocks noGrp="1"/>
          </p:cNvSpPr>
          <p:nvPr>
            <p:ph type="sldNum" sz="quarter" idx="12"/>
          </p:nvPr>
        </p:nvSpPr>
        <p:spPr/>
        <p:txBody>
          <a:bodyPr/>
          <a:lstStyle/>
          <a:p>
            <a:fld id="{8227A19A-6494-4EE7-93E4-A64D2614CF05}" type="slidenum">
              <a:rPr lang="zh-CN" altLang="en-US" smtClean="0"/>
              <a:t>80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406533"/>
                                        </p:tgtEl>
                                        <p:attrNameLst>
                                          <p:attrName>style.visibility</p:attrName>
                                        </p:attrNameLst>
                                      </p:cBhvr>
                                      <p:to>
                                        <p:strVal val="visible"/>
                                      </p:to>
                                    </p:set>
                                    <p:animEffect transition="in" filter="box(out)">
                                      <p:cBhvr>
                                        <p:cTn id="7" dur="500"/>
                                        <p:tgtEl>
                                          <p:spTgt spid="406533"/>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06534">
                                            <p:txEl>
                                              <p:pRg st="0" end="0"/>
                                            </p:txEl>
                                          </p:spTgt>
                                        </p:tgtEl>
                                        <p:attrNameLst>
                                          <p:attrName>style.visibility</p:attrName>
                                        </p:attrNameLst>
                                      </p:cBhvr>
                                      <p:to>
                                        <p:strVal val="visible"/>
                                      </p:to>
                                    </p:set>
                                    <p:animEffect transition="in" filter="box(out)">
                                      <p:cBhvr>
                                        <p:cTn id="12" dur="500"/>
                                        <p:tgtEl>
                                          <p:spTgt spid="406534">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4"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93" name="图片 1">
            <a:extLst>
              <a:ext uri="{FF2B5EF4-FFF2-40B4-BE49-F238E27FC236}">
                <a16:creationId xmlns:a16="http://schemas.microsoft.com/office/drawing/2014/main" id="{3E770754-6233-4926-933E-6B473963B8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46277" y="2003506"/>
            <a:ext cx="26860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8583" name="Text Box 7">
            <a:extLst>
              <a:ext uri="{FF2B5EF4-FFF2-40B4-BE49-F238E27FC236}">
                <a16:creationId xmlns:a16="http://schemas.microsoft.com/office/drawing/2014/main" id="{6EA1F5DB-3B4A-4AC1-8820-549F6C5ABECF}"/>
              </a:ext>
            </a:extLst>
          </p:cNvPr>
          <p:cNvSpPr txBox="1">
            <a:spLocks noChangeArrowheads="1"/>
          </p:cNvSpPr>
          <p:nvPr/>
        </p:nvSpPr>
        <p:spPr bwMode="auto">
          <a:xfrm>
            <a:off x="1355455" y="1518177"/>
            <a:ext cx="3690938" cy="650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lnSpc>
                <a:spcPct val="125000"/>
              </a:lnSpc>
              <a:spcBef>
                <a:spcPct val="50000"/>
              </a:spcBef>
              <a:defRPr/>
            </a:pPr>
            <a:r>
              <a:rPr kumimoji="1" lang="en-US" altLang="zh-CN" sz="3200" dirty="0">
                <a:latin typeface="Times New Roman" panose="02020603050405020304" pitchFamily="18" charset="0"/>
                <a:cs typeface="Times New Roman" panose="02020603050405020304" pitchFamily="18" charset="0"/>
              </a:rPr>
              <a:t>Experiment results</a:t>
            </a:r>
            <a:endParaRPr kumimoji="1" lang="zh-CN" altLang="en-US" sz="3200" dirty="0">
              <a:latin typeface="Times New Roman" panose="02020603050405020304" pitchFamily="18" charset="0"/>
              <a:cs typeface="Times New Roman" panose="02020603050405020304" pitchFamily="18" charset="0"/>
            </a:endParaRPr>
          </a:p>
        </p:txBody>
      </p:sp>
      <p:sp>
        <p:nvSpPr>
          <p:cNvPr id="408612" name="Text Box 36">
            <a:extLst>
              <a:ext uri="{FF2B5EF4-FFF2-40B4-BE49-F238E27FC236}">
                <a16:creationId xmlns:a16="http://schemas.microsoft.com/office/drawing/2014/main" id="{C072CC51-DC51-4BF8-A22F-E5CE0F9C5CBD}"/>
              </a:ext>
            </a:extLst>
          </p:cNvPr>
          <p:cNvSpPr txBox="1">
            <a:spLocks noChangeArrowheads="1"/>
          </p:cNvSpPr>
          <p:nvPr/>
        </p:nvSpPr>
        <p:spPr bwMode="auto">
          <a:xfrm>
            <a:off x="2285999" y="2276475"/>
            <a:ext cx="5296830" cy="1117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The scattered radiation has a lower frequency, i.e. longer wavelength </a:t>
            </a:r>
            <a:r>
              <a:rPr kumimoji="1" lang="en-US" altLang="zh-CN" sz="2800" dirty="0">
                <a:latin typeface="Times New Roman" panose="02020603050405020304" pitchFamily="18" charset="0"/>
                <a:cs typeface="Times New Roman" panose="02020603050405020304" pitchFamily="18" charset="0"/>
                <a:sym typeface="Symbol" pitchFamily="18" charset="2"/>
              </a:rPr>
              <a:t>.</a:t>
            </a:r>
            <a:endParaRPr kumimoji="1" lang="en-US" altLang="zh-CN" sz="2800" dirty="0">
              <a:latin typeface="Times New Roman" panose="02020603050405020304" pitchFamily="18" charset="0"/>
              <a:cs typeface="Times New Roman" panose="02020603050405020304" pitchFamily="18" charset="0"/>
            </a:endParaRPr>
          </a:p>
        </p:txBody>
      </p:sp>
      <p:sp>
        <p:nvSpPr>
          <p:cNvPr id="408613" name="Text Box 37">
            <a:extLst>
              <a:ext uri="{FF2B5EF4-FFF2-40B4-BE49-F238E27FC236}">
                <a16:creationId xmlns:a16="http://schemas.microsoft.com/office/drawing/2014/main" id="{9B00BB3C-032E-4572-A70B-49FE6CA2155A}"/>
              </a:ext>
            </a:extLst>
          </p:cNvPr>
          <p:cNvSpPr txBox="1">
            <a:spLocks noChangeArrowheads="1"/>
          </p:cNvSpPr>
          <p:nvPr/>
        </p:nvSpPr>
        <p:spPr bwMode="auto">
          <a:xfrm>
            <a:off x="2285999" y="3676632"/>
            <a:ext cx="5296829" cy="1656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sym typeface="Symbol" pitchFamily="18" charset="2"/>
              </a:rPr>
              <a:t>Compton shift, </a:t>
            </a:r>
            <a:r>
              <a:rPr kumimoji="1" lang="en-US" altLang="zh-CN" sz="2800" baseline="-25000" dirty="0">
                <a:latin typeface="Times New Roman" panose="02020603050405020304" pitchFamily="18" charset="0"/>
                <a:cs typeface="Times New Roman" panose="02020603050405020304" pitchFamily="18" charset="0"/>
                <a:sym typeface="Symbol" pitchFamily="18" charset="2"/>
              </a:rPr>
              <a:t>0, </a:t>
            </a:r>
            <a:r>
              <a:rPr kumimoji="1" lang="zh-CN" altLang="en-US" sz="2800" dirty="0">
                <a:latin typeface="Times New Roman" panose="02020603050405020304" pitchFamily="18" charset="0"/>
                <a:cs typeface="Times New Roman" panose="02020603050405020304" pitchFamily="18" charset="0"/>
                <a:sym typeface="Symbol" pitchFamily="18" charset="2"/>
              </a:rPr>
              <a:t> </a:t>
            </a:r>
            <a:r>
              <a:rPr kumimoji="1" lang="en-US" altLang="zh-CN" sz="2800" dirty="0">
                <a:latin typeface="Times New Roman" panose="02020603050405020304" pitchFamily="18" charset="0"/>
                <a:cs typeface="Times New Roman" panose="02020603050405020304" pitchFamily="18" charset="0"/>
                <a:sym typeface="Symbol" pitchFamily="18" charset="2"/>
              </a:rPr>
              <a:t>increases with the increase in </a:t>
            </a:r>
            <a:r>
              <a:rPr kumimoji="1" lang="zh-CN" altLang="en-US" sz="2800" i="1" dirty="0">
                <a:latin typeface="Times New Roman" panose="02020603050405020304" pitchFamily="18" charset="0"/>
                <a:cs typeface="Times New Roman" panose="02020603050405020304" pitchFamily="18" charset="0"/>
                <a:sym typeface="Symbol" pitchFamily="18" charset="2"/>
              </a:rPr>
              <a:t></a:t>
            </a:r>
            <a:r>
              <a:rPr kumimoji="1" lang="en-US" altLang="zh-CN" sz="2800" i="1" dirty="0">
                <a:latin typeface="Times New Roman" panose="02020603050405020304" pitchFamily="18" charset="0"/>
                <a:cs typeface="Times New Roman" panose="02020603050405020304" pitchFamily="18" charset="0"/>
                <a:sym typeface="Symbol" pitchFamily="18" charset="2"/>
              </a:rPr>
              <a:t>. </a:t>
            </a:r>
            <a:r>
              <a:rPr kumimoji="1" lang="en-US" altLang="zh-CN" sz="2800" dirty="0">
                <a:latin typeface="Times New Roman" panose="02020603050405020304" pitchFamily="18" charset="0"/>
                <a:cs typeface="Times New Roman" panose="02020603050405020304" pitchFamily="18" charset="0"/>
                <a:sym typeface="Symbol" pitchFamily="18" charset="2"/>
              </a:rPr>
              <a:t>In the unit of Å, we have: </a:t>
            </a:r>
          </a:p>
        </p:txBody>
      </p:sp>
      <p:sp>
        <p:nvSpPr>
          <p:cNvPr id="408614" name="Text Box 38">
            <a:extLst>
              <a:ext uri="{FF2B5EF4-FFF2-40B4-BE49-F238E27FC236}">
                <a16:creationId xmlns:a16="http://schemas.microsoft.com/office/drawing/2014/main" id="{F87E034D-8634-489A-903D-D963AB0EF8FD}"/>
              </a:ext>
            </a:extLst>
          </p:cNvPr>
          <p:cNvSpPr txBox="1">
            <a:spLocks noChangeArrowheads="1"/>
          </p:cNvSpPr>
          <p:nvPr/>
        </p:nvSpPr>
        <p:spPr bwMode="auto">
          <a:xfrm>
            <a:off x="1752600" y="2276476"/>
            <a:ext cx="609600" cy="580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defRPr/>
            </a:pPr>
            <a:r>
              <a:rPr kumimoji="1" lang="en-US" altLang="zh-CN" sz="2800">
                <a:latin typeface="Times New Roman" pitchFamily="18" charset="0"/>
              </a:rPr>
              <a:t>(1)</a:t>
            </a:r>
          </a:p>
        </p:txBody>
      </p:sp>
      <p:sp>
        <p:nvSpPr>
          <p:cNvPr id="408615" name="Text Box 39">
            <a:extLst>
              <a:ext uri="{FF2B5EF4-FFF2-40B4-BE49-F238E27FC236}">
                <a16:creationId xmlns:a16="http://schemas.microsoft.com/office/drawing/2014/main" id="{9049B307-0277-485A-AF35-DE0059F3ACAF}"/>
              </a:ext>
            </a:extLst>
          </p:cNvPr>
          <p:cNvSpPr txBox="1">
            <a:spLocks noChangeArrowheads="1"/>
          </p:cNvSpPr>
          <p:nvPr/>
        </p:nvSpPr>
        <p:spPr bwMode="auto">
          <a:xfrm>
            <a:off x="1752600" y="3564444"/>
            <a:ext cx="685800" cy="580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defRPr/>
            </a:pPr>
            <a:r>
              <a:rPr kumimoji="1" lang="en-US" altLang="zh-CN" sz="2800">
                <a:latin typeface="Times New Roman" pitchFamily="18" charset="0"/>
              </a:rPr>
              <a:t>(2)</a:t>
            </a:r>
          </a:p>
        </p:txBody>
      </p:sp>
      <p:sp>
        <p:nvSpPr>
          <p:cNvPr id="41" name="Text Box 4">
            <a:extLst>
              <a:ext uri="{FF2B5EF4-FFF2-40B4-BE49-F238E27FC236}">
                <a16:creationId xmlns:a16="http://schemas.microsoft.com/office/drawing/2014/main" id="{AD17A8C8-8528-471A-91E1-8157949F1DE6}"/>
              </a:ext>
            </a:extLst>
          </p:cNvPr>
          <p:cNvSpPr txBox="1">
            <a:spLocks noChangeArrowheads="1"/>
          </p:cNvSpPr>
          <p:nvPr/>
        </p:nvSpPr>
        <p:spPr bwMode="auto">
          <a:xfrm>
            <a:off x="2566988" y="279401"/>
            <a:ext cx="645795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Compton Scattering</a:t>
            </a:r>
            <a:endParaRPr kumimoji="1" lang="zh-CN" altLang="en-US" sz="3600" b="1" dirty="0">
              <a:latin typeface="Times New Roman" panose="02020603050405020304" pitchFamily="18" charset="0"/>
              <a:cs typeface="Times New Roman" panose="02020603050405020304" pitchFamily="18" charset="0"/>
            </a:endParaRPr>
          </a:p>
        </p:txBody>
      </p:sp>
      <p:pic>
        <p:nvPicPr>
          <p:cNvPr id="14" name="图片 8">
            <a:extLst>
              <a:ext uri="{FF2B5EF4-FFF2-40B4-BE49-F238E27FC236}">
                <a16:creationId xmlns:a16="http://schemas.microsoft.com/office/drawing/2014/main" id="{01BB1C95-8719-4F0C-93A4-0FFB0238306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5">
            <a:extLst>
              <a:ext uri="{FF2B5EF4-FFF2-40B4-BE49-F238E27FC236}">
                <a16:creationId xmlns:a16="http://schemas.microsoft.com/office/drawing/2014/main" id="{D89CADFA-C1BC-45BF-8D5C-1891739D94C2}"/>
              </a:ext>
            </a:extLst>
          </p:cNvPr>
          <p:cNvGrpSpPr>
            <a:grpSpLocks/>
          </p:cNvGrpSpPr>
          <p:nvPr/>
        </p:nvGrpSpPr>
        <p:grpSpPr bwMode="auto">
          <a:xfrm>
            <a:off x="12000" y="1268760"/>
            <a:ext cx="12168000" cy="0"/>
            <a:chOff x="0" y="119"/>
            <a:chExt cx="5804" cy="726"/>
          </a:xfrm>
        </p:grpSpPr>
        <p:pic>
          <p:nvPicPr>
            <p:cNvPr id="16" name="Picture 6" descr="nklogo">
              <a:extLst>
                <a:ext uri="{FF2B5EF4-FFF2-40B4-BE49-F238E27FC236}">
                  <a16:creationId xmlns:a16="http://schemas.microsoft.com/office/drawing/2014/main" id="{4BBA790B-4040-405F-81F3-F8FCCC605FD1}"/>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Line 7">
              <a:extLst>
                <a:ext uri="{FF2B5EF4-FFF2-40B4-BE49-F238E27FC236}">
                  <a16:creationId xmlns:a16="http://schemas.microsoft.com/office/drawing/2014/main" id="{B7B9FDF3-FD09-449F-A2F8-DA101E4EC044}"/>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D2FB36A-0716-4E25-88F6-8D9F0320DD44}"/>
                  </a:ext>
                </a:extLst>
              </p:cNvPr>
              <p:cNvSpPr/>
              <p:nvPr/>
            </p:nvSpPr>
            <p:spPr>
              <a:xfrm>
                <a:off x="3158399" y="5277008"/>
                <a:ext cx="3932102" cy="786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𝛥𝜆</m:t>
                      </m:r>
                      <m:r>
                        <a:rPr lang="zh-CN" altLang="en-US" sz="2400" i="0">
                          <a:latin typeface="Cambria Math" panose="02040503050406030204" pitchFamily="18" charset="0"/>
                        </a:rPr>
                        <m:t>=</m:t>
                      </m:r>
                      <m:r>
                        <a:rPr lang="zh-CN" altLang="en-US" sz="2400" i="1">
                          <a:latin typeface="Cambria Math" panose="02040503050406030204" pitchFamily="18" charset="0"/>
                        </a:rPr>
                        <m:t>𝜆</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𝜆</m:t>
                          </m:r>
                        </m:e>
                        <m:sub>
                          <m:r>
                            <a:rPr lang="zh-CN" altLang="en-US" sz="2400" i="0">
                              <a:latin typeface="Cambria Math" panose="02040503050406030204" pitchFamily="18" charset="0"/>
                            </a:rPr>
                            <m:t>0</m:t>
                          </m:r>
                        </m:sub>
                      </m:sSub>
                      <m:r>
                        <a:rPr lang="zh-CN" altLang="en-US" sz="2400" i="0">
                          <a:latin typeface="Cambria Math" panose="02040503050406030204" pitchFamily="18" charset="0"/>
                        </a:rPr>
                        <m:t>=0.0485</m:t>
                      </m:r>
                      <m:sSup>
                        <m:sSupPr>
                          <m:ctrlPr>
                            <a:rPr lang="zh-CN" altLang="en-US" sz="2400" i="1">
                              <a:latin typeface="Cambria Math" panose="02040503050406030204" pitchFamily="18" charset="0"/>
                            </a:rPr>
                          </m:ctrlPr>
                        </m:sSupPr>
                        <m:e>
                          <m:r>
                            <m:rPr>
                              <m:sty m:val="p"/>
                            </m:rPr>
                            <a:rPr lang="zh-CN" altLang="en-US" sz="2400" i="0">
                              <a:latin typeface="Cambria Math" panose="02040503050406030204" pitchFamily="18" charset="0"/>
                            </a:rPr>
                            <m:t>sin</m:t>
                          </m:r>
                        </m:e>
                        <m:sup>
                          <m:r>
                            <a:rPr lang="zh-CN" altLang="en-US" sz="2400" i="0">
                              <a:latin typeface="Cambria Math" panose="02040503050406030204" pitchFamily="18" charset="0"/>
                            </a:rPr>
                            <m:t>2</m:t>
                          </m:r>
                        </m:sup>
                      </m:sSup>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𝜃</m:t>
                          </m:r>
                        </m:num>
                        <m:den>
                          <m:r>
                            <a:rPr lang="zh-CN" altLang="en-US" sz="2400" i="0">
                              <a:latin typeface="Cambria Math" panose="02040503050406030204" pitchFamily="18" charset="0"/>
                            </a:rPr>
                            <m:t>2</m:t>
                          </m:r>
                        </m:den>
                      </m:f>
                    </m:oMath>
                  </m:oMathPara>
                </a14:m>
                <a:endParaRPr lang="zh-CN" altLang="en-US" sz="2400" dirty="0"/>
              </a:p>
            </p:txBody>
          </p:sp>
        </mc:Choice>
        <mc:Fallback xmlns="">
          <p:sp>
            <p:nvSpPr>
              <p:cNvPr id="2" name="矩形 1">
                <a:extLst>
                  <a:ext uri="{FF2B5EF4-FFF2-40B4-BE49-F238E27FC236}">
                    <a16:creationId xmlns:a16="http://schemas.microsoft.com/office/drawing/2014/main" id="{CD2FB36A-0716-4E25-88F6-8D9F0320DD44}"/>
                  </a:ext>
                </a:extLst>
              </p:cNvPr>
              <p:cNvSpPr>
                <a:spLocks noRot="1" noChangeAspect="1" noMove="1" noResize="1" noEditPoints="1" noAdjustHandles="1" noChangeArrowheads="1" noChangeShapeType="1" noTextEdit="1"/>
              </p:cNvSpPr>
              <p:nvPr/>
            </p:nvSpPr>
            <p:spPr>
              <a:xfrm>
                <a:off x="3158399" y="5277008"/>
                <a:ext cx="3932102" cy="786947"/>
              </a:xfrm>
              <a:prstGeom prst="rect">
                <a:avLst/>
              </a:prstGeom>
              <a:blipFill>
                <a:blip r:embed="rId6"/>
                <a:stretch>
                  <a:fillRect/>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6A9459DE-118B-48AF-9393-08A09B5064AC}"/>
              </a:ext>
            </a:extLst>
          </p:cNvPr>
          <p:cNvGrpSpPr/>
          <p:nvPr/>
        </p:nvGrpSpPr>
        <p:grpSpPr>
          <a:xfrm>
            <a:off x="6858000" y="1371600"/>
            <a:ext cx="3402934" cy="510717"/>
            <a:chOff x="6858000" y="1371600"/>
            <a:chExt cx="3402934" cy="510717"/>
          </a:xfrm>
        </p:grpSpPr>
        <p:sp>
          <p:nvSpPr>
            <p:cNvPr id="408582" name="Text Box 6">
              <a:extLst>
                <a:ext uri="{FF2B5EF4-FFF2-40B4-BE49-F238E27FC236}">
                  <a16:creationId xmlns:a16="http://schemas.microsoft.com/office/drawing/2014/main" id="{F2974E9C-84D7-4C0F-98AE-0B43826B225C}"/>
                </a:ext>
              </a:extLst>
            </p:cNvPr>
            <p:cNvSpPr txBox="1">
              <a:spLocks noChangeArrowheads="1"/>
            </p:cNvSpPr>
            <p:nvPr/>
          </p:nvSpPr>
          <p:spPr bwMode="auto">
            <a:xfrm>
              <a:off x="6858000" y="1371600"/>
              <a:ext cx="2057400" cy="510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lnSpc>
                  <a:spcPct val="125000"/>
                </a:lnSpc>
                <a:spcBef>
                  <a:spcPct val="50000"/>
                </a:spcBef>
                <a:defRPr/>
              </a:pPr>
              <a:r>
                <a:rPr kumimoji="1" lang="en-US" altLang="zh-CN" sz="2400" dirty="0">
                  <a:latin typeface="Times New Roman" pitchFamily="18" charset="0"/>
                  <a:ea typeface="楷体_GB2312" pitchFamily="49" charset="-122"/>
                </a:rPr>
                <a:t>Carbon target</a:t>
              </a:r>
              <a:endParaRPr kumimoji="1" lang="zh-CN" altLang="en-US" sz="2400" dirty="0">
                <a:latin typeface="Times New Roman" pitchFamily="18" charset="0"/>
                <a:ea typeface="楷体_GB2312" pitchFamily="49" charset="-122"/>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C4EF17F9-55EE-4AAF-92E8-6318930276BA}"/>
                    </a:ext>
                  </a:extLst>
                </p:cNvPr>
                <p:cNvSpPr/>
                <p:nvPr/>
              </p:nvSpPr>
              <p:spPr>
                <a:xfrm>
                  <a:off x="8728207" y="1492789"/>
                  <a:ext cx="1532727" cy="383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0</m:t>
                            </m:r>
                          </m:sub>
                        </m:sSub>
                        <m:r>
                          <a:rPr lang="zh-CN" altLang="en-US" i="0">
                            <a:latin typeface="Cambria Math" panose="02040503050406030204" pitchFamily="18" charset="0"/>
                          </a:rPr>
                          <m:t>=0.711</m:t>
                        </m:r>
                        <m:r>
                          <a:rPr lang="en-US" altLang="zh-CN" b="0" i="0" smtClean="0">
                            <a:latin typeface="Cambria Math" panose="02040503050406030204" pitchFamily="18" charset="0"/>
                          </a:rPr>
                          <m:t> </m:t>
                        </m:r>
                        <m:r>
                          <a:rPr lang="zh-CN" altLang="en-US">
                            <a:latin typeface="Cambria Math" panose="02040503050406030204" pitchFamily="18" charset="0"/>
                          </a:rPr>
                          <m:t>Å</m:t>
                        </m:r>
                      </m:oMath>
                    </m:oMathPara>
                  </a14:m>
                  <a:endParaRPr lang="zh-CN" altLang="en-US" dirty="0"/>
                </a:p>
              </p:txBody>
            </p:sp>
          </mc:Choice>
          <mc:Fallback xmlns="">
            <p:sp>
              <p:nvSpPr>
                <p:cNvPr id="3" name="矩形 2">
                  <a:extLst>
                    <a:ext uri="{FF2B5EF4-FFF2-40B4-BE49-F238E27FC236}">
                      <a16:creationId xmlns:a16="http://schemas.microsoft.com/office/drawing/2014/main" id="{C4EF17F9-55EE-4AAF-92E8-6318930276BA}"/>
                    </a:ext>
                  </a:extLst>
                </p:cNvPr>
                <p:cNvSpPr>
                  <a:spLocks noRot="1" noChangeAspect="1" noMove="1" noResize="1" noEditPoints="1" noAdjustHandles="1" noChangeArrowheads="1" noChangeShapeType="1" noTextEdit="1"/>
                </p:cNvSpPr>
                <p:nvPr/>
              </p:nvSpPr>
              <p:spPr>
                <a:xfrm>
                  <a:off x="8728207" y="1492789"/>
                  <a:ext cx="1532727" cy="383118"/>
                </a:xfrm>
                <a:prstGeom prst="rect">
                  <a:avLst/>
                </a:prstGeom>
                <a:blipFill>
                  <a:blip r:embed="rId7"/>
                  <a:stretch>
                    <a:fillRect/>
                  </a:stretch>
                </a:blipFill>
              </p:spPr>
              <p:txBody>
                <a:bodyPr/>
                <a:lstStyle/>
                <a:p>
                  <a:r>
                    <a:rPr lang="zh-CN" altLang="en-US">
                      <a:noFill/>
                    </a:rPr>
                    <a:t> </a:t>
                  </a:r>
                </a:p>
              </p:txBody>
            </p:sp>
          </mc:Fallback>
        </mc:AlternateContent>
      </p:grpSp>
      <p:sp>
        <p:nvSpPr>
          <p:cNvPr id="5" name="灯片编号占位符 4">
            <a:extLst>
              <a:ext uri="{FF2B5EF4-FFF2-40B4-BE49-F238E27FC236}">
                <a16:creationId xmlns:a16="http://schemas.microsoft.com/office/drawing/2014/main" id="{A62EBEDD-70C0-4C9D-9AAF-B0E4688001B7}"/>
              </a:ext>
            </a:extLst>
          </p:cNvPr>
          <p:cNvSpPr>
            <a:spLocks noGrp="1"/>
          </p:cNvSpPr>
          <p:nvPr>
            <p:ph type="sldNum" sz="quarter" idx="12"/>
          </p:nvPr>
        </p:nvSpPr>
        <p:spPr/>
        <p:txBody>
          <a:bodyPr/>
          <a:lstStyle/>
          <a:p>
            <a:fld id="{8227A19A-6494-4EE7-93E4-A64D2614CF05}" type="slidenum">
              <a:rPr lang="zh-CN" altLang="en-US" smtClean="0"/>
              <a:t>81</a:t>
            </a:fld>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6" name="Text Box 4">
            <a:extLst>
              <a:ext uri="{FF2B5EF4-FFF2-40B4-BE49-F238E27FC236}">
                <a16:creationId xmlns:a16="http://schemas.microsoft.com/office/drawing/2014/main" id="{AF6DF81B-5703-4051-906E-316F86425C2D}"/>
              </a:ext>
            </a:extLst>
          </p:cNvPr>
          <p:cNvSpPr txBox="1">
            <a:spLocks noChangeArrowheads="1"/>
          </p:cNvSpPr>
          <p:nvPr/>
        </p:nvSpPr>
        <p:spPr bwMode="auto">
          <a:xfrm>
            <a:off x="1064664" y="1544874"/>
            <a:ext cx="10662280" cy="133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Compton’s explanation:</a:t>
            </a:r>
          </a:p>
          <a:p>
            <a:pPr algn="just"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The scattering is an elastic collision process of a photon with an electrons. </a:t>
            </a:r>
          </a:p>
        </p:txBody>
      </p:sp>
      <p:sp>
        <p:nvSpPr>
          <p:cNvPr id="412677" name="Text Box 5">
            <a:extLst>
              <a:ext uri="{FF2B5EF4-FFF2-40B4-BE49-F238E27FC236}">
                <a16:creationId xmlns:a16="http://schemas.microsoft.com/office/drawing/2014/main" id="{7CEE68D5-583C-404C-8823-88CAE5748A94}"/>
              </a:ext>
            </a:extLst>
          </p:cNvPr>
          <p:cNvSpPr txBox="1">
            <a:spLocks noChangeArrowheads="1"/>
          </p:cNvSpPr>
          <p:nvPr/>
        </p:nvSpPr>
        <p:spPr bwMode="auto">
          <a:xfrm>
            <a:off x="1069807" y="4784975"/>
            <a:ext cx="6334603" cy="1119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Energy and momentum of an electron can be gotten from its mass:</a:t>
            </a:r>
            <a:endParaRPr kumimoji="1" lang="zh-CN" altLang="en-US" sz="2800" dirty="0">
              <a:latin typeface="Times New Roman" panose="02020603050405020304" pitchFamily="18" charset="0"/>
              <a:cs typeface="Times New Roman" panose="02020603050405020304" pitchFamily="18" charset="0"/>
            </a:endParaRPr>
          </a:p>
        </p:txBody>
      </p:sp>
      <p:sp>
        <p:nvSpPr>
          <p:cNvPr id="412679" name="Text Box 7">
            <a:extLst>
              <a:ext uri="{FF2B5EF4-FFF2-40B4-BE49-F238E27FC236}">
                <a16:creationId xmlns:a16="http://schemas.microsoft.com/office/drawing/2014/main" id="{183A1B7A-57B5-455D-9A3C-4F4E71A105FD}"/>
              </a:ext>
            </a:extLst>
          </p:cNvPr>
          <p:cNvSpPr txBox="1">
            <a:spLocks noChangeArrowheads="1"/>
          </p:cNvSpPr>
          <p:nvPr/>
        </p:nvSpPr>
        <p:spPr bwMode="auto">
          <a:xfrm>
            <a:off x="1102516" y="3261635"/>
            <a:ext cx="4840371" cy="972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lnSpc>
                <a:spcPct val="125000"/>
              </a:lnSpc>
              <a:spcBef>
                <a:spcPct val="50000"/>
              </a:spcBef>
              <a:defRPr/>
            </a:pPr>
            <a:r>
              <a:rPr kumimoji="1" lang="en-US" altLang="zh-CN" sz="2400" i="1" dirty="0">
                <a:latin typeface="Times New Roman" panose="02020603050405020304" pitchFamily="18" charset="0"/>
                <a:cs typeface="Times New Roman" panose="02020603050405020304" pitchFamily="18" charset="0"/>
              </a:rPr>
              <a:t>Here we do not consider the rotation of the electron and photon. </a:t>
            </a:r>
            <a:endParaRPr kumimoji="1" lang="zh-CN" altLang="en-US" sz="2400" i="1" dirty="0">
              <a:latin typeface="Times New Roman" panose="02020603050405020304" pitchFamily="18" charset="0"/>
              <a:cs typeface="Times New Roman" panose="02020603050405020304" pitchFamily="18" charset="0"/>
            </a:endParaRPr>
          </a:p>
        </p:txBody>
      </p:sp>
      <p:grpSp>
        <p:nvGrpSpPr>
          <p:cNvPr id="48137" name="组合 2">
            <a:extLst>
              <a:ext uri="{FF2B5EF4-FFF2-40B4-BE49-F238E27FC236}">
                <a16:creationId xmlns:a16="http://schemas.microsoft.com/office/drawing/2014/main" id="{E2C468CF-3719-4C97-970C-F4CA283A551B}"/>
              </a:ext>
            </a:extLst>
          </p:cNvPr>
          <p:cNvGrpSpPr>
            <a:grpSpLocks/>
          </p:cNvGrpSpPr>
          <p:nvPr/>
        </p:nvGrpSpPr>
        <p:grpSpPr bwMode="auto">
          <a:xfrm>
            <a:off x="6628623" y="3362325"/>
            <a:ext cx="4300538" cy="1906588"/>
            <a:chOff x="4870178" y="3362325"/>
            <a:chExt cx="4300947" cy="1906945"/>
          </a:xfrm>
        </p:grpSpPr>
        <p:sp>
          <p:nvSpPr>
            <p:cNvPr id="48139" name="Line 10">
              <a:extLst>
                <a:ext uri="{FF2B5EF4-FFF2-40B4-BE49-F238E27FC236}">
                  <a16:creationId xmlns:a16="http://schemas.microsoft.com/office/drawing/2014/main" id="{BB45CC6C-12BC-458C-9497-E111E1303C15}"/>
                </a:ext>
              </a:extLst>
            </p:cNvPr>
            <p:cNvSpPr>
              <a:spLocks noChangeShapeType="1"/>
            </p:cNvSpPr>
            <p:nvPr/>
          </p:nvSpPr>
          <p:spPr bwMode="auto">
            <a:xfrm>
              <a:off x="5029200" y="4191000"/>
              <a:ext cx="16002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0" name="Line 12">
              <a:extLst>
                <a:ext uri="{FF2B5EF4-FFF2-40B4-BE49-F238E27FC236}">
                  <a16:creationId xmlns:a16="http://schemas.microsoft.com/office/drawing/2014/main" id="{CACEAF88-6693-4BAF-8956-2AF9E9D6BC55}"/>
                </a:ext>
              </a:extLst>
            </p:cNvPr>
            <p:cNvSpPr>
              <a:spLocks noChangeShapeType="1"/>
            </p:cNvSpPr>
            <p:nvPr/>
          </p:nvSpPr>
          <p:spPr bwMode="auto">
            <a:xfrm>
              <a:off x="6705600" y="4191000"/>
              <a:ext cx="20574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1" name="Line 13">
              <a:extLst>
                <a:ext uri="{FF2B5EF4-FFF2-40B4-BE49-F238E27FC236}">
                  <a16:creationId xmlns:a16="http://schemas.microsoft.com/office/drawing/2014/main" id="{BA9EA531-C574-4029-9AAD-E74C4F75D2F3}"/>
                </a:ext>
              </a:extLst>
            </p:cNvPr>
            <p:cNvSpPr>
              <a:spLocks noChangeShapeType="1"/>
            </p:cNvSpPr>
            <p:nvPr/>
          </p:nvSpPr>
          <p:spPr bwMode="auto">
            <a:xfrm flipV="1">
              <a:off x="8077200" y="4191000"/>
              <a:ext cx="685800" cy="6096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2" name="Line 14">
              <a:extLst>
                <a:ext uri="{FF2B5EF4-FFF2-40B4-BE49-F238E27FC236}">
                  <a16:creationId xmlns:a16="http://schemas.microsoft.com/office/drawing/2014/main" id="{F77FE3AE-6FEA-438D-8157-8C48DF56AB41}"/>
                </a:ext>
              </a:extLst>
            </p:cNvPr>
            <p:cNvSpPr>
              <a:spLocks noChangeShapeType="1"/>
            </p:cNvSpPr>
            <p:nvPr/>
          </p:nvSpPr>
          <p:spPr bwMode="auto">
            <a:xfrm>
              <a:off x="7391400" y="3581400"/>
              <a:ext cx="1371600" cy="6096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3" name="Line 15">
              <a:extLst>
                <a:ext uri="{FF2B5EF4-FFF2-40B4-BE49-F238E27FC236}">
                  <a16:creationId xmlns:a16="http://schemas.microsoft.com/office/drawing/2014/main" id="{431E75B1-7D57-4BAD-B9E3-4CBEEBBC603E}"/>
                </a:ext>
              </a:extLst>
            </p:cNvPr>
            <p:cNvSpPr>
              <a:spLocks noChangeShapeType="1"/>
            </p:cNvSpPr>
            <p:nvPr/>
          </p:nvSpPr>
          <p:spPr bwMode="auto">
            <a:xfrm>
              <a:off x="6705600" y="4191000"/>
              <a:ext cx="1371600" cy="609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4" name="Freeform 16">
              <a:extLst>
                <a:ext uri="{FF2B5EF4-FFF2-40B4-BE49-F238E27FC236}">
                  <a16:creationId xmlns:a16="http://schemas.microsoft.com/office/drawing/2014/main" id="{98129859-A3EB-48A6-BA7F-F70B19CE5913}"/>
                </a:ext>
              </a:extLst>
            </p:cNvPr>
            <p:cNvSpPr>
              <a:spLocks/>
            </p:cNvSpPr>
            <p:nvPr/>
          </p:nvSpPr>
          <p:spPr bwMode="auto">
            <a:xfrm>
              <a:off x="7086600" y="4191000"/>
              <a:ext cx="25400" cy="152400"/>
            </a:xfrm>
            <a:custGeom>
              <a:avLst/>
              <a:gdLst>
                <a:gd name="T0" fmla="*/ 0 w 16"/>
                <a:gd name="T1" fmla="*/ 0 h 96"/>
                <a:gd name="T2" fmla="*/ 0 w 16"/>
                <a:gd name="T3" fmla="*/ 241935000 h 96"/>
                <a:gd name="T4" fmla="*/ 0 60000 65536"/>
                <a:gd name="T5" fmla="*/ 0 60000 65536"/>
              </a:gdLst>
              <a:ahLst/>
              <a:cxnLst>
                <a:cxn ang="T4">
                  <a:pos x="T0" y="T1"/>
                </a:cxn>
                <a:cxn ang="T5">
                  <a:pos x="T2" y="T3"/>
                </a:cxn>
              </a:cxnLst>
              <a:rect l="0" t="0" r="r" b="b"/>
              <a:pathLst>
                <a:path w="16" h="96">
                  <a:moveTo>
                    <a:pt x="0" y="0"/>
                  </a:moveTo>
                  <a:cubicBezTo>
                    <a:pt x="0" y="0"/>
                    <a:pt x="16" y="32"/>
                    <a:pt x="0" y="96"/>
                  </a:cubicBezTo>
                </a:path>
              </a:pathLst>
            </a:custGeom>
            <a:noFill/>
            <a:ln w="19050" cmpd="sng">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48145" name="Object 21">
              <a:extLst>
                <a:ext uri="{FF2B5EF4-FFF2-40B4-BE49-F238E27FC236}">
                  <a16:creationId xmlns:a16="http://schemas.microsoft.com/office/drawing/2014/main" id="{3201A8AE-9175-4310-9F21-6F12F9B806F5}"/>
                </a:ext>
              </a:extLst>
            </p:cNvPr>
            <p:cNvGraphicFramePr>
              <a:graphicFrameLocks noChangeAspect="1"/>
            </p:cNvGraphicFramePr>
            <p:nvPr/>
          </p:nvGraphicFramePr>
          <p:xfrm>
            <a:off x="4953000" y="4133850"/>
            <a:ext cx="133350" cy="133350"/>
          </p:xfrm>
          <a:graphic>
            <a:graphicData uri="http://schemas.openxmlformats.org/presentationml/2006/ole">
              <mc:AlternateContent xmlns:mc="http://schemas.openxmlformats.org/markup-compatibility/2006">
                <mc:Choice xmlns:v="urn:schemas-microsoft-com:vml" Requires="v">
                  <p:oleObj name="公式" r:id="rId3" imgW="9685" imgH="9670" progId="Equation.3">
                    <p:embed/>
                  </p:oleObj>
                </mc:Choice>
                <mc:Fallback>
                  <p:oleObj name="公式" r:id="rId3" imgW="9685" imgH="9670" progId="Equation.3">
                    <p:embed/>
                    <p:pic>
                      <p:nvPicPr>
                        <p:cNvPr id="48145" name="Object 21">
                          <a:extLst>
                            <a:ext uri="{FF2B5EF4-FFF2-40B4-BE49-F238E27FC236}">
                              <a16:creationId xmlns:a16="http://schemas.microsoft.com/office/drawing/2014/main" id="{3201A8AE-9175-4310-9F21-6F12F9B80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133850"/>
                          <a:ext cx="133350" cy="13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6" name="Line 24">
              <a:extLst>
                <a:ext uri="{FF2B5EF4-FFF2-40B4-BE49-F238E27FC236}">
                  <a16:creationId xmlns:a16="http://schemas.microsoft.com/office/drawing/2014/main" id="{DD877533-8CDB-4D06-8726-6F60D4AC175F}"/>
                </a:ext>
              </a:extLst>
            </p:cNvPr>
            <p:cNvSpPr>
              <a:spLocks noChangeShapeType="1"/>
            </p:cNvSpPr>
            <p:nvPr/>
          </p:nvSpPr>
          <p:spPr bwMode="auto">
            <a:xfrm flipV="1">
              <a:off x="6705600" y="3581400"/>
              <a:ext cx="685800" cy="609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7" name="Freeform 25">
              <a:extLst>
                <a:ext uri="{FF2B5EF4-FFF2-40B4-BE49-F238E27FC236}">
                  <a16:creationId xmlns:a16="http://schemas.microsoft.com/office/drawing/2014/main" id="{E2CEEB41-E0E6-4E12-A0D2-CFCAB947A8C4}"/>
                </a:ext>
              </a:extLst>
            </p:cNvPr>
            <p:cNvSpPr>
              <a:spLocks/>
            </p:cNvSpPr>
            <p:nvPr/>
          </p:nvSpPr>
          <p:spPr bwMode="auto">
            <a:xfrm>
              <a:off x="6934200" y="4038600"/>
              <a:ext cx="88900" cy="152400"/>
            </a:xfrm>
            <a:custGeom>
              <a:avLst/>
              <a:gdLst>
                <a:gd name="T0" fmla="*/ 0 w 56"/>
                <a:gd name="T1" fmla="*/ 0 h 96"/>
                <a:gd name="T2" fmla="*/ 120967500 w 56"/>
                <a:gd name="T3" fmla="*/ 241935000 h 96"/>
                <a:gd name="T4" fmla="*/ 0 60000 65536"/>
                <a:gd name="T5" fmla="*/ 0 60000 65536"/>
              </a:gdLst>
              <a:ahLst/>
              <a:cxnLst>
                <a:cxn ang="T4">
                  <a:pos x="T0" y="T1"/>
                </a:cxn>
                <a:cxn ang="T5">
                  <a:pos x="T2" y="T3"/>
                </a:cxn>
              </a:cxnLst>
              <a:rect l="0" t="0" r="r" b="b"/>
              <a:pathLst>
                <a:path w="56" h="96">
                  <a:moveTo>
                    <a:pt x="0" y="0"/>
                  </a:moveTo>
                  <a:cubicBezTo>
                    <a:pt x="0" y="0"/>
                    <a:pt x="56" y="48"/>
                    <a:pt x="48" y="96"/>
                  </a:cubicBezTo>
                </a:path>
              </a:pathLst>
            </a:custGeom>
            <a:noFill/>
            <a:ln w="9525">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8148" name="文本框 1">
              <a:extLst>
                <a:ext uri="{FF2B5EF4-FFF2-40B4-BE49-F238E27FC236}">
                  <a16:creationId xmlns:a16="http://schemas.microsoft.com/office/drawing/2014/main" id="{D0F0F4DD-B897-4367-A22E-DECAE5F28C78}"/>
                </a:ext>
              </a:extLst>
            </p:cNvPr>
            <p:cNvSpPr txBox="1">
              <a:spLocks noChangeArrowheads="1"/>
            </p:cNvSpPr>
            <p:nvPr/>
          </p:nvSpPr>
          <p:spPr bwMode="auto">
            <a:xfrm>
              <a:off x="4870178" y="3789040"/>
              <a:ext cx="5453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i="1">
                  <a:latin typeface="Times New Roman" panose="02020603050405020304" pitchFamily="18" charset="0"/>
                  <a:cs typeface="Times New Roman" panose="02020603050405020304" pitchFamily="18" charset="0"/>
                </a:rPr>
                <a:t>h</a:t>
              </a:r>
              <a:r>
                <a:rPr lang="en-US" altLang="zh-CN" sz="2000" i="1">
                  <a:latin typeface="Times New Roman" panose="02020603050405020304" pitchFamily="18" charset="0"/>
                  <a:cs typeface="Times New Roman" panose="02020603050405020304" pitchFamily="18" charset="0"/>
                  <a:sym typeface="Symbol" panose="05050102010706020507" pitchFamily="18" charset="2"/>
                </a:rPr>
                <a:t></a:t>
              </a:r>
              <a:r>
                <a:rPr lang="en-US" altLang="zh-CN" sz="2000" i="1" baseline="-25000">
                  <a:latin typeface="Times New Roman" panose="02020603050405020304" pitchFamily="18" charset="0"/>
                  <a:cs typeface="Times New Roman" panose="02020603050405020304" pitchFamily="18" charset="0"/>
                  <a:sym typeface="Symbol" panose="05050102010706020507" pitchFamily="18" charset="2"/>
                </a:rPr>
                <a:t>0</a:t>
              </a:r>
              <a:endParaRPr lang="zh-CN" altLang="en-US" sz="2000" i="1" baseline="-25000">
                <a:latin typeface="Times New Roman" panose="02020603050405020304" pitchFamily="18" charset="0"/>
                <a:cs typeface="Times New Roman" panose="02020603050405020304" pitchFamily="18" charset="0"/>
              </a:endParaRPr>
            </a:p>
          </p:txBody>
        </p:sp>
        <p:sp>
          <p:nvSpPr>
            <p:cNvPr id="48149" name="文本框 27">
              <a:extLst>
                <a:ext uri="{FF2B5EF4-FFF2-40B4-BE49-F238E27FC236}">
                  <a16:creationId xmlns:a16="http://schemas.microsoft.com/office/drawing/2014/main" id="{31DB15F5-9855-40AD-8FDF-425D18615575}"/>
                </a:ext>
              </a:extLst>
            </p:cNvPr>
            <p:cNvSpPr txBox="1">
              <a:spLocks noChangeArrowheads="1"/>
            </p:cNvSpPr>
            <p:nvPr/>
          </p:nvSpPr>
          <p:spPr bwMode="auto">
            <a:xfrm>
              <a:off x="6578498" y="3362325"/>
              <a:ext cx="4972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i="1">
                  <a:latin typeface="Times New Roman" panose="02020603050405020304" pitchFamily="18" charset="0"/>
                  <a:cs typeface="Times New Roman" panose="02020603050405020304" pitchFamily="18" charset="0"/>
                </a:rPr>
                <a:t>mv</a:t>
              </a:r>
              <a:endParaRPr lang="zh-CN" altLang="en-US" sz="2000" i="1" baseline="-25000">
                <a:latin typeface="Times New Roman" panose="02020603050405020304" pitchFamily="18" charset="0"/>
                <a:cs typeface="Times New Roman" panose="02020603050405020304" pitchFamily="18" charset="0"/>
              </a:endParaRPr>
            </a:p>
          </p:txBody>
        </p:sp>
        <p:sp>
          <p:nvSpPr>
            <p:cNvPr id="48150" name="文本框 29">
              <a:extLst>
                <a:ext uri="{FF2B5EF4-FFF2-40B4-BE49-F238E27FC236}">
                  <a16:creationId xmlns:a16="http://schemas.microsoft.com/office/drawing/2014/main" id="{B601E9E9-E449-4F68-B17F-C25C12682C3D}"/>
                </a:ext>
              </a:extLst>
            </p:cNvPr>
            <p:cNvSpPr txBox="1">
              <a:spLocks noChangeArrowheads="1"/>
            </p:cNvSpPr>
            <p:nvPr/>
          </p:nvSpPr>
          <p:spPr bwMode="auto">
            <a:xfrm>
              <a:off x="8398156" y="3689290"/>
              <a:ext cx="7729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i="1">
                  <a:latin typeface="Times New Roman" panose="02020603050405020304" pitchFamily="18" charset="0"/>
                  <a:cs typeface="Times New Roman" panose="02020603050405020304" pitchFamily="18" charset="0"/>
                </a:rPr>
                <a:t>h</a:t>
              </a:r>
              <a:r>
                <a:rPr lang="en-US" altLang="zh-CN" sz="2000" i="1">
                  <a:latin typeface="Times New Roman" panose="02020603050405020304" pitchFamily="18" charset="0"/>
                  <a:cs typeface="Times New Roman" panose="02020603050405020304" pitchFamily="18" charset="0"/>
                  <a:sym typeface="Symbol" panose="05050102010706020507" pitchFamily="18" charset="2"/>
                </a:rPr>
                <a:t></a:t>
              </a:r>
              <a:r>
                <a:rPr lang="en-US" altLang="zh-CN" sz="2000" i="1" baseline="-25000">
                  <a:latin typeface="Times New Roman" panose="02020603050405020304" pitchFamily="18" charset="0"/>
                  <a:cs typeface="Times New Roman" panose="02020603050405020304" pitchFamily="18" charset="0"/>
                  <a:sym typeface="Symbol" panose="05050102010706020507" pitchFamily="18" charset="2"/>
                </a:rPr>
                <a:t>0 </a:t>
              </a:r>
              <a:r>
                <a:rPr lang="en-US" altLang="zh-CN" sz="2000" i="1">
                  <a:latin typeface="Times New Roman" panose="02020603050405020304" pitchFamily="18" charset="0"/>
                  <a:cs typeface="Times New Roman" panose="02020603050405020304" pitchFamily="18" charset="0"/>
                  <a:sym typeface="Symbol" panose="05050102010706020507" pitchFamily="18" charset="2"/>
                </a:rPr>
                <a:t>/c</a:t>
              </a:r>
              <a:endParaRPr lang="zh-CN" altLang="en-US" sz="2000" i="1">
                <a:latin typeface="Times New Roman" panose="02020603050405020304" pitchFamily="18" charset="0"/>
                <a:cs typeface="Times New Roman" panose="02020603050405020304" pitchFamily="18" charset="0"/>
              </a:endParaRPr>
            </a:p>
          </p:txBody>
        </p:sp>
        <p:sp>
          <p:nvSpPr>
            <p:cNvPr id="48151" name="文本框 30">
              <a:extLst>
                <a:ext uri="{FF2B5EF4-FFF2-40B4-BE49-F238E27FC236}">
                  <a16:creationId xmlns:a16="http://schemas.microsoft.com/office/drawing/2014/main" id="{22B6E6C2-C112-4B8E-8B24-1580A80B3C04}"/>
                </a:ext>
              </a:extLst>
            </p:cNvPr>
            <p:cNvSpPr txBox="1">
              <a:spLocks noChangeArrowheads="1"/>
            </p:cNvSpPr>
            <p:nvPr/>
          </p:nvSpPr>
          <p:spPr bwMode="auto">
            <a:xfrm>
              <a:off x="7526958" y="4869160"/>
              <a:ext cx="6880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i="1">
                  <a:latin typeface="Times New Roman" panose="02020603050405020304" pitchFamily="18" charset="0"/>
                  <a:cs typeface="Times New Roman" panose="02020603050405020304" pitchFamily="18" charset="0"/>
                </a:rPr>
                <a:t>h</a:t>
              </a:r>
              <a:r>
                <a:rPr lang="en-US" altLang="zh-CN" sz="2000" i="1">
                  <a:latin typeface="Times New Roman" panose="02020603050405020304" pitchFamily="18" charset="0"/>
                  <a:cs typeface="Times New Roman" panose="02020603050405020304" pitchFamily="18" charset="0"/>
                  <a:sym typeface="Symbol" panose="05050102010706020507" pitchFamily="18" charset="2"/>
                </a:rPr>
                <a:t></a:t>
              </a:r>
              <a:r>
                <a:rPr lang="en-US" altLang="zh-CN" sz="2000" i="1" baseline="-2500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1">
                  <a:latin typeface="Times New Roman" panose="02020603050405020304" pitchFamily="18" charset="0"/>
                  <a:cs typeface="Times New Roman" panose="02020603050405020304" pitchFamily="18" charset="0"/>
                  <a:sym typeface="Symbol" panose="05050102010706020507" pitchFamily="18" charset="2"/>
                </a:rPr>
                <a:t>/c</a:t>
              </a:r>
              <a:endParaRPr lang="zh-CN" altLang="en-US" sz="2000" i="1">
                <a:latin typeface="Times New Roman" panose="02020603050405020304" pitchFamily="18" charset="0"/>
                <a:cs typeface="Times New Roman" panose="02020603050405020304" pitchFamily="18" charset="0"/>
              </a:endParaRPr>
            </a:p>
          </p:txBody>
        </p:sp>
        <p:sp>
          <p:nvSpPr>
            <p:cNvPr id="48152" name="文本框 31">
              <a:extLst>
                <a:ext uri="{FF2B5EF4-FFF2-40B4-BE49-F238E27FC236}">
                  <a16:creationId xmlns:a16="http://schemas.microsoft.com/office/drawing/2014/main" id="{163ABC6C-9CC8-4A85-A49B-F4219AFE0203}"/>
                </a:ext>
              </a:extLst>
            </p:cNvPr>
            <p:cNvSpPr txBox="1">
              <a:spLocks noChangeArrowheads="1"/>
            </p:cNvSpPr>
            <p:nvPr/>
          </p:nvSpPr>
          <p:spPr bwMode="auto">
            <a:xfrm>
              <a:off x="6224735" y="4401979"/>
              <a:ext cx="971255" cy="36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i="1" dirty="0">
                  <a:solidFill>
                    <a:srgbClr val="7030A0"/>
                  </a:solidFill>
                  <a:latin typeface="Times New Roman" panose="02020603050405020304" pitchFamily="18" charset="0"/>
                  <a:cs typeface="Times New Roman" panose="02020603050405020304" pitchFamily="18" charset="0"/>
                </a:rPr>
                <a:t>Electron</a:t>
              </a:r>
              <a:endParaRPr lang="zh-CN" altLang="en-US" sz="1800" i="1" dirty="0">
                <a:solidFill>
                  <a:srgbClr val="7030A0"/>
                </a:solidFill>
                <a:latin typeface="Times New Roman" panose="02020603050405020304" pitchFamily="18" charset="0"/>
                <a:cs typeface="Times New Roman" panose="02020603050405020304" pitchFamily="18" charset="0"/>
              </a:endParaRPr>
            </a:p>
          </p:txBody>
        </p:sp>
        <p:sp>
          <p:nvSpPr>
            <p:cNvPr id="48153" name="文本框 32">
              <a:extLst>
                <a:ext uri="{FF2B5EF4-FFF2-40B4-BE49-F238E27FC236}">
                  <a16:creationId xmlns:a16="http://schemas.microsoft.com/office/drawing/2014/main" id="{B5D96C17-D4FB-4130-8155-B52FDEC97A4C}"/>
                </a:ext>
              </a:extLst>
            </p:cNvPr>
            <p:cNvSpPr txBox="1">
              <a:spLocks noChangeArrowheads="1"/>
            </p:cNvSpPr>
            <p:nvPr/>
          </p:nvSpPr>
          <p:spPr bwMode="auto">
            <a:xfrm>
              <a:off x="7308304" y="4163178"/>
              <a:ext cx="3177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i="1">
                  <a:latin typeface="Times New Roman" panose="02020603050405020304" pitchFamily="18" charset="0"/>
                  <a:cs typeface="Times New Roman" panose="02020603050405020304" pitchFamily="18" charset="0"/>
                  <a:sym typeface="Symbol" panose="05050102010706020507" pitchFamily="18" charset="2"/>
                </a:rPr>
                <a:t></a:t>
              </a:r>
              <a:endParaRPr lang="zh-CN" altLang="en-US" sz="2000" i="1">
                <a:latin typeface="Times New Roman" panose="02020603050405020304" pitchFamily="18" charset="0"/>
                <a:cs typeface="Times New Roman" panose="02020603050405020304" pitchFamily="18" charset="0"/>
              </a:endParaRPr>
            </a:p>
          </p:txBody>
        </p:sp>
        <p:sp>
          <p:nvSpPr>
            <p:cNvPr id="48154" name="文本框 33">
              <a:extLst>
                <a:ext uri="{FF2B5EF4-FFF2-40B4-BE49-F238E27FC236}">
                  <a16:creationId xmlns:a16="http://schemas.microsoft.com/office/drawing/2014/main" id="{6A0EC304-E2D8-4EB0-9E4F-C0EDD25152B5}"/>
                </a:ext>
              </a:extLst>
            </p:cNvPr>
            <p:cNvSpPr txBox="1">
              <a:spLocks noChangeArrowheads="1"/>
            </p:cNvSpPr>
            <p:nvPr/>
          </p:nvSpPr>
          <p:spPr bwMode="auto">
            <a:xfrm>
              <a:off x="6968146" y="3789040"/>
              <a:ext cx="3401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i="1">
                  <a:latin typeface="Times New Roman" panose="02020603050405020304" pitchFamily="18" charset="0"/>
                  <a:cs typeface="Times New Roman" panose="02020603050405020304" pitchFamily="18" charset="0"/>
                  <a:sym typeface="Symbol" panose="05050102010706020507" pitchFamily="18" charset="2"/>
                </a:rPr>
                <a:t></a:t>
              </a:r>
              <a:endParaRPr lang="zh-CN" altLang="en-US" sz="2000" i="1">
                <a:latin typeface="Times New Roman" panose="02020603050405020304" pitchFamily="18" charset="0"/>
                <a:cs typeface="Times New Roman" panose="02020603050405020304" pitchFamily="18" charset="0"/>
              </a:endParaRPr>
            </a:p>
          </p:txBody>
        </p:sp>
      </p:grpSp>
      <p:sp>
        <p:nvSpPr>
          <p:cNvPr id="48138" name="文本框 34">
            <a:extLst>
              <a:ext uri="{FF2B5EF4-FFF2-40B4-BE49-F238E27FC236}">
                <a16:creationId xmlns:a16="http://schemas.microsoft.com/office/drawing/2014/main" id="{162712E8-76FF-44BC-9698-4502AB32B978}"/>
              </a:ext>
            </a:extLst>
          </p:cNvPr>
          <p:cNvSpPr txBox="1">
            <a:spLocks noChangeArrowheads="1"/>
          </p:cNvSpPr>
          <p:nvPr/>
        </p:nvSpPr>
        <p:spPr bwMode="auto">
          <a:xfrm>
            <a:off x="8238348" y="4056063"/>
            <a:ext cx="3381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200">
                <a:solidFill>
                  <a:srgbClr val="FFC000"/>
                </a:solidFill>
                <a:latin typeface="Times New Roman" panose="02020603050405020304" pitchFamily="18" charset="0"/>
                <a:cs typeface="Times New Roman" panose="02020603050405020304" pitchFamily="18" charset="0"/>
              </a:rPr>
              <a:t>●</a:t>
            </a:r>
            <a:endParaRPr lang="zh-CN" altLang="en-US" sz="1200" baseline="-25000">
              <a:solidFill>
                <a:srgbClr val="FFC000"/>
              </a:solidFill>
              <a:latin typeface="Times New Roman" panose="02020603050405020304" pitchFamily="18" charset="0"/>
              <a:cs typeface="Times New Roman" panose="02020603050405020304" pitchFamily="18" charset="0"/>
            </a:endParaRPr>
          </a:p>
        </p:txBody>
      </p:sp>
      <p:pic>
        <p:nvPicPr>
          <p:cNvPr id="27" name="图片 8">
            <a:extLst>
              <a:ext uri="{FF2B5EF4-FFF2-40B4-BE49-F238E27FC236}">
                <a16:creationId xmlns:a16="http://schemas.microsoft.com/office/drawing/2014/main" id="{BEAA055D-A3FF-4A6B-A3AF-B9522407179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5">
            <a:extLst>
              <a:ext uri="{FF2B5EF4-FFF2-40B4-BE49-F238E27FC236}">
                <a16:creationId xmlns:a16="http://schemas.microsoft.com/office/drawing/2014/main" id="{06CCF85F-2102-43A9-BB4A-E9542CBFFBAA}"/>
              </a:ext>
            </a:extLst>
          </p:cNvPr>
          <p:cNvGrpSpPr>
            <a:grpSpLocks/>
          </p:cNvGrpSpPr>
          <p:nvPr/>
        </p:nvGrpSpPr>
        <p:grpSpPr bwMode="auto">
          <a:xfrm>
            <a:off x="12000" y="1268760"/>
            <a:ext cx="12168000" cy="0"/>
            <a:chOff x="0" y="119"/>
            <a:chExt cx="5804" cy="726"/>
          </a:xfrm>
        </p:grpSpPr>
        <p:pic>
          <p:nvPicPr>
            <p:cNvPr id="30" name="Picture 6" descr="nklogo">
              <a:extLst>
                <a:ext uri="{FF2B5EF4-FFF2-40B4-BE49-F238E27FC236}">
                  <a16:creationId xmlns:a16="http://schemas.microsoft.com/office/drawing/2014/main" id="{FBAC2D91-275B-48B3-9F2B-E495B7798A08}"/>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Line 7">
              <a:extLst>
                <a:ext uri="{FF2B5EF4-FFF2-40B4-BE49-F238E27FC236}">
                  <a16:creationId xmlns:a16="http://schemas.microsoft.com/office/drawing/2014/main" id="{6024989D-F91A-454A-B79B-9D3A2E843361}"/>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32" name="Text Box 4">
            <a:extLst>
              <a:ext uri="{FF2B5EF4-FFF2-40B4-BE49-F238E27FC236}">
                <a16:creationId xmlns:a16="http://schemas.microsoft.com/office/drawing/2014/main" id="{3E43E05A-F6C6-4B38-AD9C-2254466253D5}"/>
              </a:ext>
            </a:extLst>
          </p:cNvPr>
          <p:cNvSpPr txBox="1">
            <a:spLocks noChangeArrowheads="1"/>
          </p:cNvSpPr>
          <p:nvPr/>
        </p:nvSpPr>
        <p:spPr bwMode="auto">
          <a:xfrm>
            <a:off x="2566988" y="279401"/>
            <a:ext cx="645795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Compton Scattering</a:t>
            </a:r>
            <a:endParaRPr kumimoji="1" lang="zh-CN" altLang="en-US"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85DEEC1A-731A-478F-A754-6B2C8E270289}"/>
                  </a:ext>
                </a:extLst>
              </p:cNvPr>
              <p:cNvSpPr/>
              <p:nvPr/>
            </p:nvSpPr>
            <p:spPr>
              <a:xfrm>
                <a:off x="4796679" y="5578534"/>
                <a:ext cx="3663888"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𝑚</m:t>
                      </m:r>
                      <m:r>
                        <a:rPr lang="zh-CN" altLang="en-US" sz="2800" i="0">
                          <a:latin typeface="Cambria Math" panose="02040503050406030204" pitchFamily="18" charset="0"/>
                        </a:rPr>
                        <m:t>=</m:t>
                      </m:r>
                      <m:f>
                        <m:fPr>
                          <m:type m:val="lin"/>
                          <m:ctrlPr>
                            <a:rPr lang="zh-CN" altLang="en-US" sz="2800" i="1">
                              <a:latin typeface="Cambria Math" panose="02040503050406030204" pitchFamily="18" charset="0"/>
                            </a:rPr>
                          </m:ctrlPr>
                        </m:fPr>
                        <m:num>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𝑚</m:t>
                              </m:r>
                            </m:e>
                            <m:sub>
                              <m:r>
                                <a:rPr lang="zh-CN" altLang="en-US" sz="2800" i="0">
                                  <a:latin typeface="Cambria Math" panose="02040503050406030204" pitchFamily="18" charset="0"/>
                                </a:rPr>
                                <m:t>0</m:t>
                              </m:r>
                            </m:sub>
                          </m:sSub>
                        </m:num>
                        <m:den>
                          <m:rad>
                            <m:radPr>
                              <m:degHide m:val="on"/>
                              <m:ctrlPr>
                                <a:rPr lang="zh-CN" altLang="en-US" sz="2800" i="1">
                                  <a:latin typeface="Cambria Math" panose="02040503050406030204" pitchFamily="18" charset="0"/>
                                </a:rPr>
                              </m:ctrlPr>
                            </m:radPr>
                            <m:deg/>
                            <m:e>
                              <m:r>
                                <a:rPr lang="zh-CN" altLang="en-US" sz="2800" i="0">
                                  <a:latin typeface="Cambria Math" panose="02040503050406030204" pitchFamily="18" charset="0"/>
                                </a:rPr>
                                <m:t>1−</m:t>
                              </m:r>
                              <m:sSup>
                                <m:sSupPr>
                                  <m:ctrlPr>
                                    <a:rPr lang="zh-CN" altLang="en-US" sz="2800" i="1">
                                      <a:latin typeface="Cambria Math" panose="02040503050406030204" pitchFamily="18" charset="0"/>
                                    </a:rPr>
                                  </m:ctrlPr>
                                </m:sSupPr>
                                <m:e>
                                  <m:d>
                                    <m:dPr>
                                      <m:ctrlPr>
                                        <a:rPr lang="zh-CN" altLang="en-US" sz="2800" i="1">
                                          <a:latin typeface="Cambria Math" panose="02040503050406030204" pitchFamily="18" charset="0"/>
                                        </a:rPr>
                                      </m:ctrlPr>
                                    </m:dPr>
                                    <m:e>
                                      <m:f>
                                        <m:fPr>
                                          <m:type m:val="lin"/>
                                          <m:ctrlPr>
                                            <a:rPr lang="zh-CN" altLang="en-US" sz="2800" i="1">
                                              <a:latin typeface="Cambria Math" panose="02040503050406030204" pitchFamily="18" charset="0"/>
                                            </a:rPr>
                                          </m:ctrlPr>
                                        </m:fPr>
                                        <m:num>
                                          <m:r>
                                            <a:rPr lang="zh-CN" altLang="en-US" sz="2800" i="1">
                                              <a:latin typeface="Cambria Math" panose="02040503050406030204" pitchFamily="18" charset="0"/>
                                            </a:rPr>
                                            <m:t>𝑣</m:t>
                                          </m:r>
                                        </m:num>
                                        <m:den>
                                          <m:r>
                                            <a:rPr lang="zh-CN" altLang="en-US" sz="2800" i="1">
                                              <a:latin typeface="Cambria Math" panose="02040503050406030204" pitchFamily="18" charset="0"/>
                                            </a:rPr>
                                            <m:t>𝑐</m:t>
                                          </m:r>
                                        </m:den>
                                      </m:f>
                                    </m:e>
                                  </m:d>
                                </m:e>
                                <m:sup>
                                  <m:r>
                                    <a:rPr lang="zh-CN" altLang="en-US" sz="2800" i="0">
                                      <a:latin typeface="Cambria Math" panose="02040503050406030204" pitchFamily="18" charset="0"/>
                                    </a:rPr>
                                    <m:t>2</m:t>
                                  </m:r>
                                </m:sup>
                              </m:sSup>
                            </m:e>
                          </m:rad>
                        </m:den>
                      </m:f>
                    </m:oMath>
                  </m:oMathPara>
                </a14:m>
                <a:endParaRPr lang="zh-CN" altLang="en-US" sz="2800" dirty="0"/>
              </a:p>
            </p:txBody>
          </p:sp>
        </mc:Choice>
        <mc:Fallback xmlns="">
          <p:sp>
            <p:nvSpPr>
              <p:cNvPr id="2" name="矩形 1">
                <a:extLst>
                  <a:ext uri="{FF2B5EF4-FFF2-40B4-BE49-F238E27FC236}">
                    <a16:creationId xmlns:a16="http://schemas.microsoft.com/office/drawing/2014/main" id="{85DEEC1A-731A-478F-A754-6B2C8E270289}"/>
                  </a:ext>
                </a:extLst>
              </p:cNvPr>
              <p:cNvSpPr>
                <a:spLocks noRot="1" noChangeAspect="1" noMove="1" noResize="1" noEditPoints="1" noAdjustHandles="1" noChangeArrowheads="1" noChangeShapeType="1" noTextEdit="1"/>
              </p:cNvSpPr>
              <p:nvPr/>
            </p:nvSpPr>
            <p:spPr>
              <a:xfrm>
                <a:off x="4796679" y="5578534"/>
                <a:ext cx="3663888" cy="614142"/>
              </a:xfrm>
              <a:prstGeom prst="rect">
                <a:avLst/>
              </a:prstGeom>
              <a:blipFill>
                <a:blip r:embed="rId8"/>
                <a:stretch>
                  <a:fillRect/>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03DEB349-1A03-4FEE-8912-6D012FC61EA6}"/>
              </a:ext>
            </a:extLst>
          </p:cNvPr>
          <p:cNvSpPr>
            <a:spLocks noGrp="1"/>
          </p:cNvSpPr>
          <p:nvPr>
            <p:ph type="sldNum" sz="quarter" idx="12"/>
          </p:nvPr>
        </p:nvSpPr>
        <p:spPr/>
        <p:txBody>
          <a:bodyPr/>
          <a:lstStyle/>
          <a:p>
            <a:fld id="{8227A19A-6494-4EE7-93E4-A64D2614CF05}" type="slidenum">
              <a:rPr lang="zh-CN" altLang="en-US" smtClean="0"/>
              <a:t>82</a:t>
            </a:fld>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6" name="Text Box 4">
            <a:extLst>
              <a:ext uri="{FF2B5EF4-FFF2-40B4-BE49-F238E27FC236}">
                <a16:creationId xmlns:a16="http://schemas.microsoft.com/office/drawing/2014/main" id="{1A27366A-1406-486B-95DB-BBE3C8F8E9EF}"/>
              </a:ext>
            </a:extLst>
          </p:cNvPr>
          <p:cNvSpPr txBox="1">
            <a:spLocks noChangeArrowheads="1"/>
          </p:cNvSpPr>
          <p:nvPr/>
        </p:nvSpPr>
        <p:spPr bwMode="auto">
          <a:xfrm>
            <a:off x="1104901" y="1557552"/>
            <a:ext cx="3951286" cy="580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Compton’s explanation:</a:t>
            </a:r>
          </a:p>
        </p:txBody>
      </p:sp>
      <p:sp>
        <p:nvSpPr>
          <p:cNvPr id="412677" name="Text Box 5">
            <a:extLst>
              <a:ext uri="{FF2B5EF4-FFF2-40B4-BE49-F238E27FC236}">
                <a16:creationId xmlns:a16="http://schemas.microsoft.com/office/drawing/2014/main" id="{D4A5ACF1-687F-48A8-8235-0AA98A83B52C}"/>
              </a:ext>
            </a:extLst>
          </p:cNvPr>
          <p:cNvSpPr txBox="1">
            <a:spLocks noChangeArrowheads="1"/>
          </p:cNvSpPr>
          <p:nvPr/>
        </p:nvSpPr>
        <p:spPr bwMode="auto">
          <a:xfrm>
            <a:off x="1457326" y="2492589"/>
            <a:ext cx="3538538" cy="510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lnSpc>
                <a:spcPct val="125000"/>
              </a:lnSpc>
              <a:spcBef>
                <a:spcPct val="50000"/>
              </a:spcBef>
              <a:defRPr/>
            </a:pPr>
            <a:r>
              <a:rPr kumimoji="1" lang="en-US" altLang="zh-CN" sz="2400" dirty="0">
                <a:latin typeface="Times New Roman" panose="02020603050405020304" pitchFamily="18" charset="0"/>
                <a:cs typeface="Times New Roman" panose="02020603050405020304" pitchFamily="18" charset="0"/>
              </a:rPr>
              <a:t>Energy of a photon</a:t>
            </a:r>
            <a:endParaRPr kumimoji="1" lang="zh-CN" altLang="en-US" sz="2400" dirty="0">
              <a:latin typeface="Times New Roman" panose="02020603050405020304" pitchFamily="18" charset="0"/>
              <a:cs typeface="Times New Roman" panose="02020603050405020304" pitchFamily="18" charset="0"/>
            </a:endParaRPr>
          </a:p>
        </p:txBody>
      </p:sp>
      <p:sp>
        <p:nvSpPr>
          <p:cNvPr id="27" name="Text Box 5">
            <a:extLst>
              <a:ext uri="{FF2B5EF4-FFF2-40B4-BE49-F238E27FC236}">
                <a16:creationId xmlns:a16="http://schemas.microsoft.com/office/drawing/2014/main" id="{A7B44B66-4387-4634-9346-A27AA43D2A80}"/>
              </a:ext>
            </a:extLst>
          </p:cNvPr>
          <p:cNvSpPr txBox="1">
            <a:spLocks noChangeArrowheads="1"/>
          </p:cNvSpPr>
          <p:nvPr/>
        </p:nvSpPr>
        <p:spPr bwMode="auto">
          <a:xfrm>
            <a:off x="1457325" y="3477158"/>
            <a:ext cx="9816557" cy="972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lnSpc>
                <a:spcPct val="125000"/>
              </a:lnSpc>
              <a:spcBef>
                <a:spcPct val="50000"/>
              </a:spcBef>
              <a:defRPr/>
            </a:pPr>
            <a:r>
              <a:rPr kumimoji="1" lang="en-US" altLang="zh-CN" sz="2400" dirty="0">
                <a:latin typeface="Times New Roman" panose="02020603050405020304" pitchFamily="18" charset="0"/>
                <a:cs typeface="Times New Roman" panose="02020603050405020304" pitchFamily="18" charset="0"/>
              </a:rPr>
              <a:t>According to Maxwell’s equations, the momentum per unit volume associated with a electromagnetic wave would be   </a:t>
            </a:r>
            <a:endParaRPr kumimoji="1" lang="zh-CN" altLang="en-US" sz="2400" dirty="0">
              <a:latin typeface="Times New Roman" panose="02020603050405020304" pitchFamily="18" charset="0"/>
              <a:cs typeface="Times New Roman" panose="02020603050405020304" pitchFamily="18" charset="0"/>
            </a:endParaRPr>
          </a:p>
        </p:txBody>
      </p:sp>
      <p:sp>
        <p:nvSpPr>
          <p:cNvPr id="30" name="Text Box 5">
            <a:extLst>
              <a:ext uri="{FF2B5EF4-FFF2-40B4-BE49-F238E27FC236}">
                <a16:creationId xmlns:a16="http://schemas.microsoft.com/office/drawing/2014/main" id="{70386B96-6644-4A3C-BB11-9A9174A51C01}"/>
              </a:ext>
            </a:extLst>
          </p:cNvPr>
          <p:cNvSpPr txBox="1">
            <a:spLocks noChangeArrowheads="1"/>
          </p:cNvSpPr>
          <p:nvPr/>
        </p:nvSpPr>
        <p:spPr bwMode="auto">
          <a:xfrm>
            <a:off x="1479550" y="4798929"/>
            <a:ext cx="9660517" cy="509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lnSpc>
                <a:spcPct val="125000"/>
              </a:lnSpc>
              <a:spcBef>
                <a:spcPct val="50000"/>
              </a:spcBef>
              <a:defRPr/>
            </a:pPr>
            <a:r>
              <a:rPr kumimoji="1" lang="en-US" altLang="zh-CN" sz="2400" dirty="0">
                <a:latin typeface="Times New Roman" panose="02020603050405020304" pitchFamily="18" charset="0"/>
                <a:cs typeface="Times New Roman" panose="02020603050405020304" pitchFamily="18" charset="0"/>
              </a:rPr>
              <a:t>Here </a:t>
            </a:r>
            <a:r>
              <a:rPr kumimoji="1" lang="en-US" altLang="zh-CN" sz="2400" dirty="0">
                <a:latin typeface="Times New Roman" panose="02020603050405020304" pitchFamily="18" charset="0"/>
                <a:cs typeface="Times New Roman" panose="02020603050405020304" pitchFamily="18" charset="0"/>
                <a:sym typeface="Symbol" panose="05050102010706020507" pitchFamily="18" charset="2"/>
              </a:rPr>
              <a:t> is the field energy per unit volume. So the momentum of a photon is:</a:t>
            </a:r>
            <a:endParaRPr kumimoji="1" lang="zh-CN" altLang="en-US" sz="2400" dirty="0">
              <a:latin typeface="Times New Roman" panose="02020603050405020304" pitchFamily="18" charset="0"/>
              <a:cs typeface="Times New Roman" panose="02020603050405020304" pitchFamily="18" charset="0"/>
            </a:endParaRPr>
          </a:p>
        </p:txBody>
      </p:sp>
      <p:pic>
        <p:nvPicPr>
          <p:cNvPr id="31" name="图片 8">
            <a:extLst>
              <a:ext uri="{FF2B5EF4-FFF2-40B4-BE49-F238E27FC236}">
                <a16:creationId xmlns:a16="http://schemas.microsoft.com/office/drawing/2014/main" id="{031CB297-8FC9-44AB-AC5E-F789264218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Group 5">
            <a:extLst>
              <a:ext uri="{FF2B5EF4-FFF2-40B4-BE49-F238E27FC236}">
                <a16:creationId xmlns:a16="http://schemas.microsoft.com/office/drawing/2014/main" id="{B87296C2-53C5-4DAB-9302-4790AF81FF89}"/>
              </a:ext>
            </a:extLst>
          </p:cNvPr>
          <p:cNvGrpSpPr>
            <a:grpSpLocks/>
          </p:cNvGrpSpPr>
          <p:nvPr/>
        </p:nvGrpSpPr>
        <p:grpSpPr bwMode="auto">
          <a:xfrm>
            <a:off x="12000" y="1268760"/>
            <a:ext cx="12168000" cy="0"/>
            <a:chOff x="0" y="119"/>
            <a:chExt cx="5804" cy="726"/>
          </a:xfrm>
        </p:grpSpPr>
        <p:pic>
          <p:nvPicPr>
            <p:cNvPr id="33" name="Picture 6" descr="nklogo">
              <a:extLst>
                <a:ext uri="{FF2B5EF4-FFF2-40B4-BE49-F238E27FC236}">
                  <a16:creationId xmlns:a16="http://schemas.microsoft.com/office/drawing/2014/main" id="{7B8E1D84-BD60-45DF-9C7D-0A811681B54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Line 7">
              <a:extLst>
                <a:ext uri="{FF2B5EF4-FFF2-40B4-BE49-F238E27FC236}">
                  <a16:creationId xmlns:a16="http://schemas.microsoft.com/office/drawing/2014/main" id="{D7C02521-C990-431D-B060-8AFBE4FBB3EE}"/>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35" name="Text Box 4">
            <a:extLst>
              <a:ext uri="{FF2B5EF4-FFF2-40B4-BE49-F238E27FC236}">
                <a16:creationId xmlns:a16="http://schemas.microsoft.com/office/drawing/2014/main" id="{08D2B0A6-39D9-4BA7-A51F-DA767670F6E0}"/>
              </a:ext>
            </a:extLst>
          </p:cNvPr>
          <p:cNvSpPr txBox="1">
            <a:spLocks noChangeArrowheads="1"/>
          </p:cNvSpPr>
          <p:nvPr/>
        </p:nvSpPr>
        <p:spPr bwMode="auto">
          <a:xfrm>
            <a:off x="2566988" y="279401"/>
            <a:ext cx="645795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Compton Scattering</a:t>
            </a:r>
            <a:endParaRPr kumimoji="1" lang="zh-CN" altLang="en-US"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BE79FD9-1C66-44C9-9199-6E0F032D4159}"/>
                  </a:ext>
                </a:extLst>
              </p:cNvPr>
              <p:cNvSpPr/>
              <p:nvPr/>
            </p:nvSpPr>
            <p:spPr>
              <a:xfrm>
                <a:off x="3620546" y="5374630"/>
                <a:ext cx="2689262"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𝑃</m:t>
                      </m:r>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𝜀</m:t>
                          </m:r>
                        </m:num>
                        <m:den>
                          <m:r>
                            <a:rPr lang="zh-CN" altLang="en-US" sz="2800" i="1">
                              <a:latin typeface="Cambria Math" panose="02040503050406030204" pitchFamily="18" charset="0"/>
                            </a:rPr>
                            <m:t>𝑐</m:t>
                          </m:r>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h</m:t>
                          </m:r>
                          <m:r>
                            <a:rPr lang="zh-CN" altLang="en-US" sz="2800" i="1">
                              <a:latin typeface="Cambria Math" panose="02040503050406030204" pitchFamily="18" charset="0"/>
                            </a:rPr>
                            <m:t>𝜈</m:t>
                          </m:r>
                        </m:num>
                        <m:den>
                          <m:r>
                            <a:rPr lang="zh-CN" altLang="en-US" sz="2800" i="1">
                              <a:latin typeface="Cambria Math" panose="02040503050406030204" pitchFamily="18" charset="0"/>
                            </a:rPr>
                            <m:t>𝑐</m:t>
                          </m:r>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h</m:t>
                          </m:r>
                        </m:num>
                        <m:den>
                          <m:r>
                            <a:rPr lang="zh-CN" altLang="en-US" sz="2800" i="1">
                              <a:latin typeface="Cambria Math" panose="02040503050406030204" pitchFamily="18" charset="0"/>
                            </a:rPr>
                            <m:t>𝜆</m:t>
                          </m:r>
                        </m:den>
                      </m:f>
                    </m:oMath>
                  </m:oMathPara>
                </a14:m>
                <a:endParaRPr lang="zh-CN" altLang="en-US" sz="2800" dirty="0"/>
              </a:p>
            </p:txBody>
          </p:sp>
        </mc:Choice>
        <mc:Fallback xmlns="">
          <p:sp>
            <p:nvSpPr>
              <p:cNvPr id="2" name="矩形 1">
                <a:extLst>
                  <a:ext uri="{FF2B5EF4-FFF2-40B4-BE49-F238E27FC236}">
                    <a16:creationId xmlns:a16="http://schemas.microsoft.com/office/drawing/2014/main" id="{EBE79FD9-1C66-44C9-9199-6E0F032D4159}"/>
                  </a:ext>
                </a:extLst>
              </p:cNvPr>
              <p:cNvSpPr>
                <a:spLocks noRot="1" noChangeAspect="1" noMove="1" noResize="1" noEditPoints="1" noAdjustHandles="1" noChangeArrowheads="1" noChangeShapeType="1" noTextEdit="1"/>
              </p:cNvSpPr>
              <p:nvPr/>
            </p:nvSpPr>
            <p:spPr>
              <a:xfrm>
                <a:off x="3620546" y="5374630"/>
                <a:ext cx="2689262" cy="91050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E030EE44-A99D-40D5-992E-0B9B2E4FEDE8}"/>
                  </a:ext>
                </a:extLst>
              </p:cNvPr>
              <p:cNvSpPr/>
              <p:nvPr/>
            </p:nvSpPr>
            <p:spPr>
              <a:xfrm>
                <a:off x="6441735" y="4124342"/>
                <a:ext cx="15315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𝑃</m:t>
                      </m:r>
                      <m:r>
                        <a:rPr lang="zh-CN" altLang="en-US" sz="2800" i="0">
                          <a:latin typeface="Cambria Math" panose="02040503050406030204" pitchFamily="18" charset="0"/>
                        </a:rPr>
                        <m:t>=</m:t>
                      </m:r>
                      <m:f>
                        <m:fPr>
                          <m:type m:val="lin"/>
                          <m:ctrlPr>
                            <a:rPr lang="zh-CN" altLang="en-US" sz="2800" i="1">
                              <a:latin typeface="Cambria Math" panose="02040503050406030204" pitchFamily="18" charset="0"/>
                            </a:rPr>
                          </m:ctrlPr>
                        </m:fPr>
                        <m:num>
                          <m:r>
                            <a:rPr lang="zh-CN" altLang="en-US" sz="2800" i="1">
                              <a:latin typeface="Cambria Math" panose="02040503050406030204" pitchFamily="18" charset="0"/>
                            </a:rPr>
                            <m:t>𝜀</m:t>
                          </m:r>
                        </m:num>
                        <m:den>
                          <m:r>
                            <a:rPr lang="zh-CN" altLang="en-US" sz="2800" i="1">
                              <a:latin typeface="Cambria Math" panose="02040503050406030204" pitchFamily="18" charset="0"/>
                            </a:rPr>
                            <m:t>𝑐</m:t>
                          </m:r>
                        </m:den>
                      </m:f>
                    </m:oMath>
                  </m:oMathPara>
                </a14:m>
                <a:endParaRPr lang="zh-CN" altLang="en-US" sz="2800" dirty="0"/>
              </a:p>
            </p:txBody>
          </p:sp>
        </mc:Choice>
        <mc:Fallback xmlns="">
          <p:sp>
            <p:nvSpPr>
              <p:cNvPr id="3" name="矩形 2">
                <a:extLst>
                  <a:ext uri="{FF2B5EF4-FFF2-40B4-BE49-F238E27FC236}">
                    <a16:creationId xmlns:a16="http://schemas.microsoft.com/office/drawing/2014/main" id="{E030EE44-A99D-40D5-992E-0B9B2E4FEDE8}"/>
                  </a:ext>
                </a:extLst>
              </p:cNvPr>
              <p:cNvSpPr>
                <a:spLocks noRot="1" noChangeAspect="1" noMove="1" noResize="1" noEditPoints="1" noAdjustHandles="1" noChangeArrowheads="1" noChangeShapeType="1" noTextEdit="1"/>
              </p:cNvSpPr>
              <p:nvPr/>
            </p:nvSpPr>
            <p:spPr>
              <a:xfrm>
                <a:off x="6441735" y="4124342"/>
                <a:ext cx="153157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7B27D92-105A-4FD0-9A81-5F114F84BCA5}"/>
                  </a:ext>
                </a:extLst>
              </p:cNvPr>
              <p:cNvSpPr/>
              <p:nvPr/>
            </p:nvSpPr>
            <p:spPr>
              <a:xfrm>
                <a:off x="4119785" y="2778864"/>
                <a:ext cx="13166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𝜀</m:t>
                      </m:r>
                      <m:r>
                        <a:rPr lang="zh-CN" altLang="en-US" sz="2800" i="0">
                          <a:latin typeface="Cambria Math" panose="02040503050406030204" pitchFamily="18" charset="0"/>
                        </a:rPr>
                        <m:t>=</m:t>
                      </m:r>
                      <m:r>
                        <a:rPr lang="zh-CN" altLang="en-US" sz="2800" i="1">
                          <a:latin typeface="Cambria Math" panose="02040503050406030204" pitchFamily="18" charset="0"/>
                        </a:rPr>
                        <m:t>h</m:t>
                      </m:r>
                      <m:r>
                        <a:rPr lang="zh-CN" altLang="en-US" sz="2800" i="1">
                          <a:latin typeface="Cambria Math" panose="02040503050406030204" pitchFamily="18" charset="0"/>
                        </a:rPr>
                        <m:t>𝜈</m:t>
                      </m:r>
                    </m:oMath>
                  </m:oMathPara>
                </a14:m>
                <a:endParaRPr lang="zh-CN" altLang="en-US" sz="2800" dirty="0"/>
              </a:p>
            </p:txBody>
          </p:sp>
        </mc:Choice>
        <mc:Fallback xmlns="">
          <p:sp>
            <p:nvSpPr>
              <p:cNvPr id="4" name="矩形 3">
                <a:extLst>
                  <a:ext uri="{FF2B5EF4-FFF2-40B4-BE49-F238E27FC236}">
                    <a16:creationId xmlns:a16="http://schemas.microsoft.com/office/drawing/2014/main" id="{37B27D92-105A-4FD0-9A81-5F114F84BCA5}"/>
                  </a:ext>
                </a:extLst>
              </p:cNvPr>
              <p:cNvSpPr>
                <a:spLocks noRot="1" noChangeAspect="1" noMove="1" noResize="1" noEditPoints="1" noAdjustHandles="1" noChangeArrowheads="1" noChangeShapeType="1" noTextEdit="1"/>
              </p:cNvSpPr>
              <p:nvPr/>
            </p:nvSpPr>
            <p:spPr>
              <a:xfrm>
                <a:off x="4119785" y="2778864"/>
                <a:ext cx="1316642" cy="523220"/>
              </a:xfrm>
              <a:prstGeom prst="rect">
                <a:avLst/>
              </a:prstGeom>
              <a:blipFill>
                <a:blip r:embed="rId8"/>
                <a:stretch>
                  <a:fillRect/>
                </a:stretch>
              </a:blipFill>
            </p:spPr>
            <p:txBody>
              <a:bodyPr/>
              <a:lstStyle/>
              <a:p>
                <a:r>
                  <a:rPr lang="zh-CN" altLang="en-US">
                    <a:noFill/>
                  </a:rPr>
                  <a:t> </a:t>
                </a:r>
              </a:p>
            </p:txBody>
          </p:sp>
        </mc:Fallback>
      </mc:AlternateContent>
      <p:grpSp>
        <p:nvGrpSpPr>
          <p:cNvPr id="39" name="组合 2">
            <a:extLst>
              <a:ext uri="{FF2B5EF4-FFF2-40B4-BE49-F238E27FC236}">
                <a16:creationId xmlns:a16="http://schemas.microsoft.com/office/drawing/2014/main" id="{D93D8FA1-D066-4C5E-A8BF-F946A260E94E}"/>
              </a:ext>
            </a:extLst>
          </p:cNvPr>
          <p:cNvGrpSpPr>
            <a:grpSpLocks/>
          </p:cNvGrpSpPr>
          <p:nvPr/>
        </p:nvGrpSpPr>
        <p:grpSpPr bwMode="auto">
          <a:xfrm>
            <a:off x="7124708" y="1662987"/>
            <a:ext cx="4300538" cy="1906588"/>
            <a:chOff x="4870178" y="3362325"/>
            <a:chExt cx="4300947" cy="1906945"/>
          </a:xfrm>
        </p:grpSpPr>
        <p:sp>
          <p:nvSpPr>
            <p:cNvPr id="40" name="Line 10">
              <a:extLst>
                <a:ext uri="{FF2B5EF4-FFF2-40B4-BE49-F238E27FC236}">
                  <a16:creationId xmlns:a16="http://schemas.microsoft.com/office/drawing/2014/main" id="{F4D7ECB8-48E6-4330-ABDB-B57C47004651}"/>
                </a:ext>
              </a:extLst>
            </p:cNvPr>
            <p:cNvSpPr>
              <a:spLocks noChangeShapeType="1"/>
            </p:cNvSpPr>
            <p:nvPr/>
          </p:nvSpPr>
          <p:spPr bwMode="auto">
            <a:xfrm>
              <a:off x="5029200" y="4191000"/>
              <a:ext cx="16002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12">
              <a:extLst>
                <a:ext uri="{FF2B5EF4-FFF2-40B4-BE49-F238E27FC236}">
                  <a16:creationId xmlns:a16="http://schemas.microsoft.com/office/drawing/2014/main" id="{917F3F9B-2C43-4060-8682-58FF1608AFE7}"/>
                </a:ext>
              </a:extLst>
            </p:cNvPr>
            <p:cNvSpPr>
              <a:spLocks noChangeShapeType="1"/>
            </p:cNvSpPr>
            <p:nvPr/>
          </p:nvSpPr>
          <p:spPr bwMode="auto">
            <a:xfrm>
              <a:off x="6705600" y="4191000"/>
              <a:ext cx="20574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13">
              <a:extLst>
                <a:ext uri="{FF2B5EF4-FFF2-40B4-BE49-F238E27FC236}">
                  <a16:creationId xmlns:a16="http://schemas.microsoft.com/office/drawing/2014/main" id="{87E1C616-E477-4A0A-938C-1F573A5527F6}"/>
                </a:ext>
              </a:extLst>
            </p:cNvPr>
            <p:cNvSpPr>
              <a:spLocks noChangeShapeType="1"/>
            </p:cNvSpPr>
            <p:nvPr/>
          </p:nvSpPr>
          <p:spPr bwMode="auto">
            <a:xfrm flipV="1">
              <a:off x="8077200" y="4191000"/>
              <a:ext cx="685800" cy="6096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14">
              <a:extLst>
                <a:ext uri="{FF2B5EF4-FFF2-40B4-BE49-F238E27FC236}">
                  <a16:creationId xmlns:a16="http://schemas.microsoft.com/office/drawing/2014/main" id="{0EF50767-CBBD-4595-88AA-9A5D9365AEB2}"/>
                </a:ext>
              </a:extLst>
            </p:cNvPr>
            <p:cNvSpPr>
              <a:spLocks noChangeShapeType="1"/>
            </p:cNvSpPr>
            <p:nvPr/>
          </p:nvSpPr>
          <p:spPr bwMode="auto">
            <a:xfrm>
              <a:off x="7391400" y="3581400"/>
              <a:ext cx="1371600" cy="6096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15">
              <a:extLst>
                <a:ext uri="{FF2B5EF4-FFF2-40B4-BE49-F238E27FC236}">
                  <a16:creationId xmlns:a16="http://schemas.microsoft.com/office/drawing/2014/main" id="{262BC69F-26D2-481F-AA78-96F9F3D3FAB1}"/>
                </a:ext>
              </a:extLst>
            </p:cNvPr>
            <p:cNvSpPr>
              <a:spLocks noChangeShapeType="1"/>
            </p:cNvSpPr>
            <p:nvPr/>
          </p:nvSpPr>
          <p:spPr bwMode="auto">
            <a:xfrm>
              <a:off x="6705600" y="4191000"/>
              <a:ext cx="1371600" cy="609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Freeform 16">
              <a:extLst>
                <a:ext uri="{FF2B5EF4-FFF2-40B4-BE49-F238E27FC236}">
                  <a16:creationId xmlns:a16="http://schemas.microsoft.com/office/drawing/2014/main" id="{4A305385-9628-479F-8676-56E81511D078}"/>
                </a:ext>
              </a:extLst>
            </p:cNvPr>
            <p:cNvSpPr>
              <a:spLocks/>
            </p:cNvSpPr>
            <p:nvPr/>
          </p:nvSpPr>
          <p:spPr bwMode="auto">
            <a:xfrm>
              <a:off x="7086600" y="4191000"/>
              <a:ext cx="25400" cy="152400"/>
            </a:xfrm>
            <a:custGeom>
              <a:avLst/>
              <a:gdLst>
                <a:gd name="T0" fmla="*/ 0 w 16"/>
                <a:gd name="T1" fmla="*/ 0 h 96"/>
                <a:gd name="T2" fmla="*/ 0 w 16"/>
                <a:gd name="T3" fmla="*/ 241935000 h 96"/>
                <a:gd name="T4" fmla="*/ 0 60000 65536"/>
                <a:gd name="T5" fmla="*/ 0 60000 65536"/>
              </a:gdLst>
              <a:ahLst/>
              <a:cxnLst>
                <a:cxn ang="T4">
                  <a:pos x="T0" y="T1"/>
                </a:cxn>
                <a:cxn ang="T5">
                  <a:pos x="T2" y="T3"/>
                </a:cxn>
              </a:cxnLst>
              <a:rect l="0" t="0" r="r" b="b"/>
              <a:pathLst>
                <a:path w="16" h="96">
                  <a:moveTo>
                    <a:pt x="0" y="0"/>
                  </a:moveTo>
                  <a:cubicBezTo>
                    <a:pt x="0" y="0"/>
                    <a:pt x="16" y="32"/>
                    <a:pt x="0" y="96"/>
                  </a:cubicBezTo>
                </a:path>
              </a:pathLst>
            </a:custGeom>
            <a:noFill/>
            <a:ln w="19050" cmpd="sng">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46" name="Object 21">
              <a:extLst>
                <a:ext uri="{FF2B5EF4-FFF2-40B4-BE49-F238E27FC236}">
                  <a16:creationId xmlns:a16="http://schemas.microsoft.com/office/drawing/2014/main" id="{16CADBD3-1ECE-4084-860D-928DF5A9B0DB}"/>
                </a:ext>
              </a:extLst>
            </p:cNvPr>
            <p:cNvGraphicFramePr>
              <a:graphicFrameLocks noChangeAspect="1"/>
            </p:cNvGraphicFramePr>
            <p:nvPr/>
          </p:nvGraphicFramePr>
          <p:xfrm>
            <a:off x="4953000" y="4133850"/>
            <a:ext cx="133350" cy="133350"/>
          </p:xfrm>
          <a:graphic>
            <a:graphicData uri="http://schemas.openxmlformats.org/presentationml/2006/ole">
              <mc:AlternateContent xmlns:mc="http://schemas.openxmlformats.org/markup-compatibility/2006">
                <mc:Choice xmlns:v="urn:schemas-microsoft-com:vml" Requires="v">
                  <p:oleObj name="公式" r:id="rId9" imgW="9685" imgH="9670" progId="Equation.3">
                    <p:embed/>
                  </p:oleObj>
                </mc:Choice>
                <mc:Fallback>
                  <p:oleObj name="公式" r:id="rId9" imgW="9685" imgH="9670" progId="Equation.3">
                    <p:embed/>
                    <p:pic>
                      <p:nvPicPr>
                        <p:cNvPr id="46" name="Object 21">
                          <a:extLst>
                            <a:ext uri="{FF2B5EF4-FFF2-40B4-BE49-F238E27FC236}">
                              <a16:creationId xmlns:a16="http://schemas.microsoft.com/office/drawing/2014/main" id="{16CADBD3-1ECE-4084-860D-928DF5A9B0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3000" y="4133850"/>
                          <a:ext cx="133350" cy="13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Line 24">
              <a:extLst>
                <a:ext uri="{FF2B5EF4-FFF2-40B4-BE49-F238E27FC236}">
                  <a16:creationId xmlns:a16="http://schemas.microsoft.com/office/drawing/2014/main" id="{A7ADE64F-2ABA-4D37-BF4F-CB5E9CC1FF6C}"/>
                </a:ext>
              </a:extLst>
            </p:cNvPr>
            <p:cNvSpPr>
              <a:spLocks noChangeShapeType="1"/>
            </p:cNvSpPr>
            <p:nvPr/>
          </p:nvSpPr>
          <p:spPr bwMode="auto">
            <a:xfrm flipV="1">
              <a:off x="6705600" y="3581400"/>
              <a:ext cx="685800" cy="609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Freeform 25">
              <a:extLst>
                <a:ext uri="{FF2B5EF4-FFF2-40B4-BE49-F238E27FC236}">
                  <a16:creationId xmlns:a16="http://schemas.microsoft.com/office/drawing/2014/main" id="{4DD1E595-5F47-4F7F-95DF-99571ED52205}"/>
                </a:ext>
              </a:extLst>
            </p:cNvPr>
            <p:cNvSpPr>
              <a:spLocks/>
            </p:cNvSpPr>
            <p:nvPr/>
          </p:nvSpPr>
          <p:spPr bwMode="auto">
            <a:xfrm>
              <a:off x="6934200" y="4038600"/>
              <a:ext cx="88900" cy="152400"/>
            </a:xfrm>
            <a:custGeom>
              <a:avLst/>
              <a:gdLst>
                <a:gd name="T0" fmla="*/ 0 w 56"/>
                <a:gd name="T1" fmla="*/ 0 h 96"/>
                <a:gd name="T2" fmla="*/ 120967500 w 56"/>
                <a:gd name="T3" fmla="*/ 241935000 h 96"/>
                <a:gd name="T4" fmla="*/ 0 60000 65536"/>
                <a:gd name="T5" fmla="*/ 0 60000 65536"/>
              </a:gdLst>
              <a:ahLst/>
              <a:cxnLst>
                <a:cxn ang="T4">
                  <a:pos x="T0" y="T1"/>
                </a:cxn>
                <a:cxn ang="T5">
                  <a:pos x="T2" y="T3"/>
                </a:cxn>
              </a:cxnLst>
              <a:rect l="0" t="0" r="r" b="b"/>
              <a:pathLst>
                <a:path w="56" h="96">
                  <a:moveTo>
                    <a:pt x="0" y="0"/>
                  </a:moveTo>
                  <a:cubicBezTo>
                    <a:pt x="0" y="0"/>
                    <a:pt x="56" y="48"/>
                    <a:pt x="48" y="96"/>
                  </a:cubicBezTo>
                </a:path>
              </a:pathLst>
            </a:custGeom>
            <a:noFill/>
            <a:ln w="9525">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9" name="文本框 1">
              <a:extLst>
                <a:ext uri="{FF2B5EF4-FFF2-40B4-BE49-F238E27FC236}">
                  <a16:creationId xmlns:a16="http://schemas.microsoft.com/office/drawing/2014/main" id="{9001B161-441E-4373-8FEE-65F3A53A1034}"/>
                </a:ext>
              </a:extLst>
            </p:cNvPr>
            <p:cNvSpPr txBox="1">
              <a:spLocks noChangeArrowheads="1"/>
            </p:cNvSpPr>
            <p:nvPr/>
          </p:nvSpPr>
          <p:spPr bwMode="auto">
            <a:xfrm>
              <a:off x="4870178" y="3789040"/>
              <a:ext cx="5453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i="1">
                  <a:latin typeface="Times New Roman" panose="02020603050405020304" pitchFamily="18" charset="0"/>
                  <a:cs typeface="Times New Roman" panose="02020603050405020304" pitchFamily="18" charset="0"/>
                </a:rPr>
                <a:t>h</a:t>
              </a:r>
              <a:r>
                <a:rPr lang="en-US" altLang="zh-CN" sz="2000" i="1">
                  <a:latin typeface="Times New Roman" panose="02020603050405020304" pitchFamily="18" charset="0"/>
                  <a:cs typeface="Times New Roman" panose="02020603050405020304" pitchFamily="18" charset="0"/>
                  <a:sym typeface="Symbol" panose="05050102010706020507" pitchFamily="18" charset="2"/>
                </a:rPr>
                <a:t></a:t>
              </a:r>
              <a:r>
                <a:rPr lang="en-US" altLang="zh-CN" sz="2000" i="1" baseline="-25000">
                  <a:latin typeface="Times New Roman" panose="02020603050405020304" pitchFamily="18" charset="0"/>
                  <a:cs typeface="Times New Roman" panose="02020603050405020304" pitchFamily="18" charset="0"/>
                  <a:sym typeface="Symbol" panose="05050102010706020507" pitchFamily="18" charset="2"/>
                </a:rPr>
                <a:t>0</a:t>
              </a:r>
              <a:endParaRPr lang="zh-CN" altLang="en-US" sz="2000" i="1" baseline="-25000">
                <a:latin typeface="Times New Roman" panose="02020603050405020304" pitchFamily="18" charset="0"/>
                <a:cs typeface="Times New Roman" panose="02020603050405020304" pitchFamily="18" charset="0"/>
              </a:endParaRPr>
            </a:p>
          </p:txBody>
        </p:sp>
        <p:sp>
          <p:nvSpPr>
            <p:cNvPr id="50" name="文本框 27">
              <a:extLst>
                <a:ext uri="{FF2B5EF4-FFF2-40B4-BE49-F238E27FC236}">
                  <a16:creationId xmlns:a16="http://schemas.microsoft.com/office/drawing/2014/main" id="{6960A938-1D49-4C14-BBC7-7185BDD532BA}"/>
                </a:ext>
              </a:extLst>
            </p:cNvPr>
            <p:cNvSpPr txBox="1">
              <a:spLocks noChangeArrowheads="1"/>
            </p:cNvSpPr>
            <p:nvPr/>
          </p:nvSpPr>
          <p:spPr bwMode="auto">
            <a:xfrm>
              <a:off x="6578498" y="3362325"/>
              <a:ext cx="4972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i="1">
                  <a:latin typeface="Times New Roman" panose="02020603050405020304" pitchFamily="18" charset="0"/>
                  <a:cs typeface="Times New Roman" panose="02020603050405020304" pitchFamily="18" charset="0"/>
                </a:rPr>
                <a:t>mv</a:t>
              </a:r>
              <a:endParaRPr lang="zh-CN" altLang="en-US" sz="2000" i="1" baseline="-25000">
                <a:latin typeface="Times New Roman" panose="02020603050405020304" pitchFamily="18" charset="0"/>
                <a:cs typeface="Times New Roman" panose="02020603050405020304" pitchFamily="18" charset="0"/>
              </a:endParaRPr>
            </a:p>
          </p:txBody>
        </p:sp>
        <p:sp>
          <p:nvSpPr>
            <p:cNvPr id="51" name="文本框 29">
              <a:extLst>
                <a:ext uri="{FF2B5EF4-FFF2-40B4-BE49-F238E27FC236}">
                  <a16:creationId xmlns:a16="http://schemas.microsoft.com/office/drawing/2014/main" id="{A98E54F4-BE9B-4265-9982-0B81F359F91B}"/>
                </a:ext>
              </a:extLst>
            </p:cNvPr>
            <p:cNvSpPr txBox="1">
              <a:spLocks noChangeArrowheads="1"/>
            </p:cNvSpPr>
            <p:nvPr/>
          </p:nvSpPr>
          <p:spPr bwMode="auto">
            <a:xfrm>
              <a:off x="8398156" y="3689290"/>
              <a:ext cx="7729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i="1">
                  <a:latin typeface="Times New Roman" panose="02020603050405020304" pitchFamily="18" charset="0"/>
                  <a:cs typeface="Times New Roman" panose="02020603050405020304" pitchFamily="18" charset="0"/>
                </a:rPr>
                <a:t>h</a:t>
              </a:r>
              <a:r>
                <a:rPr lang="en-US" altLang="zh-CN" sz="2000" i="1">
                  <a:latin typeface="Times New Roman" panose="02020603050405020304" pitchFamily="18" charset="0"/>
                  <a:cs typeface="Times New Roman" panose="02020603050405020304" pitchFamily="18" charset="0"/>
                  <a:sym typeface="Symbol" panose="05050102010706020507" pitchFamily="18" charset="2"/>
                </a:rPr>
                <a:t></a:t>
              </a:r>
              <a:r>
                <a:rPr lang="en-US" altLang="zh-CN" sz="2000" i="1" baseline="-25000">
                  <a:latin typeface="Times New Roman" panose="02020603050405020304" pitchFamily="18" charset="0"/>
                  <a:cs typeface="Times New Roman" panose="02020603050405020304" pitchFamily="18" charset="0"/>
                  <a:sym typeface="Symbol" panose="05050102010706020507" pitchFamily="18" charset="2"/>
                </a:rPr>
                <a:t>0 </a:t>
              </a:r>
              <a:r>
                <a:rPr lang="en-US" altLang="zh-CN" sz="2000" i="1">
                  <a:latin typeface="Times New Roman" panose="02020603050405020304" pitchFamily="18" charset="0"/>
                  <a:cs typeface="Times New Roman" panose="02020603050405020304" pitchFamily="18" charset="0"/>
                  <a:sym typeface="Symbol" panose="05050102010706020507" pitchFamily="18" charset="2"/>
                </a:rPr>
                <a:t>/c</a:t>
              </a:r>
              <a:endParaRPr lang="zh-CN" altLang="en-US" sz="2000" i="1">
                <a:latin typeface="Times New Roman" panose="02020603050405020304" pitchFamily="18" charset="0"/>
                <a:cs typeface="Times New Roman" panose="02020603050405020304" pitchFamily="18" charset="0"/>
              </a:endParaRPr>
            </a:p>
          </p:txBody>
        </p:sp>
        <p:sp>
          <p:nvSpPr>
            <p:cNvPr id="52" name="文本框 30">
              <a:extLst>
                <a:ext uri="{FF2B5EF4-FFF2-40B4-BE49-F238E27FC236}">
                  <a16:creationId xmlns:a16="http://schemas.microsoft.com/office/drawing/2014/main" id="{B0C17D43-5ADB-4633-8F6B-5CEBBDE5CF08}"/>
                </a:ext>
              </a:extLst>
            </p:cNvPr>
            <p:cNvSpPr txBox="1">
              <a:spLocks noChangeArrowheads="1"/>
            </p:cNvSpPr>
            <p:nvPr/>
          </p:nvSpPr>
          <p:spPr bwMode="auto">
            <a:xfrm>
              <a:off x="7526958" y="4869160"/>
              <a:ext cx="6880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i="1">
                  <a:latin typeface="Times New Roman" panose="02020603050405020304" pitchFamily="18" charset="0"/>
                  <a:cs typeface="Times New Roman" panose="02020603050405020304" pitchFamily="18" charset="0"/>
                </a:rPr>
                <a:t>h</a:t>
              </a:r>
              <a:r>
                <a:rPr lang="en-US" altLang="zh-CN" sz="2000" i="1">
                  <a:latin typeface="Times New Roman" panose="02020603050405020304" pitchFamily="18" charset="0"/>
                  <a:cs typeface="Times New Roman" panose="02020603050405020304" pitchFamily="18" charset="0"/>
                  <a:sym typeface="Symbol" panose="05050102010706020507" pitchFamily="18" charset="2"/>
                </a:rPr>
                <a:t></a:t>
              </a:r>
              <a:r>
                <a:rPr lang="en-US" altLang="zh-CN" sz="2000" i="1" baseline="-2500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1">
                  <a:latin typeface="Times New Roman" panose="02020603050405020304" pitchFamily="18" charset="0"/>
                  <a:cs typeface="Times New Roman" panose="02020603050405020304" pitchFamily="18" charset="0"/>
                  <a:sym typeface="Symbol" panose="05050102010706020507" pitchFamily="18" charset="2"/>
                </a:rPr>
                <a:t>/c</a:t>
              </a:r>
              <a:endParaRPr lang="zh-CN" altLang="en-US" sz="2000" i="1">
                <a:latin typeface="Times New Roman" panose="02020603050405020304" pitchFamily="18" charset="0"/>
                <a:cs typeface="Times New Roman" panose="02020603050405020304" pitchFamily="18" charset="0"/>
              </a:endParaRPr>
            </a:p>
          </p:txBody>
        </p:sp>
        <p:sp>
          <p:nvSpPr>
            <p:cNvPr id="53" name="文本框 31">
              <a:extLst>
                <a:ext uri="{FF2B5EF4-FFF2-40B4-BE49-F238E27FC236}">
                  <a16:creationId xmlns:a16="http://schemas.microsoft.com/office/drawing/2014/main" id="{D8736CF7-42EF-48E0-9D5B-6FFC330A3D81}"/>
                </a:ext>
              </a:extLst>
            </p:cNvPr>
            <p:cNvSpPr txBox="1">
              <a:spLocks noChangeArrowheads="1"/>
            </p:cNvSpPr>
            <p:nvPr/>
          </p:nvSpPr>
          <p:spPr bwMode="auto">
            <a:xfrm>
              <a:off x="6224735" y="4401979"/>
              <a:ext cx="971255" cy="36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i="1" dirty="0">
                  <a:solidFill>
                    <a:srgbClr val="7030A0"/>
                  </a:solidFill>
                  <a:latin typeface="Times New Roman" panose="02020603050405020304" pitchFamily="18" charset="0"/>
                  <a:cs typeface="Times New Roman" panose="02020603050405020304" pitchFamily="18" charset="0"/>
                </a:rPr>
                <a:t>Electron</a:t>
              </a:r>
              <a:endParaRPr lang="zh-CN" altLang="en-US" sz="1800" i="1" dirty="0">
                <a:solidFill>
                  <a:srgbClr val="7030A0"/>
                </a:solidFill>
                <a:latin typeface="Times New Roman" panose="02020603050405020304" pitchFamily="18" charset="0"/>
                <a:cs typeface="Times New Roman" panose="02020603050405020304" pitchFamily="18" charset="0"/>
              </a:endParaRPr>
            </a:p>
          </p:txBody>
        </p:sp>
        <p:sp>
          <p:nvSpPr>
            <p:cNvPr id="54" name="文本框 32">
              <a:extLst>
                <a:ext uri="{FF2B5EF4-FFF2-40B4-BE49-F238E27FC236}">
                  <a16:creationId xmlns:a16="http://schemas.microsoft.com/office/drawing/2014/main" id="{F9981E09-53F6-404B-A3A7-CA4204152332}"/>
                </a:ext>
              </a:extLst>
            </p:cNvPr>
            <p:cNvSpPr txBox="1">
              <a:spLocks noChangeArrowheads="1"/>
            </p:cNvSpPr>
            <p:nvPr/>
          </p:nvSpPr>
          <p:spPr bwMode="auto">
            <a:xfrm>
              <a:off x="7308304" y="4163178"/>
              <a:ext cx="3177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i="1">
                  <a:latin typeface="Times New Roman" panose="02020603050405020304" pitchFamily="18" charset="0"/>
                  <a:cs typeface="Times New Roman" panose="02020603050405020304" pitchFamily="18" charset="0"/>
                  <a:sym typeface="Symbol" panose="05050102010706020507" pitchFamily="18" charset="2"/>
                </a:rPr>
                <a:t></a:t>
              </a:r>
              <a:endParaRPr lang="zh-CN" altLang="en-US" sz="2000" i="1">
                <a:latin typeface="Times New Roman" panose="02020603050405020304" pitchFamily="18" charset="0"/>
                <a:cs typeface="Times New Roman" panose="02020603050405020304" pitchFamily="18" charset="0"/>
              </a:endParaRPr>
            </a:p>
          </p:txBody>
        </p:sp>
        <p:sp>
          <p:nvSpPr>
            <p:cNvPr id="55" name="文本框 33">
              <a:extLst>
                <a:ext uri="{FF2B5EF4-FFF2-40B4-BE49-F238E27FC236}">
                  <a16:creationId xmlns:a16="http://schemas.microsoft.com/office/drawing/2014/main" id="{8F1090F2-8BCA-487F-9A5A-F0B822059116}"/>
                </a:ext>
              </a:extLst>
            </p:cNvPr>
            <p:cNvSpPr txBox="1">
              <a:spLocks noChangeArrowheads="1"/>
            </p:cNvSpPr>
            <p:nvPr/>
          </p:nvSpPr>
          <p:spPr bwMode="auto">
            <a:xfrm>
              <a:off x="6968146" y="3789040"/>
              <a:ext cx="3401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i="1">
                  <a:latin typeface="Times New Roman" panose="02020603050405020304" pitchFamily="18" charset="0"/>
                  <a:cs typeface="Times New Roman" panose="02020603050405020304" pitchFamily="18" charset="0"/>
                  <a:sym typeface="Symbol" panose="05050102010706020507" pitchFamily="18" charset="2"/>
                </a:rPr>
                <a:t></a:t>
              </a:r>
              <a:endParaRPr lang="zh-CN" altLang="en-US" sz="2000" i="1">
                <a:latin typeface="Times New Roman" panose="02020603050405020304" pitchFamily="18" charset="0"/>
                <a:cs typeface="Times New Roman" panose="02020603050405020304" pitchFamily="18" charset="0"/>
              </a:endParaRPr>
            </a:p>
          </p:txBody>
        </p:sp>
      </p:grpSp>
      <p:sp>
        <p:nvSpPr>
          <p:cNvPr id="5" name="灯片编号占位符 4">
            <a:extLst>
              <a:ext uri="{FF2B5EF4-FFF2-40B4-BE49-F238E27FC236}">
                <a16:creationId xmlns:a16="http://schemas.microsoft.com/office/drawing/2014/main" id="{44A8952D-69A3-4940-B7CB-C16A23F91F37}"/>
              </a:ext>
            </a:extLst>
          </p:cNvPr>
          <p:cNvSpPr>
            <a:spLocks noGrp="1"/>
          </p:cNvSpPr>
          <p:nvPr>
            <p:ph type="sldNum" sz="quarter" idx="12"/>
          </p:nvPr>
        </p:nvSpPr>
        <p:spPr/>
        <p:txBody>
          <a:bodyPr/>
          <a:lstStyle/>
          <a:p>
            <a:fld id="{8227A19A-6494-4EE7-93E4-A64D2614CF05}" type="slidenum">
              <a:rPr lang="zh-CN" altLang="en-US" smtClean="0"/>
              <a:t>83</a:t>
            </a:fld>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4" name="Text Box 4">
            <a:extLst>
              <a:ext uri="{FF2B5EF4-FFF2-40B4-BE49-F238E27FC236}">
                <a16:creationId xmlns:a16="http://schemas.microsoft.com/office/drawing/2014/main" id="{67BC0BD7-DAD5-44F9-8187-7602CB9C8E26}"/>
              </a:ext>
            </a:extLst>
          </p:cNvPr>
          <p:cNvSpPr txBox="1">
            <a:spLocks noChangeArrowheads="1"/>
          </p:cNvSpPr>
          <p:nvPr/>
        </p:nvSpPr>
        <p:spPr bwMode="auto">
          <a:xfrm>
            <a:off x="1167629" y="1487489"/>
            <a:ext cx="5970588"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800" dirty="0">
                <a:latin typeface="Times New Roman" panose="02020603050405020304" pitchFamily="18" charset="0"/>
                <a:cs typeface="Times New Roman" panose="02020603050405020304" pitchFamily="18" charset="0"/>
              </a:rPr>
              <a:t>Conservation law of energy:</a:t>
            </a:r>
            <a:endParaRPr kumimoji="1" lang="zh-CN" altLang="en-US" sz="2800" dirty="0">
              <a:latin typeface="Times New Roman" panose="02020603050405020304" pitchFamily="18" charset="0"/>
              <a:cs typeface="Times New Roman" panose="02020603050405020304" pitchFamily="18" charset="0"/>
            </a:endParaRPr>
          </a:p>
        </p:txBody>
      </p:sp>
      <p:sp>
        <p:nvSpPr>
          <p:cNvPr id="52231" name="Text Box 7">
            <a:extLst>
              <a:ext uri="{FF2B5EF4-FFF2-40B4-BE49-F238E27FC236}">
                <a16:creationId xmlns:a16="http://schemas.microsoft.com/office/drawing/2014/main" id="{E50A6BF7-F147-49BD-8E96-3AA5904A2935}"/>
              </a:ext>
            </a:extLst>
          </p:cNvPr>
          <p:cNvSpPr txBox="1">
            <a:spLocks noChangeArrowheads="1"/>
          </p:cNvSpPr>
          <p:nvPr/>
        </p:nvSpPr>
        <p:spPr bwMode="auto">
          <a:xfrm>
            <a:off x="2566988" y="4580996"/>
            <a:ext cx="949325" cy="132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8000" dirty="0">
                <a:latin typeface="Times New Roman" panose="02020603050405020304" pitchFamily="18" charset="0"/>
              </a:rPr>
              <a:t>｛</a:t>
            </a:r>
          </a:p>
        </p:txBody>
      </p:sp>
      <p:sp>
        <p:nvSpPr>
          <p:cNvPr id="16" name="Text Box 4">
            <a:extLst>
              <a:ext uri="{FF2B5EF4-FFF2-40B4-BE49-F238E27FC236}">
                <a16:creationId xmlns:a16="http://schemas.microsoft.com/office/drawing/2014/main" id="{F943A9DE-908D-428E-9E09-C28E43CD8AE3}"/>
              </a:ext>
            </a:extLst>
          </p:cNvPr>
          <p:cNvSpPr txBox="1">
            <a:spLocks noChangeArrowheads="1"/>
          </p:cNvSpPr>
          <p:nvPr/>
        </p:nvSpPr>
        <p:spPr bwMode="auto">
          <a:xfrm>
            <a:off x="1167629" y="3625851"/>
            <a:ext cx="5970587"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800" dirty="0">
                <a:latin typeface="Times New Roman" panose="02020603050405020304" pitchFamily="18" charset="0"/>
                <a:cs typeface="Times New Roman" panose="02020603050405020304" pitchFamily="18" charset="0"/>
              </a:rPr>
              <a:t>Conservation law of momentum:</a:t>
            </a:r>
            <a:endParaRPr kumimoji="1" lang="zh-CN" altLang="en-US" sz="2800" dirty="0">
              <a:latin typeface="Times New Roman" panose="02020603050405020304" pitchFamily="18" charset="0"/>
              <a:cs typeface="Times New Roman" panose="02020603050405020304" pitchFamily="18" charset="0"/>
            </a:endParaRPr>
          </a:p>
        </p:txBody>
      </p:sp>
      <p:pic>
        <p:nvPicPr>
          <p:cNvPr id="11" name="图片 8">
            <a:extLst>
              <a:ext uri="{FF2B5EF4-FFF2-40B4-BE49-F238E27FC236}">
                <a16:creationId xmlns:a16="http://schemas.microsoft.com/office/drawing/2014/main" id="{9CC48164-9117-4E47-B594-C3F036B88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5">
            <a:extLst>
              <a:ext uri="{FF2B5EF4-FFF2-40B4-BE49-F238E27FC236}">
                <a16:creationId xmlns:a16="http://schemas.microsoft.com/office/drawing/2014/main" id="{8FFA6D4D-5E84-403B-9F3B-C94B11D58371}"/>
              </a:ext>
            </a:extLst>
          </p:cNvPr>
          <p:cNvGrpSpPr>
            <a:grpSpLocks/>
          </p:cNvGrpSpPr>
          <p:nvPr/>
        </p:nvGrpSpPr>
        <p:grpSpPr bwMode="auto">
          <a:xfrm>
            <a:off x="12000" y="1268760"/>
            <a:ext cx="12168000" cy="0"/>
            <a:chOff x="0" y="119"/>
            <a:chExt cx="5804" cy="726"/>
          </a:xfrm>
        </p:grpSpPr>
        <p:pic>
          <p:nvPicPr>
            <p:cNvPr id="13" name="Picture 6" descr="nklogo">
              <a:extLst>
                <a:ext uri="{FF2B5EF4-FFF2-40B4-BE49-F238E27FC236}">
                  <a16:creationId xmlns:a16="http://schemas.microsoft.com/office/drawing/2014/main" id="{54A9E008-35ED-44C6-AA12-E798D61876A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7">
              <a:extLst>
                <a:ext uri="{FF2B5EF4-FFF2-40B4-BE49-F238E27FC236}">
                  <a16:creationId xmlns:a16="http://schemas.microsoft.com/office/drawing/2014/main" id="{11006459-FFA2-461C-BD49-9400E7ADC6A4}"/>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15" name="Text Box 4">
            <a:extLst>
              <a:ext uri="{FF2B5EF4-FFF2-40B4-BE49-F238E27FC236}">
                <a16:creationId xmlns:a16="http://schemas.microsoft.com/office/drawing/2014/main" id="{A9B46146-7366-41D1-B7B2-6397A2E20A76}"/>
              </a:ext>
            </a:extLst>
          </p:cNvPr>
          <p:cNvSpPr txBox="1">
            <a:spLocks noChangeArrowheads="1"/>
          </p:cNvSpPr>
          <p:nvPr/>
        </p:nvSpPr>
        <p:spPr bwMode="auto">
          <a:xfrm>
            <a:off x="2566988" y="279401"/>
            <a:ext cx="645795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Compton Scattering</a:t>
            </a:r>
            <a:endParaRPr kumimoji="1" lang="zh-CN" altLang="en-US"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D8C57ED-DB85-40C0-8992-39BCEC538A64}"/>
                  </a:ext>
                </a:extLst>
              </p:cNvPr>
              <p:cNvSpPr/>
              <p:nvPr/>
            </p:nvSpPr>
            <p:spPr>
              <a:xfrm>
                <a:off x="2383639" y="2053957"/>
                <a:ext cx="7245573" cy="11445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h</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𝜈</m:t>
                          </m:r>
                        </m:e>
                        <m:sub>
                          <m:r>
                            <a:rPr lang="zh-CN" altLang="en-US" sz="2800" i="0">
                              <a:latin typeface="Cambria Math" panose="02040503050406030204" pitchFamily="18" charset="0"/>
                            </a:rPr>
                            <m:t>0</m:t>
                          </m:r>
                        </m:sub>
                      </m:sSub>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𝑚</m:t>
                          </m:r>
                        </m:e>
                        <m:sub>
                          <m:r>
                            <a:rPr lang="zh-CN" altLang="en-US" sz="2800" i="0">
                              <a:latin typeface="Cambria Math" panose="02040503050406030204" pitchFamily="18" charset="0"/>
                            </a:rPr>
                            <m:t>0</m:t>
                          </m:r>
                        </m:sub>
                      </m:sSub>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𝑐</m:t>
                          </m:r>
                        </m:e>
                        <m:sup>
                          <m:r>
                            <a:rPr lang="zh-CN" altLang="en-US" sz="2800" i="0">
                              <a:latin typeface="Cambria Math" panose="02040503050406030204" pitchFamily="18" charset="0"/>
                            </a:rPr>
                            <m:t>2</m:t>
                          </m:r>
                        </m:sup>
                      </m:sSup>
                      <m:r>
                        <a:rPr lang="zh-CN" altLang="en-US" sz="2800" i="0">
                          <a:latin typeface="Cambria Math" panose="02040503050406030204" pitchFamily="18" charset="0"/>
                        </a:rPr>
                        <m:t>=</m:t>
                      </m:r>
                      <m:r>
                        <a:rPr lang="zh-CN" altLang="en-US" sz="2800" i="1">
                          <a:latin typeface="Cambria Math" panose="02040503050406030204" pitchFamily="18" charset="0"/>
                        </a:rPr>
                        <m:t>h</m:t>
                      </m:r>
                      <m:r>
                        <a:rPr lang="zh-CN" altLang="en-US" sz="2800" i="1">
                          <a:latin typeface="Cambria Math" panose="02040503050406030204" pitchFamily="18" charset="0"/>
                        </a:rPr>
                        <m:t>𝜈</m:t>
                      </m:r>
                      <m:r>
                        <a:rPr lang="zh-CN" altLang="en-US" sz="2800" i="0">
                          <a:latin typeface="Cambria Math" panose="02040503050406030204" pitchFamily="18" charset="0"/>
                        </a:rPr>
                        <m:t>+</m:t>
                      </m:r>
                      <m:r>
                        <a:rPr lang="zh-CN" altLang="en-US" sz="2800" i="1">
                          <a:latin typeface="Cambria Math" panose="02040503050406030204" pitchFamily="18" charset="0"/>
                        </a:rPr>
                        <m:t>𝑚</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𝑐</m:t>
                          </m:r>
                        </m:e>
                        <m:sup>
                          <m:r>
                            <a:rPr lang="zh-CN" altLang="en-US" sz="2800" i="0">
                              <a:latin typeface="Cambria Math" panose="02040503050406030204" pitchFamily="18" charset="0"/>
                            </a:rPr>
                            <m:t>2</m:t>
                          </m:r>
                        </m:sup>
                      </m:sSup>
                      <m:r>
                        <a:rPr lang="zh-CN" altLang="en-US" sz="2800" i="0">
                          <a:latin typeface="Cambria Math" panose="02040503050406030204" pitchFamily="18" charset="0"/>
                        </a:rPr>
                        <m:t>=</m:t>
                      </m:r>
                      <m:r>
                        <a:rPr lang="zh-CN" altLang="en-US" sz="2800" i="1">
                          <a:latin typeface="Cambria Math" panose="02040503050406030204" pitchFamily="18" charset="0"/>
                        </a:rPr>
                        <m:t>h</m:t>
                      </m:r>
                      <m:r>
                        <a:rPr lang="zh-CN" altLang="en-US" sz="2800" i="1">
                          <a:latin typeface="Cambria Math" panose="02040503050406030204" pitchFamily="18" charset="0"/>
                        </a:rPr>
                        <m:t>𝜈</m:t>
                      </m:r>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sSubSup>
                            <m:sSubSupPr>
                              <m:ctrlPr>
                                <a:rPr lang="zh-CN" altLang="en-US" sz="2800" i="1">
                                  <a:latin typeface="Cambria Math" panose="02040503050406030204" pitchFamily="18" charset="0"/>
                                </a:rPr>
                              </m:ctrlPr>
                            </m:sSubSupPr>
                            <m:e>
                              <m:r>
                                <a:rPr lang="zh-CN" altLang="en-US" sz="2800" i="1">
                                  <a:latin typeface="Cambria Math" panose="02040503050406030204" pitchFamily="18" charset="0"/>
                                </a:rPr>
                                <m:t>𝑚</m:t>
                              </m:r>
                            </m:e>
                            <m:sub>
                              <m:r>
                                <a:rPr lang="zh-CN" altLang="en-US" sz="2800" i="0">
                                  <a:latin typeface="Cambria Math" panose="02040503050406030204" pitchFamily="18" charset="0"/>
                                </a:rPr>
                                <m:t>0</m:t>
                              </m:r>
                            </m:sub>
                            <m:sup>
                              <m:r>
                                <a:rPr lang="zh-CN" altLang="en-US" sz="2800" i="0">
                                  <a:latin typeface="Cambria Math" panose="02040503050406030204" pitchFamily="18" charset="0"/>
                                </a:rPr>
                                <m:t>2</m:t>
                              </m:r>
                            </m:sup>
                          </m:sSubSup>
                        </m:num>
                        <m:den>
                          <m:rad>
                            <m:radPr>
                              <m:degHide m:val="on"/>
                              <m:ctrlPr>
                                <a:rPr lang="zh-CN" altLang="en-US" sz="2800" i="1">
                                  <a:latin typeface="Cambria Math" panose="02040503050406030204" pitchFamily="18" charset="0"/>
                                </a:rPr>
                              </m:ctrlPr>
                            </m:radPr>
                            <m:deg/>
                            <m:e>
                              <m:r>
                                <a:rPr lang="zh-CN" altLang="en-US" sz="2800" i="0">
                                  <a:latin typeface="Cambria Math" panose="02040503050406030204" pitchFamily="18" charset="0"/>
                                </a:rPr>
                                <m:t>1−</m:t>
                              </m:r>
                              <m:sSup>
                                <m:sSupPr>
                                  <m:ctrlPr>
                                    <a:rPr lang="zh-CN" altLang="en-US" sz="2800" i="1">
                                      <a:latin typeface="Cambria Math" panose="02040503050406030204" pitchFamily="18" charset="0"/>
                                    </a:rPr>
                                  </m:ctrlPr>
                                </m:sSupPr>
                                <m:e>
                                  <m:d>
                                    <m:dPr>
                                      <m:ctrlPr>
                                        <a:rPr lang="zh-CN" altLang="en-US" sz="2800" i="1">
                                          <a:latin typeface="Cambria Math" panose="02040503050406030204" pitchFamily="18" charset="0"/>
                                        </a:rPr>
                                      </m:ctrlPr>
                                    </m:dPr>
                                    <m:e>
                                      <m:f>
                                        <m:fPr>
                                          <m:type m:val="lin"/>
                                          <m:ctrlPr>
                                            <a:rPr lang="zh-CN" altLang="en-US" sz="2800" i="1">
                                              <a:latin typeface="Cambria Math" panose="02040503050406030204" pitchFamily="18" charset="0"/>
                                            </a:rPr>
                                          </m:ctrlPr>
                                        </m:fPr>
                                        <m:num>
                                          <m:r>
                                            <a:rPr lang="zh-CN" altLang="en-US" sz="2800" i="1">
                                              <a:latin typeface="Cambria Math" panose="02040503050406030204" pitchFamily="18" charset="0"/>
                                            </a:rPr>
                                            <m:t>𝑣</m:t>
                                          </m:r>
                                        </m:num>
                                        <m:den>
                                          <m:r>
                                            <a:rPr lang="zh-CN" altLang="en-US" sz="2800" i="1">
                                              <a:latin typeface="Cambria Math" panose="02040503050406030204" pitchFamily="18" charset="0"/>
                                            </a:rPr>
                                            <m:t>𝑐</m:t>
                                          </m:r>
                                        </m:den>
                                      </m:f>
                                    </m:e>
                                  </m:d>
                                </m:e>
                                <m:sup>
                                  <m:r>
                                    <a:rPr lang="zh-CN" altLang="en-US" sz="2800" i="0">
                                      <a:latin typeface="Cambria Math" panose="02040503050406030204" pitchFamily="18" charset="0"/>
                                    </a:rPr>
                                    <m:t>2</m:t>
                                  </m:r>
                                </m:sup>
                              </m:sSup>
                            </m:e>
                          </m:rad>
                        </m:den>
                      </m:f>
                    </m:oMath>
                  </m:oMathPara>
                </a14:m>
                <a:endParaRPr lang="zh-CN" altLang="en-US" sz="2800" dirty="0"/>
              </a:p>
            </p:txBody>
          </p:sp>
        </mc:Choice>
        <mc:Fallback xmlns="">
          <p:sp>
            <p:nvSpPr>
              <p:cNvPr id="2" name="矩形 1">
                <a:extLst>
                  <a:ext uri="{FF2B5EF4-FFF2-40B4-BE49-F238E27FC236}">
                    <a16:creationId xmlns:a16="http://schemas.microsoft.com/office/drawing/2014/main" id="{7D8C57ED-DB85-40C0-8992-39BCEC538A64}"/>
                  </a:ext>
                </a:extLst>
              </p:cNvPr>
              <p:cNvSpPr>
                <a:spLocks noRot="1" noChangeAspect="1" noMove="1" noResize="1" noEditPoints="1" noAdjustHandles="1" noChangeArrowheads="1" noChangeShapeType="1" noTextEdit="1"/>
              </p:cNvSpPr>
              <p:nvPr/>
            </p:nvSpPr>
            <p:spPr>
              <a:xfrm>
                <a:off x="2383639" y="2053957"/>
                <a:ext cx="7245573" cy="114454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08788F2-B2A7-4A17-B64A-7E6BCC21BB3A}"/>
                  </a:ext>
                </a:extLst>
              </p:cNvPr>
              <p:cNvSpPr/>
              <p:nvPr/>
            </p:nvSpPr>
            <p:spPr>
              <a:xfrm>
                <a:off x="3729178" y="4278496"/>
                <a:ext cx="3582839" cy="7937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400" i="1">
                              <a:latin typeface="Cambria Math" panose="02040503050406030204" pitchFamily="18" charset="0"/>
                            </a:rPr>
                          </m:ctrlPr>
                        </m:fPr>
                        <m:num>
                          <m:r>
                            <a:rPr lang="zh-CN" altLang="en-US" sz="2400" i="1">
                              <a:latin typeface="Cambria Math" panose="02040503050406030204" pitchFamily="18" charset="0"/>
                            </a:rPr>
                            <m:t>h</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𝜈</m:t>
                              </m:r>
                            </m:e>
                            <m:sub>
                              <m:r>
                                <a:rPr lang="zh-CN" altLang="en-US" sz="2400" i="0">
                                  <a:latin typeface="Cambria Math" panose="02040503050406030204" pitchFamily="18" charset="0"/>
                                </a:rPr>
                                <m:t>0</m:t>
                              </m:r>
                            </m:sub>
                          </m:sSub>
                        </m:num>
                        <m:den>
                          <m:r>
                            <a:rPr lang="zh-CN" altLang="en-US" sz="2400" i="1">
                              <a:latin typeface="Cambria Math" panose="02040503050406030204" pitchFamily="18" charset="0"/>
                            </a:rPr>
                            <m:t>𝑐</m:t>
                          </m:r>
                        </m:den>
                      </m:f>
                      <m:r>
                        <a:rPr lang="zh-CN" altLang="en-US" sz="2400" i="0">
                          <a:latin typeface="Cambria Math" panose="02040503050406030204" pitchFamily="18" charset="0"/>
                        </a:rPr>
                        <m:t>=</m:t>
                      </m:r>
                      <m:r>
                        <a:rPr lang="zh-CN" altLang="en-US" sz="2400" i="1">
                          <a:latin typeface="Cambria Math" panose="02040503050406030204" pitchFamily="18" charset="0"/>
                        </a:rPr>
                        <m:t>𝑚𝑣</m:t>
                      </m:r>
                      <m:r>
                        <m:rPr>
                          <m:sty m:val="p"/>
                        </m:rPr>
                        <a:rPr lang="zh-CN" altLang="en-US" sz="2400" i="0">
                          <a:latin typeface="Cambria Math" panose="02040503050406030204" pitchFamily="18" charset="0"/>
                        </a:rPr>
                        <m:t>cos</m:t>
                      </m:r>
                      <m:r>
                        <a:rPr lang="zh-CN" altLang="en-US" sz="2400" i="1">
                          <a:latin typeface="Cambria Math" panose="02040503050406030204" pitchFamily="18" charset="0"/>
                        </a:rPr>
                        <m:t>𝜑</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h</m:t>
                          </m:r>
                          <m:r>
                            <a:rPr lang="zh-CN" altLang="en-US" sz="2400" i="1">
                              <a:latin typeface="Cambria Math" panose="02040503050406030204" pitchFamily="18" charset="0"/>
                            </a:rPr>
                            <m:t>𝜈</m:t>
                          </m:r>
                        </m:num>
                        <m:den>
                          <m:r>
                            <a:rPr lang="zh-CN" altLang="en-US" sz="2400" i="1">
                              <a:latin typeface="Cambria Math" panose="02040503050406030204" pitchFamily="18" charset="0"/>
                            </a:rPr>
                            <m:t>𝑐</m:t>
                          </m:r>
                        </m:den>
                      </m:f>
                      <m:r>
                        <m:rPr>
                          <m:sty m:val="p"/>
                        </m:rPr>
                        <a:rPr lang="zh-CN" altLang="en-US" sz="2400" i="0">
                          <a:latin typeface="Cambria Math" panose="02040503050406030204" pitchFamily="18" charset="0"/>
                        </a:rPr>
                        <m:t>cos</m:t>
                      </m:r>
                      <m:r>
                        <a:rPr lang="zh-CN" altLang="en-US" sz="2400" i="1">
                          <a:latin typeface="Cambria Math" panose="02040503050406030204" pitchFamily="18" charset="0"/>
                        </a:rPr>
                        <m:t>𝜃</m:t>
                      </m:r>
                    </m:oMath>
                  </m:oMathPara>
                </a14:m>
                <a:endParaRPr lang="zh-CN" altLang="en-US" sz="2400" dirty="0"/>
              </a:p>
            </p:txBody>
          </p:sp>
        </mc:Choice>
        <mc:Fallback xmlns="">
          <p:sp>
            <p:nvSpPr>
              <p:cNvPr id="3" name="矩形 2">
                <a:extLst>
                  <a:ext uri="{FF2B5EF4-FFF2-40B4-BE49-F238E27FC236}">
                    <a16:creationId xmlns:a16="http://schemas.microsoft.com/office/drawing/2014/main" id="{B08788F2-B2A7-4A17-B64A-7E6BCC21BB3A}"/>
                  </a:ext>
                </a:extLst>
              </p:cNvPr>
              <p:cNvSpPr>
                <a:spLocks noRot="1" noChangeAspect="1" noMove="1" noResize="1" noEditPoints="1" noAdjustHandles="1" noChangeArrowheads="1" noChangeShapeType="1" noTextEdit="1"/>
              </p:cNvSpPr>
              <p:nvPr/>
            </p:nvSpPr>
            <p:spPr>
              <a:xfrm>
                <a:off x="3729178" y="4278496"/>
                <a:ext cx="3582839" cy="79374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8BE03A4-C37F-4285-B38F-A9E712875BF6}"/>
                  </a:ext>
                </a:extLst>
              </p:cNvPr>
              <p:cNvSpPr/>
              <p:nvPr/>
            </p:nvSpPr>
            <p:spPr>
              <a:xfrm>
                <a:off x="3729178" y="5258464"/>
                <a:ext cx="3195747" cy="7937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a:latin typeface="Cambria Math" panose="02040503050406030204" pitchFamily="18" charset="0"/>
                        </a:rPr>
                        <m:t>0</m:t>
                      </m:r>
                      <m:r>
                        <a:rPr lang="zh-CN" altLang="en-US" sz="2400" i="0">
                          <a:latin typeface="Cambria Math" panose="02040503050406030204" pitchFamily="18" charset="0"/>
                        </a:rPr>
                        <m:t>=</m:t>
                      </m:r>
                      <m:r>
                        <a:rPr lang="zh-CN" altLang="en-US" sz="2400" i="1">
                          <a:latin typeface="Cambria Math" panose="02040503050406030204" pitchFamily="18" charset="0"/>
                        </a:rPr>
                        <m:t>𝑚𝑣</m:t>
                      </m:r>
                      <m:r>
                        <m:rPr>
                          <m:sty m:val="p"/>
                        </m:rPr>
                        <a:rPr lang="zh-CN" altLang="en-US" sz="2400" i="0">
                          <a:latin typeface="Cambria Math" panose="02040503050406030204" pitchFamily="18" charset="0"/>
                        </a:rPr>
                        <m:t>sin</m:t>
                      </m:r>
                      <m:r>
                        <a:rPr lang="zh-CN" altLang="en-US" sz="2400" i="1">
                          <a:latin typeface="Cambria Math" panose="02040503050406030204" pitchFamily="18" charset="0"/>
                        </a:rPr>
                        <m:t>𝜑</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h</m:t>
                          </m:r>
                          <m:r>
                            <a:rPr lang="zh-CN" altLang="en-US" sz="2400" i="1">
                              <a:latin typeface="Cambria Math" panose="02040503050406030204" pitchFamily="18" charset="0"/>
                            </a:rPr>
                            <m:t>𝜈</m:t>
                          </m:r>
                        </m:num>
                        <m:den>
                          <m:r>
                            <a:rPr lang="zh-CN" altLang="en-US" sz="2400" i="1">
                              <a:latin typeface="Cambria Math" panose="02040503050406030204" pitchFamily="18" charset="0"/>
                            </a:rPr>
                            <m:t>𝑐</m:t>
                          </m:r>
                        </m:den>
                      </m:f>
                      <m:r>
                        <m:rPr>
                          <m:sty m:val="p"/>
                        </m:rPr>
                        <a:rPr lang="zh-CN" altLang="en-US" sz="2400" i="0">
                          <a:latin typeface="Cambria Math" panose="02040503050406030204" pitchFamily="18" charset="0"/>
                        </a:rPr>
                        <m:t>sin</m:t>
                      </m:r>
                      <m:r>
                        <a:rPr lang="zh-CN" altLang="en-US" sz="2400" i="1">
                          <a:latin typeface="Cambria Math" panose="02040503050406030204" pitchFamily="18" charset="0"/>
                        </a:rPr>
                        <m:t>𝜃</m:t>
                      </m:r>
                    </m:oMath>
                  </m:oMathPara>
                </a14:m>
                <a:endParaRPr lang="zh-CN" altLang="en-US" sz="2400" dirty="0"/>
              </a:p>
            </p:txBody>
          </p:sp>
        </mc:Choice>
        <mc:Fallback xmlns="">
          <p:sp>
            <p:nvSpPr>
              <p:cNvPr id="4" name="矩形 3">
                <a:extLst>
                  <a:ext uri="{FF2B5EF4-FFF2-40B4-BE49-F238E27FC236}">
                    <a16:creationId xmlns:a16="http://schemas.microsoft.com/office/drawing/2014/main" id="{68BE03A4-C37F-4285-B38F-A9E712875BF6}"/>
                  </a:ext>
                </a:extLst>
              </p:cNvPr>
              <p:cNvSpPr>
                <a:spLocks noRot="1" noChangeAspect="1" noMove="1" noResize="1" noEditPoints="1" noAdjustHandles="1" noChangeArrowheads="1" noChangeShapeType="1" noTextEdit="1"/>
              </p:cNvSpPr>
              <p:nvPr/>
            </p:nvSpPr>
            <p:spPr>
              <a:xfrm>
                <a:off x="3729178" y="5258464"/>
                <a:ext cx="3195747" cy="793743"/>
              </a:xfrm>
              <a:prstGeom prst="rect">
                <a:avLst/>
              </a:prstGeom>
              <a:blipFill>
                <a:blip r:embed="rId7"/>
                <a:stretch>
                  <a:fillRect/>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D5479CF2-802D-4E32-905E-70AEF74BA15A}"/>
              </a:ext>
            </a:extLst>
          </p:cNvPr>
          <p:cNvSpPr>
            <a:spLocks noGrp="1"/>
          </p:cNvSpPr>
          <p:nvPr>
            <p:ph type="sldNum" sz="quarter" idx="12"/>
          </p:nvPr>
        </p:nvSpPr>
        <p:spPr/>
        <p:txBody>
          <a:bodyPr/>
          <a:lstStyle/>
          <a:p>
            <a:fld id="{8227A19A-6494-4EE7-93E4-A64D2614CF05}" type="slidenum">
              <a:rPr lang="zh-CN" altLang="en-US" smtClean="0"/>
              <a:t>84</a:t>
            </a:fld>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8" name="Text Box 8">
            <a:extLst>
              <a:ext uri="{FF2B5EF4-FFF2-40B4-BE49-F238E27FC236}">
                <a16:creationId xmlns:a16="http://schemas.microsoft.com/office/drawing/2014/main" id="{55782C6E-D14F-4A4D-AFFA-3D9F76777B42}"/>
              </a:ext>
            </a:extLst>
          </p:cNvPr>
          <p:cNvSpPr txBox="1">
            <a:spLocks noChangeArrowheads="1"/>
          </p:cNvSpPr>
          <p:nvPr/>
        </p:nvSpPr>
        <p:spPr bwMode="auto">
          <a:xfrm>
            <a:off x="1179706" y="1610965"/>
            <a:ext cx="612775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800" dirty="0">
                <a:latin typeface="Times New Roman" panose="02020603050405020304" pitchFamily="18" charset="0"/>
                <a:cs typeface="Times New Roman" panose="02020603050405020304" pitchFamily="18" charset="0"/>
              </a:rPr>
              <a:t>Solving the three equations we have:</a:t>
            </a:r>
          </a:p>
        </p:txBody>
      </p:sp>
      <p:sp>
        <p:nvSpPr>
          <p:cNvPr id="414733" name="Text Box 13">
            <a:extLst>
              <a:ext uri="{FF2B5EF4-FFF2-40B4-BE49-F238E27FC236}">
                <a16:creationId xmlns:a16="http://schemas.microsoft.com/office/drawing/2014/main" id="{1E0F3825-DD1E-41F4-B1DD-94DEA64FB5B7}"/>
              </a:ext>
            </a:extLst>
          </p:cNvPr>
          <p:cNvSpPr txBox="1">
            <a:spLocks noChangeArrowheads="1"/>
          </p:cNvSpPr>
          <p:nvPr/>
        </p:nvSpPr>
        <p:spPr bwMode="auto">
          <a:xfrm>
            <a:off x="1182880" y="4635153"/>
            <a:ext cx="10336329"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spcBef>
                <a:spcPct val="50000"/>
              </a:spcBef>
              <a:defRPr/>
            </a:pPr>
            <a:r>
              <a:rPr kumimoji="1" lang="zh-CN" altLang="en-US" sz="2800" dirty="0">
                <a:latin typeface="Times New Roman" panose="02020603050405020304" pitchFamily="18" charset="0"/>
                <a:cs typeface="Times New Roman" panose="02020603050405020304" pitchFamily="18" charset="0"/>
                <a:sym typeface="Symbol" pitchFamily="18" charset="2"/>
              </a:rPr>
              <a:t> </a:t>
            </a:r>
            <a:r>
              <a:rPr kumimoji="1" lang="en-US" altLang="zh-CN" sz="2800" dirty="0">
                <a:latin typeface="Times New Roman" panose="02020603050405020304" pitchFamily="18" charset="0"/>
                <a:cs typeface="Times New Roman" panose="02020603050405020304" pitchFamily="18" charset="0"/>
                <a:sym typeface="Symbol" pitchFamily="18" charset="2"/>
              </a:rPr>
              <a:t>just depends on  and does not change with the scattering materials.</a:t>
            </a:r>
            <a:endParaRPr kumimoji="1" lang="en-US" altLang="zh-CN" sz="2800" dirty="0">
              <a:latin typeface="Times New Roman" panose="02020603050405020304" pitchFamily="18" charset="0"/>
              <a:cs typeface="Times New Roman" panose="02020603050405020304" pitchFamily="18" charset="0"/>
            </a:endParaRPr>
          </a:p>
        </p:txBody>
      </p:sp>
      <p:pic>
        <p:nvPicPr>
          <p:cNvPr id="8" name="图片 8">
            <a:extLst>
              <a:ext uri="{FF2B5EF4-FFF2-40B4-BE49-F238E27FC236}">
                <a16:creationId xmlns:a16="http://schemas.microsoft.com/office/drawing/2014/main" id="{750856A2-936C-4DC5-B4CA-444BB4FCE5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02A3415A-65BE-49AA-81FD-2C8C435D6F7D}"/>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FC107A56-DADC-46E2-8E34-3F66EAA73EA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a:extLst>
                <a:ext uri="{FF2B5EF4-FFF2-40B4-BE49-F238E27FC236}">
                  <a16:creationId xmlns:a16="http://schemas.microsoft.com/office/drawing/2014/main" id="{1C9C4B8B-3F55-4D3B-8B5C-8D8A2A58A86E}"/>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12" name="Text Box 4">
            <a:extLst>
              <a:ext uri="{FF2B5EF4-FFF2-40B4-BE49-F238E27FC236}">
                <a16:creationId xmlns:a16="http://schemas.microsoft.com/office/drawing/2014/main" id="{F96D8638-FB90-4F4B-ACA2-3EF6682C81D0}"/>
              </a:ext>
            </a:extLst>
          </p:cNvPr>
          <p:cNvSpPr txBox="1">
            <a:spLocks noChangeArrowheads="1"/>
          </p:cNvSpPr>
          <p:nvPr/>
        </p:nvSpPr>
        <p:spPr bwMode="auto">
          <a:xfrm>
            <a:off x="2566988" y="279401"/>
            <a:ext cx="645795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Compton Scattering</a:t>
            </a:r>
            <a:endParaRPr kumimoji="1" lang="zh-CN" altLang="en-US"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23B021F-5873-42BF-ADEF-E0F559C31C72}"/>
                  </a:ext>
                </a:extLst>
              </p:cNvPr>
              <p:cNvSpPr/>
              <p:nvPr/>
            </p:nvSpPr>
            <p:spPr>
              <a:xfrm>
                <a:off x="2299368" y="2889534"/>
                <a:ext cx="7209474" cy="983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𝛥𝜆</m:t>
                      </m:r>
                      <m:r>
                        <a:rPr lang="zh-CN" altLang="en-US" sz="2800" i="0">
                          <a:latin typeface="Cambria Math" panose="02040503050406030204" pitchFamily="18" charset="0"/>
                        </a:rPr>
                        <m:t>=</m:t>
                      </m:r>
                      <m:r>
                        <a:rPr lang="zh-CN" altLang="en-US" sz="2800" i="1">
                          <a:latin typeface="Cambria Math" panose="02040503050406030204" pitchFamily="18" charset="0"/>
                        </a:rPr>
                        <m:t>𝜆</m:t>
                      </m:r>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𝜆</m:t>
                          </m:r>
                        </m:e>
                        <m:sub>
                          <m:r>
                            <a:rPr lang="zh-CN" altLang="en-US" sz="2800" i="0">
                              <a:latin typeface="Cambria Math" panose="02040503050406030204" pitchFamily="18" charset="0"/>
                            </a:rPr>
                            <m:t>0</m:t>
                          </m:r>
                        </m:sub>
                      </m:sSub>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2</m:t>
                          </m:r>
                          <m:r>
                            <a:rPr lang="zh-CN" altLang="en-US" sz="2800" i="1">
                              <a:latin typeface="Cambria Math" panose="02040503050406030204" pitchFamily="18" charset="0"/>
                            </a:rPr>
                            <m:t>h</m:t>
                          </m:r>
                        </m:num>
                        <m:den>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𝑚</m:t>
                              </m:r>
                            </m:e>
                            <m:sub>
                              <m:r>
                                <a:rPr lang="zh-CN" altLang="en-US" sz="2800" i="0">
                                  <a:latin typeface="Cambria Math" panose="02040503050406030204" pitchFamily="18" charset="0"/>
                                </a:rPr>
                                <m:t>0</m:t>
                              </m:r>
                            </m:sub>
                          </m:sSub>
                          <m:r>
                            <a:rPr lang="zh-CN" altLang="en-US" sz="2800" i="1">
                              <a:latin typeface="Cambria Math" panose="02040503050406030204" pitchFamily="18" charset="0"/>
                            </a:rPr>
                            <m:t>𝑐</m:t>
                          </m:r>
                        </m:den>
                      </m:f>
                      <m:sSup>
                        <m:sSupPr>
                          <m:ctrlPr>
                            <a:rPr lang="zh-CN" altLang="en-US" sz="2800" i="1">
                              <a:latin typeface="Cambria Math" panose="02040503050406030204" pitchFamily="18" charset="0"/>
                            </a:rPr>
                          </m:ctrlPr>
                        </m:sSupPr>
                        <m:e>
                          <m:r>
                            <m:rPr>
                              <m:sty m:val="p"/>
                            </m:rPr>
                            <a:rPr lang="zh-CN" altLang="en-US" sz="2800" i="0">
                              <a:latin typeface="Cambria Math" panose="02040503050406030204" pitchFamily="18" charset="0"/>
                            </a:rPr>
                            <m:t>sin</m:t>
                          </m:r>
                        </m:e>
                        <m:sup>
                          <m:r>
                            <a:rPr lang="zh-CN" altLang="en-US" sz="2800" i="0">
                              <a:latin typeface="Cambria Math" panose="02040503050406030204" pitchFamily="18" charset="0"/>
                            </a:rPr>
                            <m:t>2</m:t>
                          </m:r>
                        </m:sup>
                      </m:sSup>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𝜃</m:t>
                          </m:r>
                        </m:num>
                        <m:den>
                          <m:r>
                            <a:rPr lang="zh-CN" altLang="en-US" sz="2800" i="0">
                              <a:latin typeface="Cambria Math" panose="02040503050406030204" pitchFamily="18" charset="0"/>
                            </a:rPr>
                            <m:t>2</m:t>
                          </m:r>
                        </m:den>
                      </m:f>
                      <m:r>
                        <a:rPr lang="zh-CN" altLang="en-US" sz="2800" i="0">
                          <a:latin typeface="Cambria Math" panose="02040503050406030204" pitchFamily="18" charset="0"/>
                        </a:rPr>
                        <m:t>=0.0485</m:t>
                      </m:r>
                      <m:sSup>
                        <m:sSupPr>
                          <m:ctrlPr>
                            <a:rPr lang="zh-CN" altLang="en-US" sz="2800" i="1">
                              <a:latin typeface="Cambria Math" panose="02040503050406030204" pitchFamily="18" charset="0"/>
                            </a:rPr>
                          </m:ctrlPr>
                        </m:sSupPr>
                        <m:e>
                          <m:r>
                            <m:rPr>
                              <m:sty m:val="p"/>
                            </m:rPr>
                            <a:rPr lang="zh-CN" altLang="en-US" sz="2800" i="0">
                              <a:latin typeface="Cambria Math" panose="02040503050406030204" pitchFamily="18" charset="0"/>
                            </a:rPr>
                            <m:t>sin</m:t>
                          </m:r>
                        </m:e>
                        <m:sup>
                          <m:r>
                            <a:rPr lang="zh-CN" altLang="en-US" sz="2800" i="0">
                              <a:latin typeface="Cambria Math" panose="02040503050406030204" pitchFamily="18" charset="0"/>
                            </a:rPr>
                            <m:t>2</m:t>
                          </m:r>
                        </m:sup>
                      </m:sSup>
                      <m:f>
                        <m:fPr>
                          <m:ctrlPr>
                            <a:rPr lang="zh-CN" altLang="en-US" sz="2800" i="1">
                              <a:latin typeface="Cambria Math" panose="02040503050406030204" pitchFamily="18" charset="0"/>
                            </a:rPr>
                          </m:ctrlPr>
                        </m:fPr>
                        <m:num>
                          <m:r>
                            <a:rPr lang="zh-CN" altLang="en-US" sz="2800" i="1">
                              <a:latin typeface="Cambria Math" panose="02040503050406030204" pitchFamily="18" charset="0"/>
                            </a:rPr>
                            <m:t>𝜃</m:t>
                          </m:r>
                        </m:num>
                        <m:den>
                          <m:r>
                            <a:rPr lang="zh-CN" altLang="en-US" sz="2800" i="0">
                              <a:latin typeface="Cambria Math" panose="02040503050406030204" pitchFamily="18" charset="0"/>
                            </a:rPr>
                            <m:t>2</m:t>
                          </m:r>
                        </m:den>
                      </m:f>
                      <m:r>
                        <a:rPr lang="en-US" altLang="zh-CN" sz="2800" b="0" i="1" smtClean="0">
                          <a:latin typeface="Cambria Math" panose="02040503050406030204" pitchFamily="18" charset="0"/>
                        </a:rPr>
                        <m:t>(</m:t>
                      </m:r>
                      <m:r>
                        <a:rPr lang="zh-CN" altLang="en-US" sz="2800">
                          <a:latin typeface="Cambria Math" panose="02040503050406030204" pitchFamily="18" charset="0"/>
                        </a:rPr>
                        <m:t>Å</m:t>
                      </m:r>
                      <m:r>
                        <a:rPr lang="en-US" altLang="zh-CN" sz="2800" b="0" i="1" smtClean="0">
                          <a:latin typeface="Cambria Math" panose="02040503050406030204" pitchFamily="18" charset="0"/>
                        </a:rPr>
                        <m:t>)</m:t>
                      </m:r>
                    </m:oMath>
                  </m:oMathPara>
                </a14:m>
                <a:endParaRPr lang="zh-CN" altLang="en-US" sz="2800" dirty="0"/>
              </a:p>
            </p:txBody>
          </p:sp>
        </mc:Choice>
        <mc:Fallback xmlns="">
          <p:sp>
            <p:nvSpPr>
              <p:cNvPr id="2" name="矩形 1">
                <a:extLst>
                  <a:ext uri="{FF2B5EF4-FFF2-40B4-BE49-F238E27FC236}">
                    <a16:creationId xmlns:a16="http://schemas.microsoft.com/office/drawing/2014/main" id="{D23B021F-5873-42BF-ADEF-E0F559C31C72}"/>
                  </a:ext>
                </a:extLst>
              </p:cNvPr>
              <p:cNvSpPr>
                <a:spLocks noRot="1" noChangeAspect="1" noMove="1" noResize="1" noEditPoints="1" noAdjustHandles="1" noChangeArrowheads="1" noChangeShapeType="1" noTextEdit="1"/>
              </p:cNvSpPr>
              <p:nvPr/>
            </p:nvSpPr>
            <p:spPr>
              <a:xfrm>
                <a:off x="2299368" y="2889534"/>
                <a:ext cx="7209474" cy="983539"/>
              </a:xfrm>
              <a:prstGeom prst="rect">
                <a:avLst/>
              </a:prstGeom>
              <a:blipFill>
                <a:blip r:embed="rId5"/>
                <a:stretch>
                  <a:fillRect/>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924164D4-AC84-421D-A97F-9643DC6782F9}"/>
              </a:ext>
            </a:extLst>
          </p:cNvPr>
          <p:cNvSpPr>
            <a:spLocks noGrp="1"/>
          </p:cNvSpPr>
          <p:nvPr>
            <p:ph type="sldNum" sz="quarter" idx="12"/>
          </p:nvPr>
        </p:nvSpPr>
        <p:spPr/>
        <p:txBody>
          <a:bodyPr/>
          <a:lstStyle/>
          <a:p>
            <a:fld id="{8227A19A-6494-4EE7-93E4-A64D2614CF05}" type="slidenum">
              <a:rPr lang="zh-CN" altLang="en-US" smtClean="0"/>
              <a:t>85</a:t>
            </a:fld>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8" name="Text Box 8">
            <a:extLst>
              <a:ext uri="{FF2B5EF4-FFF2-40B4-BE49-F238E27FC236}">
                <a16:creationId xmlns:a16="http://schemas.microsoft.com/office/drawing/2014/main" id="{B967D3DA-6173-4F60-ADBD-257B7473E27D}"/>
              </a:ext>
            </a:extLst>
          </p:cNvPr>
          <p:cNvSpPr txBox="1">
            <a:spLocks noChangeArrowheads="1"/>
          </p:cNvSpPr>
          <p:nvPr/>
        </p:nvSpPr>
        <p:spPr bwMode="auto">
          <a:xfrm>
            <a:off x="1096895" y="1701042"/>
            <a:ext cx="10328351"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spcBef>
                <a:spcPct val="50000"/>
              </a:spcBef>
              <a:defRPr/>
            </a:pPr>
            <a:r>
              <a:rPr kumimoji="1" lang="en-US" altLang="zh-CN" sz="2800" dirty="0">
                <a:latin typeface="Times New Roman" panose="02020603050405020304" pitchFamily="18" charset="0"/>
                <a:cs typeface="Times New Roman" panose="02020603050405020304" pitchFamily="18" charset="0"/>
              </a:rPr>
              <a:t>Light is stream of photons. Photon has definite energy and momentum</a:t>
            </a:r>
          </a:p>
        </p:txBody>
      </p:sp>
      <p:sp>
        <p:nvSpPr>
          <p:cNvPr id="15" name="Text Box 4">
            <a:extLst>
              <a:ext uri="{FF2B5EF4-FFF2-40B4-BE49-F238E27FC236}">
                <a16:creationId xmlns:a16="http://schemas.microsoft.com/office/drawing/2014/main" id="{72E6AE53-0295-4D49-930A-7073CAD6D85A}"/>
              </a:ext>
            </a:extLst>
          </p:cNvPr>
          <p:cNvSpPr txBox="1">
            <a:spLocks noChangeArrowheads="1"/>
          </p:cNvSpPr>
          <p:nvPr/>
        </p:nvSpPr>
        <p:spPr bwMode="auto">
          <a:xfrm>
            <a:off x="2566988" y="279401"/>
            <a:ext cx="6457950" cy="769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4400" b="1" dirty="0">
                <a:latin typeface="Arial" charset="0"/>
              </a:rPr>
              <a:t>Particle nature of light</a:t>
            </a:r>
            <a:endParaRPr kumimoji="1" lang="zh-CN" altLang="en-US" sz="4400" b="1" dirty="0">
              <a:latin typeface="Arial" charset="0"/>
            </a:endParaRPr>
          </a:p>
        </p:txBody>
      </p:sp>
      <p:pic>
        <p:nvPicPr>
          <p:cNvPr id="8" name="图片 8">
            <a:extLst>
              <a:ext uri="{FF2B5EF4-FFF2-40B4-BE49-F238E27FC236}">
                <a16:creationId xmlns:a16="http://schemas.microsoft.com/office/drawing/2014/main" id="{904ACF6B-9C3A-4079-B272-2FDD8BB2AB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7A8DC60C-4689-431E-BFD6-4D3E22CFC19D}"/>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C6646A0E-940A-45A5-88E8-2C77CC06F18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a:extLst>
                <a:ext uri="{FF2B5EF4-FFF2-40B4-BE49-F238E27FC236}">
                  <a16:creationId xmlns:a16="http://schemas.microsoft.com/office/drawing/2014/main" id="{B8AC7D51-F36A-4C4E-925C-6A6A4C34DB9A}"/>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123C0FC-1D71-47C0-8722-21BBBA7F4458}"/>
                  </a:ext>
                </a:extLst>
              </p:cNvPr>
              <p:cNvSpPr/>
              <p:nvPr/>
            </p:nvSpPr>
            <p:spPr>
              <a:xfrm>
                <a:off x="4616300" y="3049185"/>
                <a:ext cx="147970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3200" i="1">
                          <a:latin typeface="Cambria Math" panose="02040503050406030204" pitchFamily="18" charset="0"/>
                        </a:rPr>
                        <m:t>𝜀</m:t>
                      </m:r>
                      <m:r>
                        <a:rPr lang="zh-CN" altLang="en-US" sz="3200" i="0">
                          <a:latin typeface="Cambria Math" panose="02040503050406030204" pitchFamily="18" charset="0"/>
                        </a:rPr>
                        <m:t>=</m:t>
                      </m:r>
                      <m:r>
                        <a:rPr lang="zh-CN" altLang="en-US" sz="3200" i="1">
                          <a:latin typeface="Cambria Math" panose="02040503050406030204" pitchFamily="18" charset="0"/>
                        </a:rPr>
                        <m:t>h</m:t>
                      </m:r>
                      <m:r>
                        <a:rPr lang="zh-CN" altLang="en-US" sz="3200" i="1">
                          <a:latin typeface="Cambria Math" panose="02040503050406030204" pitchFamily="18" charset="0"/>
                        </a:rPr>
                        <m:t>𝜈</m:t>
                      </m:r>
                    </m:oMath>
                  </m:oMathPara>
                </a14:m>
                <a:endParaRPr lang="zh-CN" altLang="en-US" sz="3200" dirty="0"/>
              </a:p>
            </p:txBody>
          </p:sp>
        </mc:Choice>
        <mc:Fallback xmlns="">
          <p:sp>
            <p:nvSpPr>
              <p:cNvPr id="2" name="矩形 1">
                <a:extLst>
                  <a:ext uri="{FF2B5EF4-FFF2-40B4-BE49-F238E27FC236}">
                    <a16:creationId xmlns:a16="http://schemas.microsoft.com/office/drawing/2014/main" id="{7123C0FC-1D71-47C0-8722-21BBBA7F4458}"/>
                  </a:ext>
                </a:extLst>
              </p:cNvPr>
              <p:cNvSpPr>
                <a:spLocks noRot="1" noChangeAspect="1" noMove="1" noResize="1" noEditPoints="1" noAdjustHandles="1" noChangeArrowheads="1" noChangeShapeType="1" noTextEdit="1"/>
              </p:cNvSpPr>
              <p:nvPr/>
            </p:nvSpPr>
            <p:spPr>
              <a:xfrm>
                <a:off x="4616300" y="3049185"/>
                <a:ext cx="1479700" cy="58477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AC412DF5-54DC-474C-BA17-2E8A014DA5A3}"/>
                  </a:ext>
                </a:extLst>
              </p:cNvPr>
              <p:cNvSpPr/>
              <p:nvPr/>
            </p:nvSpPr>
            <p:spPr>
              <a:xfrm>
                <a:off x="4381908" y="4129433"/>
                <a:ext cx="2312813" cy="10275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3200" i="1">
                          <a:latin typeface="Cambria Math" panose="02040503050406030204" pitchFamily="18" charset="0"/>
                        </a:rPr>
                        <m:t>𝑃</m:t>
                      </m:r>
                      <m:r>
                        <a:rPr lang="zh-CN" altLang="en-US" sz="3200" i="0">
                          <a:latin typeface="Cambria Math" panose="02040503050406030204" pitchFamily="18" charset="0"/>
                        </a:rPr>
                        <m:t>=</m:t>
                      </m:r>
                      <m:f>
                        <m:fPr>
                          <m:ctrlPr>
                            <a:rPr lang="zh-CN" altLang="en-US" sz="3200" i="1">
                              <a:latin typeface="Cambria Math" panose="02040503050406030204" pitchFamily="18" charset="0"/>
                            </a:rPr>
                          </m:ctrlPr>
                        </m:fPr>
                        <m:num>
                          <m:r>
                            <a:rPr lang="zh-CN" altLang="en-US" sz="3200" i="1">
                              <a:latin typeface="Cambria Math" panose="02040503050406030204" pitchFamily="18" charset="0"/>
                            </a:rPr>
                            <m:t>h</m:t>
                          </m:r>
                          <m:r>
                            <a:rPr lang="zh-CN" altLang="en-US" sz="3200" i="1">
                              <a:latin typeface="Cambria Math" panose="02040503050406030204" pitchFamily="18" charset="0"/>
                            </a:rPr>
                            <m:t>𝜈</m:t>
                          </m:r>
                        </m:num>
                        <m:den>
                          <m:r>
                            <a:rPr lang="zh-CN" altLang="en-US" sz="3200" i="1">
                              <a:latin typeface="Cambria Math" panose="02040503050406030204" pitchFamily="18" charset="0"/>
                            </a:rPr>
                            <m:t>𝑐</m:t>
                          </m:r>
                        </m:den>
                      </m:f>
                      <m:r>
                        <a:rPr lang="zh-CN" altLang="en-US" sz="3200" i="0">
                          <a:latin typeface="Cambria Math" panose="02040503050406030204" pitchFamily="18" charset="0"/>
                        </a:rPr>
                        <m:t>=</m:t>
                      </m:r>
                      <m:f>
                        <m:fPr>
                          <m:ctrlPr>
                            <a:rPr lang="zh-CN" altLang="en-US" sz="3200" i="1">
                              <a:latin typeface="Cambria Math" panose="02040503050406030204" pitchFamily="18" charset="0"/>
                            </a:rPr>
                          </m:ctrlPr>
                        </m:fPr>
                        <m:num>
                          <m:r>
                            <a:rPr lang="zh-CN" altLang="en-US" sz="3200" i="1">
                              <a:latin typeface="Cambria Math" panose="02040503050406030204" pitchFamily="18" charset="0"/>
                            </a:rPr>
                            <m:t>h</m:t>
                          </m:r>
                        </m:num>
                        <m:den>
                          <m:r>
                            <a:rPr lang="zh-CN" altLang="en-US" sz="3200" i="1">
                              <a:latin typeface="Cambria Math" panose="02040503050406030204" pitchFamily="18" charset="0"/>
                            </a:rPr>
                            <m:t>𝜆</m:t>
                          </m:r>
                        </m:den>
                      </m:f>
                    </m:oMath>
                  </m:oMathPara>
                </a14:m>
                <a:endParaRPr lang="zh-CN" altLang="en-US" sz="3200" dirty="0"/>
              </a:p>
            </p:txBody>
          </p:sp>
        </mc:Choice>
        <mc:Fallback xmlns="">
          <p:sp>
            <p:nvSpPr>
              <p:cNvPr id="3" name="矩形 2">
                <a:extLst>
                  <a:ext uri="{FF2B5EF4-FFF2-40B4-BE49-F238E27FC236}">
                    <a16:creationId xmlns:a16="http://schemas.microsoft.com/office/drawing/2014/main" id="{AC412DF5-54DC-474C-BA17-2E8A014DA5A3}"/>
                  </a:ext>
                </a:extLst>
              </p:cNvPr>
              <p:cNvSpPr>
                <a:spLocks noRot="1" noChangeAspect="1" noMove="1" noResize="1" noEditPoints="1" noAdjustHandles="1" noChangeArrowheads="1" noChangeShapeType="1" noTextEdit="1"/>
              </p:cNvSpPr>
              <p:nvPr/>
            </p:nvSpPr>
            <p:spPr>
              <a:xfrm>
                <a:off x="4381908" y="4129433"/>
                <a:ext cx="2312813" cy="1027525"/>
              </a:xfrm>
              <a:prstGeom prst="rect">
                <a:avLst/>
              </a:prstGeom>
              <a:blipFill>
                <a:blip r:embed="rId6"/>
                <a:stretch>
                  <a:fillRect/>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FB2823B-A991-4DE8-B313-362CFF082F29}"/>
              </a:ext>
            </a:extLst>
          </p:cNvPr>
          <p:cNvSpPr>
            <a:spLocks noGrp="1"/>
          </p:cNvSpPr>
          <p:nvPr>
            <p:ph type="sldNum" sz="quarter" idx="12"/>
          </p:nvPr>
        </p:nvSpPr>
        <p:spPr/>
        <p:txBody>
          <a:bodyPr/>
          <a:lstStyle/>
          <a:p>
            <a:fld id="{8227A19A-6494-4EE7-93E4-A64D2614CF05}" type="slidenum">
              <a:rPr lang="zh-CN" altLang="en-US" smtClean="0"/>
              <a:t>86</a:t>
            </a:fld>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8" name="Text Box 4">
            <a:extLst>
              <a:ext uri="{FF2B5EF4-FFF2-40B4-BE49-F238E27FC236}">
                <a16:creationId xmlns:a16="http://schemas.microsoft.com/office/drawing/2014/main" id="{538D975B-1D21-4065-ABF9-21825C14FB2C}"/>
              </a:ext>
            </a:extLst>
          </p:cNvPr>
          <p:cNvSpPr txBox="1">
            <a:spLocks noChangeArrowheads="1"/>
          </p:cNvSpPr>
          <p:nvPr/>
        </p:nvSpPr>
        <p:spPr bwMode="auto">
          <a:xfrm>
            <a:off x="1185747" y="1464469"/>
            <a:ext cx="2971800" cy="522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800" dirty="0">
                <a:effectLst>
                  <a:outerShdw blurRad="38100" dist="38100" dir="2700000" algn="tl">
                    <a:srgbClr val="FFFFFF"/>
                  </a:outerShdw>
                </a:effectLst>
                <a:latin typeface="Times New Roman" panose="02020603050405020304" pitchFamily="18" charset="0"/>
                <a:cs typeface="Times New Roman" panose="02020603050405020304" pitchFamily="18" charset="0"/>
              </a:rPr>
              <a:t>De Broglie wave</a:t>
            </a:r>
          </a:p>
        </p:txBody>
      </p:sp>
      <p:sp>
        <p:nvSpPr>
          <p:cNvPr id="420874" name="Text Box 10">
            <a:extLst>
              <a:ext uri="{FF2B5EF4-FFF2-40B4-BE49-F238E27FC236}">
                <a16:creationId xmlns:a16="http://schemas.microsoft.com/office/drawing/2014/main" id="{915A05C2-FBBE-429D-B355-32CE69CE14B4}"/>
              </a:ext>
            </a:extLst>
          </p:cNvPr>
          <p:cNvSpPr txBox="1">
            <a:spLocks noChangeArrowheads="1"/>
          </p:cNvSpPr>
          <p:nvPr/>
        </p:nvSpPr>
        <p:spPr bwMode="auto">
          <a:xfrm>
            <a:off x="2005013" y="4312266"/>
            <a:ext cx="7620000" cy="1119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just"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we may image that matter with mass </a:t>
            </a:r>
            <a:r>
              <a:rPr kumimoji="1" lang="en-US" altLang="zh-CN" sz="2800" i="1" dirty="0">
                <a:latin typeface="Times New Roman" panose="02020603050405020304" pitchFamily="18" charset="0"/>
                <a:cs typeface="Times New Roman" panose="02020603050405020304" pitchFamily="18" charset="0"/>
              </a:rPr>
              <a:t>m</a:t>
            </a:r>
            <a:r>
              <a:rPr kumimoji="1" lang="en-US" altLang="zh-CN" sz="2800" dirty="0">
                <a:latin typeface="Times New Roman" panose="02020603050405020304" pitchFamily="18" charset="0"/>
                <a:cs typeface="Times New Roman" panose="02020603050405020304" pitchFamily="18" charset="0"/>
              </a:rPr>
              <a:t> and velocity </a:t>
            </a:r>
            <a:r>
              <a:rPr kumimoji="1" lang="en-US" altLang="zh-CN" sz="2800" i="1" dirty="0">
                <a:latin typeface="Times New Roman" panose="02020603050405020304" pitchFamily="18" charset="0"/>
                <a:cs typeface="Times New Roman" panose="02020603050405020304" pitchFamily="18" charset="0"/>
              </a:rPr>
              <a:t>v </a:t>
            </a:r>
            <a:r>
              <a:rPr kumimoji="1" lang="en-US" altLang="zh-CN" sz="2800" dirty="0">
                <a:latin typeface="Times New Roman" panose="02020603050405020304" pitchFamily="18" charset="0"/>
                <a:cs typeface="Times New Roman" panose="02020603050405020304" pitchFamily="18" charset="0"/>
              </a:rPr>
              <a:t>may have a wavelength:</a:t>
            </a:r>
          </a:p>
        </p:txBody>
      </p:sp>
      <p:sp>
        <p:nvSpPr>
          <p:cNvPr id="420877" name="Text Box 13">
            <a:extLst>
              <a:ext uri="{FF2B5EF4-FFF2-40B4-BE49-F238E27FC236}">
                <a16:creationId xmlns:a16="http://schemas.microsoft.com/office/drawing/2014/main" id="{6C99162F-EBAD-47A8-87D8-0E7A7E11FF18}"/>
              </a:ext>
            </a:extLst>
          </p:cNvPr>
          <p:cNvSpPr txBox="1">
            <a:spLocks noChangeArrowheads="1"/>
          </p:cNvSpPr>
          <p:nvPr/>
        </p:nvSpPr>
        <p:spPr bwMode="auto">
          <a:xfrm>
            <a:off x="2005013" y="2426231"/>
            <a:ext cx="31242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2800" dirty="0">
                <a:latin typeface="Times New Roman" panose="02020603050405020304" pitchFamily="18" charset="0"/>
                <a:cs typeface="Times New Roman" panose="02020603050405020304" pitchFamily="18" charset="0"/>
              </a:rPr>
              <a:t>From equations:</a:t>
            </a:r>
          </a:p>
        </p:txBody>
      </p:sp>
      <p:sp>
        <p:nvSpPr>
          <p:cNvPr id="420878" name="Text Box 14">
            <a:extLst>
              <a:ext uri="{FF2B5EF4-FFF2-40B4-BE49-F238E27FC236}">
                <a16:creationId xmlns:a16="http://schemas.microsoft.com/office/drawing/2014/main" id="{70743673-A18B-41F7-A621-1AF080947D4A}"/>
              </a:ext>
            </a:extLst>
          </p:cNvPr>
          <p:cNvSpPr txBox="1">
            <a:spLocks noChangeArrowheads="1"/>
          </p:cNvSpPr>
          <p:nvPr/>
        </p:nvSpPr>
        <p:spPr bwMode="auto">
          <a:xfrm>
            <a:off x="2968625" y="259933"/>
            <a:ext cx="6400800" cy="769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4400" b="1" dirty="0">
                <a:latin typeface="Arial" charset="0"/>
              </a:rPr>
              <a:t>Wave nature of matter</a:t>
            </a:r>
          </a:p>
        </p:txBody>
      </p:sp>
      <p:pic>
        <p:nvPicPr>
          <p:cNvPr id="12" name="图片 8">
            <a:extLst>
              <a:ext uri="{FF2B5EF4-FFF2-40B4-BE49-F238E27FC236}">
                <a16:creationId xmlns:a16="http://schemas.microsoft.com/office/drawing/2014/main" id="{00DBBA29-C359-4C1A-BDA5-6B8C07A98A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5">
            <a:extLst>
              <a:ext uri="{FF2B5EF4-FFF2-40B4-BE49-F238E27FC236}">
                <a16:creationId xmlns:a16="http://schemas.microsoft.com/office/drawing/2014/main" id="{E85FC3B5-AA7D-4BDA-8E0E-5133DF783FF0}"/>
              </a:ext>
            </a:extLst>
          </p:cNvPr>
          <p:cNvGrpSpPr>
            <a:grpSpLocks/>
          </p:cNvGrpSpPr>
          <p:nvPr/>
        </p:nvGrpSpPr>
        <p:grpSpPr bwMode="auto">
          <a:xfrm>
            <a:off x="12000" y="1268760"/>
            <a:ext cx="12168000" cy="0"/>
            <a:chOff x="0" y="119"/>
            <a:chExt cx="5804" cy="726"/>
          </a:xfrm>
        </p:grpSpPr>
        <p:pic>
          <p:nvPicPr>
            <p:cNvPr id="14" name="Picture 6" descr="nklogo">
              <a:extLst>
                <a:ext uri="{FF2B5EF4-FFF2-40B4-BE49-F238E27FC236}">
                  <a16:creationId xmlns:a16="http://schemas.microsoft.com/office/drawing/2014/main" id="{058C0CF7-4410-4DED-84F0-A2AE4BE0980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ine 7">
              <a:extLst>
                <a:ext uri="{FF2B5EF4-FFF2-40B4-BE49-F238E27FC236}">
                  <a16:creationId xmlns:a16="http://schemas.microsoft.com/office/drawing/2014/main" id="{661B7D27-A619-4576-8BAF-8A418A316D5C}"/>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grpSp>
        <p:nvGrpSpPr>
          <p:cNvPr id="5" name="组合 4">
            <a:extLst>
              <a:ext uri="{FF2B5EF4-FFF2-40B4-BE49-F238E27FC236}">
                <a16:creationId xmlns:a16="http://schemas.microsoft.com/office/drawing/2014/main" id="{CD50F086-894B-42FE-BAA6-8C6E70221740}"/>
              </a:ext>
            </a:extLst>
          </p:cNvPr>
          <p:cNvGrpSpPr/>
          <p:nvPr/>
        </p:nvGrpSpPr>
        <p:grpSpPr>
          <a:xfrm>
            <a:off x="3567113" y="3197070"/>
            <a:ext cx="5649593" cy="910506"/>
            <a:chOff x="3719832" y="2917243"/>
            <a:chExt cx="5649593" cy="910506"/>
          </a:xfrm>
        </p:grpSpPr>
        <p:sp>
          <p:nvSpPr>
            <p:cNvPr id="2" name="矩形 1">
              <a:extLst>
                <a:ext uri="{FF2B5EF4-FFF2-40B4-BE49-F238E27FC236}">
                  <a16:creationId xmlns:a16="http://schemas.microsoft.com/office/drawing/2014/main" id="{C5060B8F-2368-46B8-8A94-EA2C98EC9FF0}"/>
                </a:ext>
              </a:extLst>
            </p:cNvPr>
            <p:cNvSpPr/>
            <p:nvPr/>
          </p:nvSpPr>
          <p:spPr>
            <a:xfrm>
              <a:off x="6040438" y="3141664"/>
              <a:ext cx="628698" cy="461665"/>
            </a:xfrm>
            <a:prstGeom prst="rect">
              <a:avLst/>
            </a:prstGeom>
          </p:spPr>
          <p:txBody>
            <a:bodyPr wrap="none">
              <a:spAutoFit/>
            </a:bodyPr>
            <a:lstStyle/>
            <a:p>
              <a:pPr eaLnBrk="1" hangingPunct="1">
                <a:defRPr/>
              </a:pPr>
              <a:r>
                <a:rPr kumimoji="1" lang="en-US" altLang="zh-CN" sz="2400" dirty="0">
                  <a:latin typeface="Times New Roman" panose="02020603050405020304" pitchFamily="18" charset="0"/>
                  <a:cs typeface="Times New Roman" panose="02020603050405020304" pitchFamily="18" charset="0"/>
                </a:rPr>
                <a:t>and</a:t>
              </a:r>
              <a:endParaRPr lang="zh-CN" altLang="en-US" sz="2400"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58EA4928-D7BA-49F9-A375-038BAB0C1DDB}"/>
                    </a:ext>
                  </a:extLst>
                </p:cNvPr>
                <p:cNvSpPr/>
                <p:nvPr/>
              </p:nvSpPr>
              <p:spPr>
                <a:xfrm>
                  <a:off x="3719832" y="3110886"/>
                  <a:ext cx="13166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𝜀</m:t>
                        </m:r>
                        <m:r>
                          <a:rPr lang="zh-CN" altLang="en-US" sz="2800" i="0">
                            <a:latin typeface="Cambria Math" panose="02040503050406030204" pitchFamily="18" charset="0"/>
                          </a:rPr>
                          <m:t>=</m:t>
                        </m:r>
                        <m:r>
                          <a:rPr lang="zh-CN" altLang="en-US" sz="2800" i="1">
                            <a:latin typeface="Cambria Math" panose="02040503050406030204" pitchFamily="18" charset="0"/>
                          </a:rPr>
                          <m:t>h</m:t>
                        </m:r>
                        <m:r>
                          <a:rPr lang="zh-CN" altLang="en-US" sz="2800" i="1">
                            <a:latin typeface="Cambria Math" panose="02040503050406030204" pitchFamily="18" charset="0"/>
                          </a:rPr>
                          <m:t>𝜈</m:t>
                        </m:r>
                      </m:oMath>
                    </m:oMathPara>
                  </a14:m>
                  <a:endParaRPr lang="zh-CN" altLang="en-US" sz="2800" dirty="0"/>
                </a:p>
              </p:txBody>
            </p:sp>
          </mc:Choice>
          <mc:Fallback xmlns="">
            <p:sp>
              <p:nvSpPr>
                <p:cNvPr id="3" name="矩形 2">
                  <a:extLst>
                    <a:ext uri="{FF2B5EF4-FFF2-40B4-BE49-F238E27FC236}">
                      <a16:creationId xmlns:a16="http://schemas.microsoft.com/office/drawing/2014/main" id="{58EA4928-D7BA-49F9-A375-038BAB0C1DDB}"/>
                    </a:ext>
                  </a:extLst>
                </p:cNvPr>
                <p:cNvSpPr>
                  <a:spLocks noRot="1" noChangeAspect="1" noMove="1" noResize="1" noEditPoints="1" noAdjustHandles="1" noChangeArrowheads="1" noChangeShapeType="1" noTextEdit="1"/>
                </p:cNvSpPr>
                <p:nvPr/>
              </p:nvSpPr>
              <p:spPr>
                <a:xfrm>
                  <a:off x="3719832" y="3110886"/>
                  <a:ext cx="131664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19DF3D5-0E50-4D51-A836-DD2BBE151074}"/>
                    </a:ext>
                  </a:extLst>
                </p:cNvPr>
                <p:cNvSpPr/>
                <p:nvPr/>
              </p:nvSpPr>
              <p:spPr>
                <a:xfrm>
                  <a:off x="7323929" y="2917243"/>
                  <a:ext cx="2045496"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𝑃</m:t>
                        </m:r>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h</m:t>
                            </m:r>
                            <m:r>
                              <a:rPr lang="zh-CN" altLang="en-US" sz="2800" i="1">
                                <a:latin typeface="Cambria Math" panose="02040503050406030204" pitchFamily="18" charset="0"/>
                              </a:rPr>
                              <m:t>𝜈</m:t>
                            </m:r>
                          </m:num>
                          <m:den>
                            <m:r>
                              <a:rPr lang="zh-CN" altLang="en-US" sz="2800" i="1">
                                <a:latin typeface="Cambria Math" panose="02040503050406030204" pitchFamily="18" charset="0"/>
                              </a:rPr>
                              <m:t>𝑐</m:t>
                            </m:r>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h</m:t>
                            </m:r>
                          </m:num>
                          <m:den>
                            <m:r>
                              <a:rPr lang="zh-CN" altLang="en-US" sz="2800" i="1">
                                <a:latin typeface="Cambria Math" panose="02040503050406030204" pitchFamily="18" charset="0"/>
                              </a:rPr>
                              <m:t>𝜆</m:t>
                            </m:r>
                          </m:den>
                        </m:f>
                      </m:oMath>
                    </m:oMathPara>
                  </a14:m>
                  <a:endParaRPr lang="zh-CN" altLang="en-US" sz="2800" dirty="0"/>
                </a:p>
              </p:txBody>
            </p:sp>
          </mc:Choice>
          <mc:Fallback xmlns="">
            <p:sp>
              <p:nvSpPr>
                <p:cNvPr id="4" name="矩形 3">
                  <a:extLst>
                    <a:ext uri="{FF2B5EF4-FFF2-40B4-BE49-F238E27FC236}">
                      <a16:creationId xmlns:a16="http://schemas.microsoft.com/office/drawing/2014/main" id="{219DF3D5-0E50-4D51-A836-DD2BBE151074}"/>
                    </a:ext>
                  </a:extLst>
                </p:cNvPr>
                <p:cNvSpPr>
                  <a:spLocks noRot="1" noChangeAspect="1" noMove="1" noResize="1" noEditPoints="1" noAdjustHandles="1" noChangeArrowheads="1" noChangeShapeType="1" noTextEdit="1"/>
                </p:cNvSpPr>
                <p:nvPr/>
              </p:nvSpPr>
              <p:spPr>
                <a:xfrm>
                  <a:off x="7323929" y="2917243"/>
                  <a:ext cx="2045496" cy="910506"/>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D8C67E3-EDAE-4718-9B7F-1E59756A80B4}"/>
                  </a:ext>
                </a:extLst>
              </p:cNvPr>
              <p:cNvSpPr/>
              <p:nvPr/>
            </p:nvSpPr>
            <p:spPr>
              <a:xfrm>
                <a:off x="5721967" y="5323839"/>
                <a:ext cx="1449243"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𝜆</m:t>
                      </m:r>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h</m:t>
                          </m:r>
                        </m:num>
                        <m:den>
                          <m:r>
                            <a:rPr lang="zh-CN" altLang="en-US" sz="2800" i="1">
                              <a:latin typeface="Cambria Math" panose="02040503050406030204" pitchFamily="18" charset="0"/>
                            </a:rPr>
                            <m:t>𝑚𝑣</m:t>
                          </m:r>
                        </m:den>
                      </m:f>
                    </m:oMath>
                  </m:oMathPara>
                </a14:m>
                <a:endParaRPr lang="zh-CN" altLang="en-US" sz="2800" dirty="0"/>
              </a:p>
            </p:txBody>
          </p:sp>
        </mc:Choice>
        <mc:Fallback xmlns="">
          <p:sp>
            <p:nvSpPr>
              <p:cNvPr id="6" name="矩形 5">
                <a:extLst>
                  <a:ext uri="{FF2B5EF4-FFF2-40B4-BE49-F238E27FC236}">
                    <a16:creationId xmlns:a16="http://schemas.microsoft.com/office/drawing/2014/main" id="{7D8C67E3-EDAE-4718-9B7F-1E59756A80B4}"/>
                  </a:ext>
                </a:extLst>
              </p:cNvPr>
              <p:cNvSpPr>
                <a:spLocks noRot="1" noChangeAspect="1" noMove="1" noResize="1" noEditPoints="1" noAdjustHandles="1" noChangeArrowheads="1" noChangeShapeType="1" noTextEdit="1"/>
              </p:cNvSpPr>
              <p:nvPr/>
            </p:nvSpPr>
            <p:spPr>
              <a:xfrm>
                <a:off x="5721967" y="5323839"/>
                <a:ext cx="1449243" cy="910570"/>
              </a:xfrm>
              <a:prstGeom prst="rect">
                <a:avLst/>
              </a:prstGeom>
              <a:blipFill>
                <a:blip r:embed="rId7"/>
                <a:stretch>
                  <a:fillRect/>
                </a:stretch>
              </a:blipFill>
            </p:spPr>
            <p:txBody>
              <a:bodyPr/>
              <a:lstStyle/>
              <a:p>
                <a:r>
                  <a:rPr lang="zh-CN" altLang="en-US">
                    <a:noFill/>
                  </a:rPr>
                  <a:t> </a:t>
                </a:r>
              </a:p>
            </p:txBody>
          </p:sp>
        </mc:Fallback>
      </mc:AlternateContent>
      <p:sp>
        <p:nvSpPr>
          <p:cNvPr id="7" name="灯片编号占位符 6">
            <a:extLst>
              <a:ext uri="{FF2B5EF4-FFF2-40B4-BE49-F238E27FC236}">
                <a16:creationId xmlns:a16="http://schemas.microsoft.com/office/drawing/2014/main" id="{27D3A24C-D248-4BC9-94B2-525FB21C9C93}"/>
              </a:ext>
            </a:extLst>
          </p:cNvPr>
          <p:cNvSpPr>
            <a:spLocks noGrp="1"/>
          </p:cNvSpPr>
          <p:nvPr>
            <p:ph type="sldNum" sz="quarter" idx="12"/>
          </p:nvPr>
        </p:nvSpPr>
        <p:spPr/>
        <p:txBody>
          <a:bodyPr/>
          <a:lstStyle/>
          <a:p>
            <a:fld id="{8227A19A-6494-4EE7-93E4-A64D2614CF05}" type="slidenum">
              <a:rPr lang="zh-CN" altLang="en-US" smtClean="0"/>
              <a:t>87</a:t>
            </a:fld>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a:extLst>
              <a:ext uri="{FF2B5EF4-FFF2-40B4-BE49-F238E27FC236}">
                <a16:creationId xmlns:a16="http://schemas.microsoft.com/office/drawing/2014/main" id="{F0B30528-39FC-4B49-BDF9-376306BBA07B}"/>
              </a:ext>
            </a:extLst>
          </p:cNvPr>
          <p:cNvSpPr>
            <a:spLocks noGrp="1" noChangeArrowheads="1"/>
          </p:cNvSpPr>
          <p:nvPr>
            <p:ph type="title"/>
          </p:nvPr>
        </p:nvSpPr>
        <p:spPr>
          <a:xfrm>
            <a:off x="2070100" y="1165773"/>
            <a:ext cx="8229600" cy="1139825"/>
          </a:xfrm>
        </p:spPr>
        <p:txBody>
          <a:bodyPr/>
          <a:lstStyle/>
          <a:p>
            <a:pPr algn="ctr" eaLnBrk="1" hangingPunct="1">
              <a:defRPr/>
            </a:pPr>
            <a:r>
              <a:rPr lang="en-US" altLang="zh-CN" sz="2800" dirty="0">
                <a:latin typeface="Times New Roman" panose="02020603050405020304" pitchFamily="18" charset="0"/>
                <a:cs typeface="Times New Roman" panose="02020603050405020304" pitchFamily="18" charset="0"/>
              </a:rPr>
              <a:t>Davisson-</a:t>
            </a:r>
            <a:r>
              <a:rPr lang="en-US" altLang="zh-CN" sz="2800" dirty="0" err="1">
                <a:latin typeface="Times New Roman" panose="02020603050405020304" pitchFamily="18" charset="0"/>
                <a:cs typeface="Times New Roman" panose="02020603050405020304" pitchFamily="18" charset="0"/>
              </a:rPr>
              <a:t>Germer</a:t>
            </a:r>
            <a:r>
              <a:rPr lang="en-US" altLang="zh-CN" sz="2800" dirty="0">
                <a:latin typeface="Times New Roman" panose="02020603050405020304" pitchFamily="18" charset="0"/>
                <a:cs typeface="Times New Roman" panose="02020603050405020304" pitchFamily="18" charset="0"/>
              </a:rPr>
              <a:t> Experiment</a:t>
            </a:r>
          </a:p>
        </p:txBody>
      </p:sp>
      <p:sp>
        <p:nvSpPr>
          <p:cNvPr id="7" name="Text Box 14">
            <a:extLst>
              <a:ext uri="{FF2B5EF4-FFF2-40B4-BE49-F238E27FC236}">
                <a16:creationId xmlns:a16="http://schemas.microsoft.com/office/drawing/2014/main" id="{E04A6C54-0A5D-4DDA-8088-E6C41C1D4FCF}"/>
              </a:ext>
            </a:extLst>
          </p:cNvPr>
          <p:cNvSpPr txBox="1">
            <a:spLocks noChangeArrowheads="1"/>
          </p:cNvSpPr>
          <p:nvPr/>
        </p:nvSpPr>
        <p:spPr bwMode="auto">
          <a:xfrm>
            <a:off x="3224213" y="339725"/>
            <a:ext cx="64008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Wave nature of matter</a:t>
            </a:r>
          </a:p>
        </p:txBody>
      </p:sp>
      <p:pic>
        <p:nvPicPr>
          <p:cNvPr id="60422" name="图片 1">
            <a:extLst>
              <a:ext uri="{FF2B5EF4-FFF2-40B4-BE49-F238E27FC236}">
                <a16:creationId xmlns:a16="http://schemas.microsoft.com/office/drawing/2014/main" id="{CED0BDA2-F109-4076-ABDE-C1EF74609B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15342" y="2080528"/>
            <a:ext cx="5454634" cy="424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图片 2">
            <a:extLst>
              <a:ext uri="{FF2B5EF4-FFF2-40B4-BE49-F238E27FC236}">
                <a16:creationId xmlns:a16="http://schemas.microsoft.com/office/drawing/2014/main" id="{02262BA4-B51A-42DB-96FF-B8B8C02995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6949" y="2080528"/>
            <a:ext cx="33337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8">
            <a:extLst>
              <a:ext uri="{FF2B5EF4-FFF2-40B4-BE49-F238E27FC236}">
                <a16:creationId xmlns:a16="http://schemas.microsoft.com/office/drawing/2014/main" id="{C2D4F73A-C153-41F5-A2FC-5AF1AB2E3F3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0DDC366A-B9EA-40E1-89CD-C89A98207ED6}"/>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C8898F28-D7EF-4593-9E3E-CA96089FA1D0}"/>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a:extLst>
                <a:ext uri="{FF2B5EF4-FFF2-40B4-BE49-F238E27FC236}">
                  <a16:creationId xmlns:a16="http://schemas.microsoft.com/office/drawing/2014/main" id="{FBB28C63-F842-4769-85BB-0A51CEE8DE99}"/>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2" name="灯片编号占位符 1">
            <a:extLst>
              <a:ext uri="{FF2B5EF4-FFF2-40B4-BE49-F238E27FC236}">
                <a16:creationId xmlns:a16="http://schemas.microsoft.com/office/drawing/2014/main" id="{FF8CD32F-3C01-4B62-A609-0B72622F06B9}"/>
              </a:ext>
            </a:extLst>
          </p:cNvPr>
          <p:cNvSpPr>
            <a:spLocks noGrp="1"/>
          </p:cNvSpPr>
          <p:nvPr>
            <p:ph type="sldNum" sz="quarter" idx="12"/>
          </p:nvPr>
        </p:nvSpPr>
        <p:spPr/>
        <p:txBody>
          <a:bodyPr/>
          <a:lstStyle/>
          <a:p>
            <a:fld id="{8227A19A-6494-4EE7-93E4-A64D2614CF05}" type="slidenum">
              <a:rPr lang="zh-CN" altLang="en-US" smtClean="0"/>
              <a:t>88</a:t>
            </a:fld>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a:extLst>
              <a:ext uri="{FF2B5EF4-FFF2-40B4-BE49-F238E27FC236}">
                <a16:creationId xmlns:a16="http://schemas.microsoft.com/office/drawing/2014/main" id="{E0A5B46F-B9F3-4671-BBD7-936CD13A0B72}"/>
              </a:ext>
            </a:extLst>
          </p:cNvPr>
          <p:cNvSpPr>
            <a:spLocks noGrp="1" noChangeArrowheads="1"/>
          </p:cNvSpPr>
          <p:nvPr>
            <p:ph type="title"/>
          </p:nvPr>
        </p:nvSpPr>
        <p:spPr>
          <a:xfrm>
            <a:off x="2070100" y="1268414"/>
            <a:ext cx="8229600" cy="1139825"/>
          </a:xfrm>
        </p:spPr>
        <p:txBody>
          <a:bodyPr/>
          <a:lstStyle/>
          <a:p>
            <a:pPr algn="ctr" eaLnBrk="1" hangingPunct="1">
              <a:defRPr/>
            </a:pPr>
            <a:r>
              <a:rPr lang="en-US" altLang="zh-CN" sz="2800" dirty="0">
                <a:latin typeface="Times New Roman" panose="02020603050405020304" pitchFamily="18" charset="0"/>
                <a:cs typeface="Times New Roman" panose="02020603050405020304" pitchFamily="18" charset="0"/>
              </a:rPr>
              <a:t>Davisson-</a:t>
            </a:r>
            <a:r>
              <a:rPr lang="en-US" altLang="zh-CN" sz="2800" dirty="0" err="1">
                <a:latin typeface="Times New Roman" panose="02020603050405020304" pitchFamily="18" charset="0"/>
                <a:cs typeface="Times New Roman" panose="02020603050405020304" pitchFamily="18" charset="0"/>
              </a:rPr>
              <a:t>Germer</a:t>
            </a:r>
            <a:r>
              <a:rPr lang="en-US" altLang="zh-CN" sz="2800" dirty="0">
                <a:latin typeface="Times New Roman" panose="02020603050405020304" pitchFamily="18" charset="0"/>
                <a:cs typeface="Times New Roman" panose="02020603050405020304" pitchFamily="18" charset="0"/>
              </a:rPr>
              <a:t> Experiment</a:t>
            </a:r>
          </a:p>
        </p:txBody>
      </p:sp>
      <p:sp>
        <p:nvSpPr>
          <p:cNvPr id="7" name="Text Box 14">
            <a:extLst>
              <a:ext uri="{FF2B5EF4-FFF2-40B4-BE49-F238E27FC236}">
                <a16:creationId xmlns:a16="http://schemas.microsoft.com/office/drawing/2014/main" id="{068F28FE-A1B1-4680-8C1E-2C2D5F54ED22}"/>
              </a:ext>
            </a:extLst>
          </p:cNvPr>
          <p:cNvSpPr txBox="1">
            <a:spLocks noChangeArrowheads="1"/>
          </p:cNvSpPr>
          <p:nvPr/>
        </p:nvSpPr>
        <p:spPr bwMode="auto">
          <a:xfrm>
            <a:off x="3224213" y="339725"/>
            <a:ext cx="64008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Wave nature of matter</a:t>
            </a:r>
          </a:p>
        </p:txBody>
      </p:sp>
      <p:pic>
        <p:nvPicPr>
          <p:cNvPr id="61446" name="图片 2">
            <a:extLst>
              <a:ext uri="{FF2B5EF4-FFF2-40B4-BE49-F238E27FC236}">
                <a16:creationId xmlns:a16="http://schemas.microsoft.com/office/drawing/2014/main" id="{E8818147-4DF4-4CC8-9693-C567F56E32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73400" y="2408239"/>
            <a:ext cx="6045200"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8">
            <a:extLst>
              <a:ext uri="{FF2B5EF4-FFF2-40B4-BE49-F238E27FC236}">
                <a16:creationId xmlns:a16="http://schemas.microsoft.com/office/drawing/2014/main" id="{94585B09-A3FB-4682-A5CF-AFABEB9BB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D46192DC-25E4-49E6-8A0F-F7811EB15AAA}"/>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AF3813D8-9558-4BF4-8702-668D63028CA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a:extLst>
                <a:ext uri="{FF2B5EF4-FFF2-40B4-BE49-F238E27FC236}">
                  <a16:creationId xmlns:a16="http://schemas.microsoft.com/office/drawing/2014/main" id="{9B264D77-3583-4394-8CBE-8AFE8702CA4F}"/>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2" name="灯片编号占位符 1">
            <a:extLst>
              <a:ext uri="{FF2B5EF4-FFF2-40B4-BE49-F238E27FC236}">
                <a16:creationId xmlns:a16="http://schemas.microsoft.com/office/drawing/2014/main" id="{9B8488F6-0F84-4FC5-AD1E-74054ADDA786}"/>
              </a:ext>
            </a:extLst>
          </p:cNvPr>
          <p:cNvSpPr>
            <a:spLocks noGrp="1"/>
          </p:cNvSpPr>
          <p:nvPr>
            <p:ph type="sldNum" sz="quarter" idx="12"/>
          </p:nvPr>
        </p:nvSpPr>
        <p:spPr/>
        <p:txBody>
          <a:bodyPr/>
          <a:lstStyle/>
          <a:p>
            <a:fld id="{8227A19A-6494-4EE7-93E4-A64D2614CF05}" type="slidenum">
              <a:rPr lang="zh-CN" altLang="en-US" smtClean="0"/>
              <a:t>89</a:t>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E9C8EC-ABEB-421B-92DD-8E97B5497C33}"/>
              </a:ext>
            </a:extLst>
          </p:cNvPr>
          <p:cNvSpPr>
            <a:spLocks noGrp="1" noChangeArrowheads="1"/>
          </p:cNvSpPr>
          <p:nvPr>
            <p:ph type="title"/>
          </p:nvPr>
        </p:nvSpPr>
        <p:spPr>
          <a:xfrm>
            <a:off x="2209800" y="152400"/>
            <a:ext cx="7772400" cy="990600"/>
          </a:xfrm>
        </p:spPr>
        <p:txBody>
          <a:bodyPr>
            <a:normAutofit/>
          </a:bodyPr>
          <a:lstStyle/>
          <a:p>
            <a:pPr algn="ctr" eaLnBrk="1" hangingPunct="1">
              <a:defRPr/>
            </a:pPr>
            <a:r>
              <a:rPr lang="en-US" altLang="zh-CN" sz="3600" b="1" dirty="0">
                <a:latin typeface="Times New Roman" panose="02020603050405020304" pitchFamily="18" charset="0"/>
                <a:cs typeface="Times New Roman" panose="02020603050405020304" pitchFamily="18" charset="0"/>
              </a:rPr>
              <a:t>Sources of Radiation</a:t>
            </a:r>
          </a:p>
        </p:txBody>
      </p:sp>
      <p:sp>
        <p:nvSpPr>
          <p:cNvPr id="1262594" name="Rectangle 2">
            <a:extLst>
              <a:ext uri="{FF2B5EF4-FFF2-40B4-BE49-F238E27FC236}">
                <a16:creationId xmlns:a16="http://schemas.microsoft.com/office/drawing/2014/main" id="{399ED953-8251-4D17-BF8D-EA080A7DFD79}"/>
              </a:ext>
            </a:extLst>
          </p:cNvPr>
          <p:cNvSpPr>
            <a:spLocks noGrp="1" noChangeArrowheads="1"/>
          </p:cNvSpPr>
          <p:nvPr>
            <p:ph idx="1"/>
          </p:nvPr>
        </p:nvSpPr>
        <p:spPr>
          <a:xfrm>
            <a:off x="1215484" y="1315188"/>
            <a:ext cx="10470994" cy="5275184"/>
          </a:xfrm>
        </p:spPr>
        <p:txBody>
          <a:bodyPr/>
          <a:lstStyle/>
          <a:p>
            <a:pPr eaLnBrk="1" hangingPunct="1">
              <a:lnSpc>
                <a:spcPct val="125000"/>
              </a:lnSpc>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Continuum Sources: </a:t>
            </a:r>
          </a:p>
          <a:p>
            <a:pPr marL="0" indent="0" algn="just">
              <a:lnSpc>
                <a:spcPct val="125000"/>
              </a:lnSpc>
              <a:buNone/>
              <a:defRPr/>
            </a:pPr>
            <a:r>
              <a:rPr lang="en-US" altLang="zh-CN" dirty="0">
                <a:latin typeface="Times New Roman" panose="02020603050405020304" pitchFamily="18" charset="0"/>
                <a:cs typeface="Times New Roman" panose="02020603050405020304" pitchFamily="18" charset="0"/>
              </a:rPr>
              <a:t>    Continuum sources emit radiation that changes in intensity slowly with wavelength. </a:t>
            </a:r>
          </a:p>
          <a:p>
            <a:pPr marL="0" indent="0" algn="just">
              <a:lnSpc>
                <a:spcPct val="125000"/>
              </a:lnSpc>
              <a:buNone/>
              <a:defRPr/>
            </a:pPr>
            <a:r>
              <a:rPr lang="en-US" altLang="zh-CN" dirty="0">
                <a:latin typeface="Times New Roman" panose="02020603050405020304" pitchFamily="18" charset="0"/>
                <a:cs typeface="Times New Roman" panose="02020603050405020304" pitchFamily="18" charset="0"/>
              </a:rPr>
              <a:t>    For the ultraviolet region, the most common source is the deuterium lamp. High pressure gas filled arc lamps that contain argon, xenon, or mercury serve when a particular intense source is required. For the visible region of the spectrum, the tungsten filament lamp is used universally. The common infrared sources are inert solids heated to 1500 to 2000 K.</a:t>
            </a:r>
          </a:p>
        </p:txBody>
      </p:sp>
      <p:sp>
        <p:nvSpPr>
          <p:cNvPr id="2" name="灯片编号占位符 1">
            <a:extLst>
              <a:ext uri="{FF2B5EF4-FFF2-40B4-BE49-F238E27FC236}">
                <a16:creationId xmlns:a16="http://schemas.microsoft.com/office/drawing/2014/main" id="{4D3A3902-209E-4BFB-8CD2-ABE261B1CF9A}"/>
              </a:ext>
            </a:extLst>
          </p:cNvPr>
          <p:cNvSpPr>
            <a:spLocks noGrp="1"/>
          </p:cNvSpPr>
          <p:nvPr>
            <p:ph type="sldNum" sz="quarter" idx="12"/>
          </p:nvPr>
        </p:nvSpPr>
        <p:spPr/>
        <p:txBody>
          <a:bodyPr/>
          <a:lstStyle/>
          <a:p>
            <a:fld id="{89E84724-87FB-44E2-81F4-BC8FAFBE8676}" type="slidenum">
              <a:rPr lang="zh-CN" altLang="en-US" smtClean="0"/>
              <a:t>9</a:t>
            </a:fld>
            <a:endParaRPr lang="zh-CN" altLang="en-US"/>
          </a:p>
        </p:txBody>
      </p:sp>
      <p:pic>
        <p:nvPicPr>
          <p:cNvPr id="4" name="图片 8">
            <a:extLst>
              <a:ext uri="{FF2B5EF4-FFF2-40B4-BE49-F238E27FC236}">
                <a16:creationId xmlns:a16="http://schemas.microsoft.com/office/drawing/2014/main" id="{F0988EE6-EFC6-44D3-86AB-AFC14E4F57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5">
            <a:extLst>
              <a:ext uri="{FF2B5EF4-FFF2-40B4-BE49-F238E27FC236}">
                <a16:creationId xmlns:a16="http://schemas.microsoft.com/office/drawing/2014/main" id="{FDFCF881-013D-41C6-9D0D-95BE8874C7E0}"/>
              </a:ext>
            </a:extLst>
          </p:cNvPr>
          <p:cNvGrpSpPr>
            <a:grpSpLocks/>
          </p:cNvGrpSpPr>
          <p:nvPr/>
        </p:nvGrpSpPr>
        <p:grpSpPr bwMode="auto">
          <a:xfrm>
            <a:off x="12000" y="1268760"/>
            <a:ext cx="12168000" cy="0"/>
            <a:chOff x="0" y="119"/>
            <a:chExt cx="5804" cy="726"/>
          </a:xfrm>
        </p:grpSpPr>
        <p:pic>
          <p:nvPicPr>
            <p:cNvPr id="6" name="Picture 6" descr="nklogo">
              <a:extLst>
                <a:ext uri="{FF2B5EF4-FFF2-40B4-BE49-F238E27FC236}">
                  <a16:creationId xmlns:a16="http://schemas.microsoft.com/office/drawing/2014/main" id="{57C45C60-F950-4D25-B3AC-F1341ED9797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7">
              <a:extLst>
                <a:ext uri="{FF2B5EF4-FFF2-40B4-BE49-F238E27FC236}">
                  <a16:creationId xmlns:a16="http://schemas.microsoft.com/office/drawing/2014/main" id="{17D6C150-767A-48B7-A162-C4F7722F7615}"/>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60" name="Text Box 4">
            <a:extLst>
              <a:ext uri="{FF2B5EF4-FFF2-40B4-BE49-F238E27FC236}">
                <a16:creationId xmlns:a16="http://schemas.microsoft.com/office/drawing/2014/main" id="{9E37E082-0EBB-4CAE-8801-44215A2F873A}"/>
              </a:ext>
            </a:extLst>
          </p:cNvPr>
          <p:cNvSpPr txBox="1">
            <a:spLocks noChangeArrowheads="1"/>
          </p:cNvSpPr>
          <p:nvPr/>
        </p:nvSpPr>
        <p:spPr bwMode="auto">
          <a:xfrm>
            <a:off x="1282390" y="1412875"/>
            <a:ext cx="9649937" cy="289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eaLnBrk="1" hangingPunct="1">
              <a:spcBef>
                <a:spcPct val="50000"/>
              </a:spcBef>
              <a:defRPr/>
            </a:pPr>
            <a:r>
              <a:rPr kumimoji="1" lang="en-US" altLang="zh-CN" sz="2800" dirty="0">
                <a:latin typeface="Times New Roman" panose="02020603050405020304" pitchFamily="18" charset="0"/>
                <a:cs typeface="Times New Roman" panose="02020603050405020304" pitchFamily="18" charset="0"/>
              </a:rPr>
              <a:t>General mass the wavelength is too small to observe its wave nature. For example, a stone with mass of 1g and speed of 1m/s will have a wavelength of 6.6</a:t>
            </a:r>
            <a:r>
              <a:rPr kumimoji="1" lang="en-US" altLang="zh-CN" sz="2800" dirty="0">
                <a:latin typeface="Times New Roman" panose="02020603050405020304" pitchFamily="18" charset="0"/>
                <a:cs typeface="Times New Roman" panose="02020603050405020304" pitchFamily="18" charset="0"/>
                <a:sym typeface="Symbol" pitchFamily="18" charset="2"/>
              </a:rPr>
              <a:t>10</a:t>
            </a:r>
            <a:r>
              <a:rPr kumimoji="1" lang="en-US" altLang="zh-CN" sz="2800" baseline="30000" dirty="0">
                <a:latin typeface="Times New Roman" panose="02020603050405020304" pitchFamily="18" charset="0"/>
                <a:cs typeface="Times New Roman" panose="02020603050405020304" pitchFamily="18" charset="0"/>
                <a:sym typeface="Symbol" pitchFamily="18" charset="2"/>
              </a:rPr>
              <a:t>-31</a:t>
            </a:r>
            <a:r>
              <a:rPr kumimoji="1" lang="en-US" altLang="zh-CN" sz="2800" dirty="0">
                <a:latin typeface="Times New Roman" panose="02020603050405020304" pitchFamily="18" charset="0"/>
                <a:cs typeface="Times New Roman" panose="02020603050405020304" pitchFamily="18" charset="0"/>
                <a:sym typeface="Symbol" pitchFamily="18" charset="2"/>
              </a:rPr>
              <a:t>m.</a:t>
            </a:r>
          </a:p>
          <a:p>
            <a:pPr algn="just" eaLnBrk="1" hangingPunct="1">
              <a:spcBef>
                <a:spcPct val="50000"/>
              </a:spcBef>
              <a:defRPr/>
            </a:pPr>
            <a:r>
              <a:rPr kumimoji="1" lang="en-US" altLang="zh-CN" sz="2800" dirty="0">
                <a:latin typeface="Times New Roman" panose="02020603050405020304" pitchFamily="18" charset="0"/>
                <a:cs typeface="Times New Roman" panose="02020603050405020304" pitchFamily="18" charset="0"/>
                <a:sym typeface="Symbol" pitchFamily="18" charset="2"/>
              </a:rPr>
              <a:t>Electrons have very small mass and can be accelerated to vey high speed. An electron with kinetic energy of 150eV will have a wavelength  </a:t>
            </a:r>
            <a:endParaRPr kumimoji="1" lang="zh-CN" altLang="en-US" sz="2800" dirty="0">
              <a:latin typeface="Times New Roman" panose="02020603050405020304" pitchFamily="18" charset="0"/>
              <a:cs typeface="Times New Roman" panose="02020603050405020304" pitchFamily="18" charset="0"/>
            </a:endParaRPr>
          </a:p>
        </p:txBody>
      </p:sp>
      <p:graphicFrame>
        <p:nvGraphicFramePr>
          <p:cNvPr id="62472" name="Object 8">
            <a:extLst>
              <a:ext uri="{FF2B5EF4-FFF2-40B4-BE49-F238E27FC236}">
                <a16:creationId xmlns:a16="http://schemas.microsoft.com/office/drawing/2014/main" id="{4C2DFC52-556A-4347-95F5-D508A29C4E72}"/>
              </a:ext>
            </a:extLst>
          </p:cNvPr>
          <p:cNvGraphicFramePr>
            <a:graphicFrameLocks noChangeAspect="1"/>
          </p:cNvGraphicFramePr>
          <p:nvPr/>
        </p:nvGraphicFramePr>
        <p:xfrm>
          <a:off x="5287963" y="5026026"/>
          <a:ext cx="1085850" cy="620713"/>
        </p:xfrm>
        <a:graphic>
          <a:graphicData uri="http://schemas.openxmlformats.org/presentationml/2006/ole">
            <mc:AlternateContent xmlns:mc="http://schemas.openxmlformats.org/markup-compatibility/2006">
              <mc:Choice xmlns:v="urn:schemas-microsoft-com:vml" Requires="v">
                <p:oleObj name="Equation" r:id="rId3" imgW="61103" imgH="22940" progId="Equation.3">
                  <p:embed/>
                </p:oleObj>
              </mc:Choice>
              <mc:Fallback>
                <p:oleObj name="Equation" r:id="rId3" imgW="61103" imgH="22940" progId="Equation.3">
                  <p:embed/>
                  <p:pic>
                    <p:nvPicPr>
                      <p:cNvPr id="62472" name="Object 8">
                        <a:extLst>
                          <a:ext uri="{FF2B5EF4-FFF2-40B4-BE49-F238E27FC236}">
                            <a16:creationId xmlns:a16="http://schemas.microsoft.com/office/drawing/2014/main" id="{4C2DFC52-556A-4347-95F5-D508A29C4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7963" y="5026026"/>
                        <a:ext cx="1085850" cy="620713"/>
                      </a:xfrm>
                      <a:prstGeom prst="rect">
                        <a:avLst/>
                      </a:prstGeom>
                      <a:solidFill>
                        <a:schemeClr val="bg1"/>
                      </a:solidFill>
                      <a:ln>
                        <a:noFill/>
                      </a:ln>
                      <a:effectLst/>
                      <a:extLst>
                        <a:ext uri="{91240B29-F687-4F45-9708-019B960494DF}">
                          <a14:hiddenLine xmlns:a14="http://schemas.microsoft.com/office/drawing/2010/main" w="9525">
                            <a:solidFill>
                              <a:srgbClr val="9231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9066" name="Text Box 10">
            <a:extLst>
              <a:ext uri="{FF2B5EF4-FFF2-40B4-BE49-F238E27FC236}">
                <a16:creationId xmlns:a16="http://schemas.microsoft.com/office/drawing/2014/main" id="{1768DCE9-E1D3-4B10-B455-2914960404BE}"/>
              </a:ext>
            </a:extLst>
          </p:cNvPr>
          <p:cNvSpPr txBox="1">
            <a:spLocks noChangeArrowheads="1"/>
          </p:cNvSpPr>
          <p:nvPr/>
        </p:nvSpPr>
        <p:spPr bwMode="auto">
          <a:xfrm>
            <a:off x="3612995" y="334963"/>
            <a:ext cx="5162705" cy="769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spcBef>
                <a:spcPct val="50000"/>
              </a:spcBef>
              <a:defRPr/>
            </a:pPr>
            <a:r>
              <a:rPr kumimoji="1" lang="en-US" altLang="zh-CN" sz="4400" b="1" dirty="0">
                <a:latin typeface="Arial" charset="0"/>
              </a:rPr>
              <a:t>De Broglie wave</a:t>
            </a:r>
          </a:p>
        </p:txBody>
      </p:sp>
      <p:pic>
        <p:nvPicPr>
          <p:cNvPr id="10" name="图片 8">
            <a:extLst>
              <a:ext uri="{FF2B5EF4-FFF2-40B4-BE49-F238E27FC236}">
                <a16:creationId xmlns:a16="http://schemas.microsoft.com/office/drawing/2014/main" id="{3FBE755D-C44E-4702-9B23-93DA5944FB3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5">
            <a:extLst>
              <a:ext uri="{FF2B5EF4-FFF2-40B4-BE49-F238E27FC236}">
                <a16:creationId xmlns:a16="http://schemas.microsoft.com/office/drawing/2014/main" id="{2D42E2C4-E0E8-4BA7-BF7B-1E58F5465FBB}"/>
              </a:ext>
            </a:extLst>
          </p:cNvPr>
          <p:cNvGrpSpPr>
            <a:grpSpLocks/>
          </p:cNvGrpSpPr>
          <p:nvPr/>
        </p:nvGrpSpPr>
        <p:grpSpPr bwMode="auto">
          <a:xfrm>
            <a:off x="12000" y="1268760"/>
            <a:ext cx="12168000" cy="0"/>
            <a:chOff x="0" y="119"/>
            <a:chExt cx="5804" cy="726"/>
          </a:xfrm>
        </p:grpSpPr>
        <p:pic>
          <p:nvPicPr>
            <p:cNvPr id="12" name="Picture 6" descr="nklogo">
              <a:extLst>
                <a:ext uri="{FF2B5EF4-FFF2-40B4-BE49-F238E27FC236}">
                  <a16:creationId xmlns:a16="http://schemas.microsoft.com/office/drawing/2014/main" id="{17289CA8-8BB9-4FA1-8B99-3C8617CC585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7">
              <a:extLst>
                <a:ext uri="{FF2B5EF4-FFF2-40B4-BE49-F238E27FC236}">
                  <a16:creationId xmlns:a16="http://schemas.microsoft.com/office/drawing/2014/main" id="{8701802E-FE35-4824-87D1-1C87A8378831}"/>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7E0FCCD-2BDE-41AF-97E0-921B7E4F5C2A}"/>
                  </a:ext>
                </a:extLst>
              </p:cNvPr>
              <p:cNvSpPr/>
              <p:nvPr/>
            </p:nvSpPr>
            <p:spPr>
              <a:xfrm>
                <a:off x="3257829" y="4405230"/>
                <a:ext cx="211333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𝑒𝑉</m:t>
                      </m:r>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r>
                            <a:rPr lang="zh-CN" altLang="en-US" sz="2800" i="0">
                              <a:latin typeface="Cambria Math" panose="02040503050406030204" pitchFamily="18" charset="0"/>
                            </a:rPr>
                            <m:t>2</m:t>
                          </m:r>
                        </m:den>
                      </m:f>
                      <m:r>
                        <a:rPr lang="zh-CN" altLang="en-US" sz="2800" i="1">
                          <a:latin typeface="Cambria Math" panose="02040503050406030204" pitchFamily="18" charset="0"/>
                        </a:rPr>
                        <m:t>𝑚</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𝑣</m:t>
                          </m:r>
                        </m:e>
                        <m:sup>
                          <m:r>
                            <a:rPr lang="zh-CN" altLang="en-US" sz="2800" i="0">
                              <a:latin typeface="Cambria Math" panose="02040503050406030204" pitchFamily="18" charset="0"/>
                            </a:rPr>
                            <m:t>2</m:t>
                          </m:r>
                        </m:sup>
                      </m:sSup>
                    </m:oMath>
                  </m:oMathPara>
                </a14:m>
                <a:endParaRPr lang="zh-CN" altLang="en-US" sz="2800" dirty="0"/>
              </a:p>
            </p:txBody>
          </p:sp>
        </mc:Choice>
        <mc:Fallback xmlns="">
          <p:sp>
            <p:nvSpPr>
              <p:cNvPr id="2" name="矩形 1">
                <a:extLst>
                  <a:ext uri="{FF2B5EF4-FFF2-40B4-BE49-F238E27FC236}">
                    <a16:creationId xmlns:a16="http://schemas.microsoft.com/office/drawing/2014/main" id="{77E0FCCD-2BDE-41AF-97E0-921B7E4F5C2A}"/>
                  </a:ext>
                </a:extLst>
              </p:cNvPr>
              <p:cNvSpPr>
                <a:spLocks noRot="1" noChangeAspect="1" noMove="1" noResize="1" noEditPoints="1" noAdjustHandles="1" noChangeArrowheads="1" noChangeShapeType="1" noTextEdit="1"/>
              </p:cNvSpPr>
              <p:nvPr/>
            </p:nvSpPr>
            <p:spPr>
              <a:xfrm>
                <a:off x="3257829" y="4405230"/>
                <a:ext cx="2113335" cy="8989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3923F12-0D4A-4E96-9FFC-E3E1BDCAF14B}"/>
                  </a:ext>
                </a:extLst>
              </p:cNvPr>
              <p:cNvSpPr/>
              <p:nvPr/>
            </p:nvSpPr>
            <p:spPr>
              <a:xfrm>
                <a:off x="4537129" y="5445125"/>
                <a:ext cx="3459986" cy="990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𝜆</m:t>
                      </m:r>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1">
                              <a:latin typeface="Cambria Math" panose="02040503050406030204" pitchFamily="18" charset="0"/>
                            </a:rPr>
                            <m:t>h</m:t>
                          </m:r>
                        </m:num>
                        <m:den>
                          <m:rad>
                            <m:radPr>
                              <m:degHide m:val="on"/>
                              <m:ctrlPr>
                                <a:rPr lang="zh-CN" altLang="en-US" sz="2800" i="1">
                                  <a:latin typeface="Cambria Math" panose="02040503050406030204" pitchFamily="18" charset="0"/>
                                </a:rPr>
                              </m:ctrlPr>
                            </m:radPr>
                            <m:deg/>
                            <m:e>
                              <m:r>
                                <a:rPr lang="zh-CN" altLang="en-US" sz="2800" i="0">
                                  <a:latin typeface="Cambria Math" panose="02040503050406030204" pitchFamily="18" charset="0"/>
                                </a:rPr>
                                <m:t>2</m:t>
                              </m:r>
                              <m:r>
                                <a:rPr lang="zh-CN" altLang="en-US" sz="2800" i="1">
                                  <a:latin typeface="Cambria Math" panose="02040503050406030204" pitchFamily="18" charset="0"/>
                                </a:rPr>
                                <m:t>𝑚𝑒𝑉</m:t>
                              </m:r>
                            </m:e>
                          </m:rad>
                        </m:den>
                      </m:f>
                      <m:r>
                        <a:rPr lang="zh-CN" altLang="en-US" sz="2800" i="0">
                          <a:latin typeface="Cambria Math" panose="02040503050406030204" pitchFamily="18" charset="0"/>
                        </a:rPr>
                        <m:t>=1.00</m:t>
                      </m:r>
                      <m:limUpp>
                        <m:limUppPr>
                          <m:ctrlPr>
                            <a:rPr lang="zh-CN" altLang="en-US" sz="2800" i="1">
                              <a:latin typeface="Cambria Math" panose="02040503050406030204" pitchFamily="18" charset="0"/>
                            </a:rPr>
                          </m:ctrlPr>
                        </m:limUppPr>
                        <m:e>
                          <m:r>
                            <a:rPr lang="zh-CN" altLang="en-US" sz="2800" i="1">
                              <a:latin typeface="Cambria Math" panose="02040503050406030204" pitchFamily="18" charset="0"/>
                            </a:rPr>
                            <m:t>𝐴</m:t>
                          </m:r>
                        </m:e>
                        <m:lim>
                          <m:r>
                            <a:rPr lang="zh-CN" altLang="en-US" sz="2800" i="0">
                              <a:latin typeface="Cambria Math" panose="02040503050406030204" pitchFamily="18" charset="0"/>
                            </a:rPr>
                            <m:t>∘</m:t>
                          </m:r>
                        </m:lim>
                      </m:limUpp>
                    </m:oMath>
                  </m:oMathPara>
                </a14:m>
                <a:endParaRPr lang="zh-CN" altLang="en-US" sz="2800" dirty="0"/>
              </a:p>
            </p:txBody>
          </p:sp>
        </mc:Choice>
        <mc:Fallback xmlns="">
          <p:sp>
            <p:nvSpPr>
              <p:cNvPr id="3" name="矩形 2">
                <a:extLst>
                  <a:ext uri="{FF2B5EF4-FFF2-40B4-BE49-F238E27FC236}">
                    <a16:creationId xmlns:a16="http://schemas.microsoft.com/office/drawing/2014/main" id="{B3923F12-0D4A-4E96-9FFC-E3E1BDCAF14B}"/>
                  </a:ext>
                </a:extLst>
              </p:cNvPr>
              <p:cNvSpPr>
                <a:spLocks noRot="1" noChangeAspect="1" noMove="1" noResize="1" noEditPoints="1" noAdjustHandles="1" noChangeArrowheads="1" noChangeShapeType="1" noTextEdit="1"/>
              </p:cNvSpPr>
              <p:nvPr/>
            </p:nvSpPr>
            <p:spPr>
              <a:xfrm>
                <a:off x="4537129" y="5445125"/>
                <a:ext cx="3459986" cy="99091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697582F-E7C2-47B3-B6D5-E92A4A05B0A0}"/>
                  </a:ext>
                </a:extLst>
              </p:cNvPr>
              <p:cNvSpPr/>
              <p:nvPr/>
            </p:nvSpPr>
            <p:spPr>
              <a:xfrm>
                <a:off x="6366643" y="4547641"/>
                <a:ext cx="2409057"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𝑣</m:t>
                      </m:r>
                      <m:r>
                        <a:rPr lang="zh-CN" altLang="en-US" sz="2800" i="0">
                          <a:latin typeface="Cambria Math" panose="02040503050406030204" pitchFamily="18" charset="0"/>
                        </a:rPr>
                        <m:t>=</m:t>
                      </m:r>
                      <m:rad>
                        <m:radPr>
                          <m:degHide m:val="on"/>
                          <m:ctrlPr>
                            <a:rPr lang="zh-CN" altLang="en-US" sz="2800" i="1">
                              <a:latin typeface="Cambria Math" panose="02040503050406030204" pitchFamily="18" charset="0"/>
                            </a:rPr>
                          </m:ctrlPr>
                        </m:radPr>
                        <m:deg/>
                        <m:e>
                          <m:r>
                            <a:rPr lang="zh-CN" altLang="en-US" sz="2800" i="0">
                              <a:latin typeface="Cambria Math" panose="02040503050406030204" pitchFamily="18" charset="0"/>
                            </a:rPr>
                            <m:t>2</m:t>
                          </m:r>
                          <m:r>
                            <a:rPr lang="zh-CN" altLang="en-US" sz="2800" i="1">
                              <a:latin typeface="Cambria Math" panose="02040503050406030204" pitchFamily="18" charset="0"/>
                            </a:rPr>
                            <m:t>𝑒</m:t>
                          </m:r>
                          <m:f>
                            <m:fPr>
                              <m:type m:val="lin"/>
                              <m:ctrlPr>
                                <a:rPr lang="zh-CN" altLang="en-US" sz="2800" i="1">
                                  <a:latin typeface="Cambria Math" panose="02040503050406030204" pitchFamily="18" charset="0"/>
                                </a:rPr>
                              </m:ctrlPr>
                            </m:fPr>
                            <m:num>
                              <m:r>
                                <a:rPr lang="zh-CN" altLang="en-US" sz="2800" i="1">
                                  <a:latin typeface="Cambria Math" panose="02040503050406030204" pitchFamily="18" charset="0"/>
                                </a:rPr>
                                <m:t>𝑉</m:t>
                              </m:r>
                            </m:num>
                            <m:den>
                              <m:r>
                                <a:rPr lang="zh-CN" altLang="en-US" sz="2800" i="1">
                                  <a:latin typeface="Cambria Math" panose="02040503050406030204" pitchFamily="18" charset="0"/>
                                </a:rPr>
                                <m:t>𝑚</m:t>
                              </m:r>
                            </m:den>
                          </m:f>
                        </m:e>
                      </m:rad>
                    </m:oMath>
                  </m:oMathPara>
                </a14:m>
                <a:endParaRPr lang="zh-CN" altLang="en-US" sz="2800" dirty="0"/>
              </a:p>
            </p:txBody>
          </p:sp>
        </mc:Choice>
        <mc:Fallback xmlns="">
          <p:sp>
            <p:nvSpPr>
              <p:cNvPr id="4" name="矩形 3">
                <a:extLst>
                  <a:ext uri="{FF2B5EF4-FFF2-40B4-BE49-F238E27FC236}">
                    <a16:creationId xmlns:a16="http://schemas.microsoft.com/office/drawing/2014/main" id="{E697582F-E7C2-47B3-B6D5-E92A4A05B0A0}"/>
                  </a:ext>
                </a:extLst>
              </p:cNvPr>
              <p:cNvSpPr>
                <a:spLocks noRot="1" noChangeAspect="1" noMove="1" noResize="1" noEditPoints="1" noAdjustHandles="1" noChangeArrowheads="1" noChangeShapeType="1" noTextEdit="1"/>
              </p:cNvSpPr>
              <p:nvPr/>
            </p:nvSpPr>
            <p:spPr>
              <a:xfrm>
                <a:off x="6366643" y="4547641"/>
                <a:ext cx="2409057" cy="614142"/>
              </a:xfrm>
              <a:prstGeom prst="rect">
                <a:avLst/>
              </a:prstGeom>
              <a:blipFill>
                <a:blip r:embed="rId10"/>
                <a:stretch>
                  <a:fillRect/>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AC01AC78-03A9-4F30-B964-8D32014452E7}"/>
              </a:ext>
            </a:extLst>
          </p:cNvPr>
          <p:cNvSpPr>
            <a:spLocks noGrp="1"/>
          </p:cNvSpPr>
          <p:nvPr>
            <p:ph type="sldNum" sz="quarter" idx="12"/>
          </p:nvPr>
        </p:nvSpPr>
        <p:spPr/>
        <p:txBody>
          <a:bodyPr/>
          <a:lstStyle/>
          <a:p>
            <a:fld id="{8227A19A-6494-4EE7-93E4-A64D2614CF05}" type="slidenum">
              <a:rPr lang="zh-CN" altLang="en-US" smtClean="0"/>
              <a:t>90</a:t>
            </a:fld>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66" name="Text Box 10">
            <a:extLst>
              <a:ext uri="{FF2B5EF4-FFF2-40B4-BE49-F238E27FC236}">
                <a16:creationId xmlns:a16="http://schemas.microsoft.com/office/drawing/2014/main" id="{7BDCE753-CDD0-4F19-B47E-1B403045F80C}"/>
              </a:ext>
            </a:extLst>
          </p:cNvPr>
          <p:cNvSpPr txBox="1">
            <a:spLocks noChangeArrowheads="1"/>
          </p:cNvSpPr>
          <p:nvPr/>
        </p:nvSpPr>
        <p:spPr bwMode="auto">
          <a:xfrm>
            <a:off x="3748862" y="436290"/>
            <a:ext cx="4335462"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3600" b="1" dirty="0">
                <a:latin typeface="Times New Roman" panose="02020603050405020304" pitchFamily="18" charset="0"/>
                <a:cs typeface="Times New Roman" panose="02020603050405020304" pitchFamily="18" charset="0"/>
              </a:rPr>
              <a:t>De Broglie wave</a:t>
            </a:r>
          </a:p>
        </p:txBody>
      </p:sp>
      <p:pic>
        <p:nvPicPr>
          <p:cNvPr id="64517" name="图片 1">
            <a:extLst>
              <a:ext uri="{FF2B5EF4-FFF2-40B4-BE49-F238E27FC236}">
                <a16:creationId xmlns:a16="http://schemas.microsoft.com/office/drawing/2014/main" id="{AF10BD6F-3060-4103-9448-9F24E55368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9877" y="1459881"/>
            <a:ext cx="4854575" cy="441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矩形 2">
            <a:extLst>
              <a:ext uri="{FF2B5EF4-FFF2-40B4-BE49-F238E27FC236}">
                <a16:creationId xmlns:a16="http://schemas.microsoft.com/office/drawing/2014/main" id="{8451056D-7C48-4279-B7F9-6D0964165225}"/>
              </a:ext>
            </a:extLst>
          </p:cNvPr>
          <p:cNvSpPr>
            <a:spLocks noChangeArrowheads="1"/>
          </p:cNvSpPr>
          <p:nvPr/>
        </p:nvSpPr>
        <p:spPr bwMode="auto">
          <a:xfrm>
            <a:off x="1603305" y="5831831"/>
            <a:ext cx="26677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dirty="0">
                <a:latin typeface="Times New Roman" panose="02020603050405020304" pitchFamily="18" charset="0"/>
                <a:cs typeface="Times New Roman" panose="02020603050405020304" pitchFamily="18" charset="0"/>
              </a:rPr>
              <a:t>electron microscope</a:t>
            </a:r>
          </a:p>
        </p:txBody>
      </p:sp>
      <p:pic>
        <p:nvPicPr>
          <p:cNvPr id="7" name="图片 8">
            <a:extLst>
              <a:ext uri="{FF2B5EF4-FFF2-40B4-BE49-F238E27FC236}">
                <a16:creationId xmlns:a16="http://schemas.microsoft.com/office/drawing/2014/main" id="{57EA8824-05DC-49E7-9571-7A02C7D819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5">
            <a:extLst>
              <a:ext uri="{FF2B5EF4-FFF2-40B4-BE49-F238E27FC236}">
                <a16:creationId xmlns:a16="http://schemas.microsoft.com/office/drawing/2014/main" id="{93F7818A-A2B7-4D26-9867-56FCEA9D1350}"/>
              </a:ext>
            </a:extLst>
          </p:cNvPr>
          <p:cNvGrpSpPr>
            <a:grpSpLocks/>
          </p:cNvGrpSpPr>
          <p:nvPr/>
        </p:nvGrpSpPr>
        <p:grpSpPr bwMode="auto">
          <a:xfrm>
            <a:off x="12000" y="1268760"/>
            <a:ext cx="12168000" cy="0"/>
            <a:chOff x="0" y="119"/>
            <a:chExt cx="5804" cy="726"/>
          </a:xfrm>
        </p:grpSpPr>
        <p:pic>
          <p:nvPicPr>
            <p:cNvPr id="9" name="Picture 6" descr="nklogo">
              <a:extLst>
                <a:ext uri="{FF2B5EF4-FFF2-40B4-BE49-F238E27FC236}">
                  <a16:creationId xmlns:a16="http://schemas.microsoft.com/office/drawing/2014/main" id="{506C4A97-F702-4FCC-A136-981652E7F54D}"/>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7">
              <a:extLst>
                <a:ext uri="{FF2B5EF4-FFF2-40B4-BE49-F238E27FC236}">
                  <a16:creationId xmlns:a16="http://schemas.microsoft.com/office/drawing/2014/main" id="{2E63A6CD-342C-4C4A-8089-FFB95F7FE7BB}"/>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2" name="灯片编号占位符 1">
            <a:extLst>
              <a:ext uri="{FF2B5EF4-FFF2-40B4-BE49-F238E27FC236}">
                <a16:creationId xmlns:a16="http://schemas.microsoft.com/office/drawing/2014/main" id="{F4F324B0-9C10-43A1-B93B-2B8FE66ACB04}"/>
              </a:ext>
            </a:extLst>
          </p:cNvPr>
          <p:cNvSpPr>
            <a:spLocks noGrp="1"/>
          </p:cNvSpPr>
          <p:nvPr>
            <p:ph type="sldNum" sz="quarter" idx="12"/>
          </p:nvPr>
        </p:nvSpPr>
        <p:spPr/>
        <p:txBody>
          <a:bodyPr/>
          <a:lstStyle/>
          <a:p>
            <a:fld id="{8227A19A-6494-4EE7-93E4-A64D2614CF05}" type="slidenum">
              <a:rPr lang="zh-CN" altLang="en-US" smtClean="0"/>
              <a:t>91</a:t>
            </a:fld>
            <a:endParaRPr lang="zh-CN" altLang="en-US"/>
          </a:p>
        </p:txBody>
      </p:sp>
      <p:sp>
        <p:nvSpPr>
          <p:cNvPr id="11" name="矩形 3">
            <a:extLst>
              <a:ext uri="{FF2B5EF4-FFF2-40B4-BE49-F238E27FC236}">
                <a16:creationId xmlns:a16="http://schemas.microsoft.com/office/drawing/2014/main" id="{1AA75F63-377C-4F88-B896-00F521BBF086}"/>
              </a:ext>
            </a:extLst>
          </p:cNvPr>
          <p:cNvSpPr>
            <a:spLocks noChangeArrowheads="1"/>
          </p:cNvSpPr>
          <p:nvPr/>
        </p:nvSpPr>
        <p:spPr bwMode="auto">
          <a:xfrm>
            <a:off x="6096000" y="5784989"/>
            <a:ext cx="53149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dirty="0">
                <a:latin typeface="Times New Roman" panose="02020603050405020304" pitchFamily="18" charset="0"/>
                <a:cs typeface="Times New Roman" panose="02020603050405020304" pitchFamily="18" charset="0"/>
              </a:rPr>
              <a:t>scanning </a:t>
            </a:r>
            <a:r>
              <a:rPr lang="en-US" altLang="zh-CN" sz="2000" dirty="0" err="1">
                <a:latin typeface="Times New Roman" panose="02020603050405020304" pitchFamily="18" charset="0"/>
                <a:cs typeface="Times New Roman" panose="02020603050405020304" pitchFamily="18" charset="0"/>
              </a:rPr>
              <a:t>tunnelling</a:t>
            </a:r>
            <a:r>
              <a:rPr lang="en-US" altLang="zh-CN" sz="2000" dirty="0">
                <a:latin typeface="Times New Roman" panose="02020603050405020304" pitchFamily="18" charset="0"/>
                <a:cs typeface="Times New Roman" panose="02020603050405020304" pitchFamily="18" charset="0"/>
              </a:rPr>
              <a:t> electron microscope photo</a:t>
            </a:r>
          </a:p>
          <a:p>
            <a:pPr algn="ctr" eaLnBrk="1" hangingPunct="1">
              <a:spcBef>
                <a:spcPct val="0"/>
              </a:spcBef>
              <a:buClrTx/>
              <a:buSzTx/>
              <a:buFontTx/>
              <a:buNone/>
            </a:pPr>
            <a:r>
              <a:rPr lang="en-US" altLang="zh-CN" sz="2000" dirty="0">
                <a:latin typeface="Times New Roman" panose="02020603050405020304" pitchFamily="18" charset="0"/>
                <a:cs typeface="Times New Roman" panose="02020603050405020304" pitchFamily="18" charset="0"/>
              </a:rPr>
              <a:t>of silicon crystal surface</a:t>
            </a:r>
            <a:endParaRPr lang="zh-CN" altLang="en-US" sz="2000" dirty="0">
              <a:latin typeface="Times New Roman" panose="02020603050405020304" pitchFamily="18" charset="0"/>
              <a:cs typeface="Times New Roman" panose="02020603050405020304" pitchFamily="18" charset="0"/>
            </a:endParaRPr>
          </a:p>
        </p:txBody>
      </p:sp>
      <p:pic>
        <p:nvPicPr>
          <p:cNvPr id="12" name="图片 6">
            <a:extLst>
              <a:ext uri="{FF2B5EF4-FFF2-40B4-BE49-F238E27FC236}">
                <a16:creationId xmlns:a16="http://schemas.microsoft.com/office/drawing/2014/main" id="{1039ECF0-12C6-446A-B132-845074498BF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531046"/>
            <a:ext cx="531495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60" name="Text Box 4">
            <a:extLst>
              <a:ext uri="{FF2B5EF4-FFF2-40B4-BE49-F238E27FC236}">
                <a16:creationId xmlns:a16="http://schemas.microsoft.com/office/drawing/2014/main" id="{672429B2-86F6-41BF-B3F5-04D3BF1159AE}"/>
              </a:ext>
            </a:extLst>
          </p:cNvPr>
          <p:cNvSpPr txBox="1">
            <a:spLocks noChangeArrowheads="1"/>
          </p:cNvSpPr>
          <p:nvPr/>
        </p:nvSpPr>
        <p:spPr bwMode="auto">
          <a:xfrm>
            <a:off x="1081668" y="1412876"/>
            <a:ext cx="9946888" cy="5204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eaLnBrk="1" hangingPunct="1">
              <a:lnSpc>
                <a:spcPct val="125000"/>
              </a:lnSpc>
              <a:spcBef>
                <a:spcPts val="600"/>
              </a:spcBef>
              <a:defRPr/>
            </a:pPr>
            <a:r>
              <a:rPr kumimoji="1" lang="en-US" altLang="zh-CN" sz="2800" dirty="0">
                <a:latin typeface="Times New Roman" panose="02020603050405020304" pitchFamily="18" charset="0"/>
                <a:cs typeface="Times New Roman" panose="02020603050405020304" pitchFamily="18" charset="0"/>
              </a:rPr>
              <a:t>Wave–particle duality is the concept in quantum mechanics that every particle or quantic entity may be partly described in terms not only of particles, but also of waves. It expresses the inability of the classical concepts "particle" or "wave" to fully describe the behavior of quantum-scale objects. </a:t>
            </a:r>
          </a:p>
          <a:p>
            <a:pPr algn="just" eaLnBrk="1" hangingPunct="1">
              <a:lnSpc>
                <a:spcPct val="125000"/>
              </a:lnSpc>
              <a:spcBef>
                <a:spcPts val="600"/>
              </a:spcBef>
              <a:defRPr/>
            </a:pPr>
            <a:r>
              <a:rPr kumimoji="1" lang="en-US" altLang="zh-CN" sz="2400" i="1" dirty="0">
                <a:latin typeface="Times New Roman" panose="02020603050405020304" pitchFamily="18" charset="0"/>
                <a:cs typeface="Times New Roman" panose="02020603050405020304" pitchFamily="18" charset="0"/>
              </a:rPr>
              <a:t>As Einstein wrote:</a:t>
            </a:r>
          </a:p>
          <a:p>
            <a:pPr algn="just" eaLnBrk="1" hangingPunct="1">
              <a:lnSpc>
                <a:spcPct val="125000"/>
              </a:lnSpc>
              <a:spcBef>
                <a:spcPts val="600"/>
              </a:spcBef>
              <a:defRPr/>
            </a:pPr>
            <a:r>
              <a:rPr kumimoji="1" lang="en-US" altLang="zh-CN" sz="2400" i="1" dirty="0">
                <a:latin typeface="Times New Roman" panose="02020603050405020304" pitchFamily="18" charset="0"/>
                <a:cs typeface="Times New Roman" panose="02020603050405020304" pitchFamily="18" charset="0"/>
              </a:rPr>
              <a:t>It seems as though we must use sometimes the one theory and sometimes the other, while at times we may use either. We are faced with a new kind of difficulty. We have two contradictory pictures of reality; separately neither of them fully explains the phenomena of light, but together they do.</a:t>
            </a:r>
            <a:endParaRPr kumimoji="1" lang="zh-CN" altLang="en-US" sz="2400" i="1" dirty="0">
              <a:latin typeface="Times New Roman" panose="02020603050405020304" pitchFamily="18" charset="0"/>
              <a:cs typeface="Times New Roman" panose="02020603050405020304" pitchFamily="18" charset="0"/>
            </a:endParaRPr>
          </a:p>
        </p:txBody>
      </p:sp>
      <p:sp>
        <p:nvSpPr>
          <p:cNvPr id="429066" name="Text Box 10">
            <a:extLst>
              <a:ext uri="{FF2B5EF4-FFF2-40B4-BE49-F238E27FC236}">
                <a16:creationId xmlns:a16="http://schemas.microsoft.com/office/drawing/2014/main" id="{277D8B87-3F00-4D37-983C-C7478ADF3FDA}"/>
              </a:ext>
            </a:extLst>
          </p:cNvPr>
          <p:cNvSpPr txBox="1">
            <a:spLocks noChangeArrowheads="1"/>
          </p:cNvSpPr>
          <p:nvPr/>
        </p:nvSpPr>
        <p:spPr bwMode="auto">
          <a:xfrm>
            <a:off x="2279650" y="334963"/>
            <a:ext cx="6496050" cy="769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1" hangingPunct="1">
              <a:spcBef>
                <a:spcPct val="50000"/>
              </a:spcBef>
              <a:defRPr/>
            </a:pPr>
            <a:r>
              <a:rPr kumimoji="1" lang="en-US" altLang="zh-CN" sz="4400" b="1" dirty="0">
                <a:latin typeface="Arial" charset="0"/>
              </a:rPr>
              <a:t>Wave–particle duality </a:t>
            </a:r>
          </a:p>
        </p:txBody>
      </p:sp>
      <p:pic>
        <p:nvPicPr>
          <p:cNvPr id="6" name="图片 8">
            <a:extLst>
              <a:ext uri="{FF2B5EF4-FFF2-40B4-BE49-F238E27FC236}">
                <a16:creationId xmlns:a16="http://schemas.microsoft.com/office/drawing/2014/main" id="{14F7A843-D99D-4236-9F3D-1C332022E4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5">
            <a:extLst>
              <a:ext uri="{FF2B5EF4-FFF2-40B4-BE49-F238E27FC236}">
                <a16:creationId xmlns:a16="http://schemas.microsoft.com/office/drawing/2014/main" id="{51D52172-D0EC-4957-93AA-84BBD185A5BB}"/>
              </a:ext>
            </a:extLst>
          </p:cNvPr>
          <p:cNvGrpSpPr>
            <a:grpSpLocks/>
          </p:cNvGrpSpPr>
          <p:nvPr/>
        </p:nvGrpSpPr>
        <p:grpSpPr bwMode="auto">
          <a:xfrm>
            <a:off x="12000" y="1268760"/>
            <a:ext cx="12168000" cy="0"/>
            <a:chOff x="0" y="119"/>
            <a:chExt cx="5804" cy="726"/>
          </a:xfrm>
        </p:grpSpPr>
        <p:pic>
          <p:nvPicPr>
            <p:cNvPr id="8" name="Picture 6" descr="nklogo">
              <a:extLst>
                <a:ext uri="{FF2B5EF4-FFF2-40B4-BE49-F238E27FC236}">
                  <a16:creationId xmlns:a16="http://schemas.microsoft.com/office/drawing/2014/main" id="{7BCA77CE-1AD1-4BD1-814E-C471CB97654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7">
              <a:extLst>
                <a:ext uri="{FF2B5EF4-FFF2-40B4-BE49-F238E27FC236}">
                  <a16:creationId xmlns:a16="http://schemas.microsoft.com/office/drawing/2014/main" id="{99D6C2C8-FCAF-4A34-933D-83A0F24AC558}"/>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2" name="灯片编号占位符 1">
            <a:extLst>
              <a:ext uri="{FF2B5EF4-FFF2-40B4-BE49-F238E27FC236}">
                <a16:creationId xmlns:a16="http://schemas.microsoft.com/office/drawing/2014/main" id="{29557A93-2843-4B21-B246-1B5F1DA1E8B8}"/>
              </a:ext>
            </a:extLst>
          </p:cNvPr>
          <p:cNvSpPr>
            <a:spLocks noGrp="1"/>
          </p:cNvSpPr>
          <p:nvPr>
            <p:ph type="sldNum" sz="quarter" idx="12"/>
          </p:nvPr>
        </p:nvSpPr>
        <p:spPr/>
        <p:txBody>
          <a:bodyPr/>
          <a:lstStyle/>
          <a:p>
            <a:fld id="{8227A19A-6494-4EE7-93E4-A64D2614CF05}" type="slidenum">
              <a:rPr lang="zh-CN" altLang="en-US" smtClean="0"/>
              <a:t>92</a:t>
            </a:fld>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a:extLst>
              <a:ext uri="{FF2B5EF4-FFF2-40B4-BE49-F238E27FC236}">
                <a16:creationId xmlns:a16="http://schemas.microsoft.com/office/drawing/2014/main" id="{CA0FFBC7-6412-4149-B74D-BBB18679E764}"/>
              </a:ext>
            </a:extLst>
          </p:cNvPr>
          <p:cNvSpPr>
            <a:spLocks noGrp="1" noChangeArrowheads="1"/>
          </p:cNvSpPr>
          <p:nvPr>
            <p:ph type="title" idx="4294967295"/>
          </p:nvPr>
        </p:nvSpPr>
        <p:spPr>
          <a:xfrm>
            <a:off x="657922" y="277814"/>
            <a:ext cx="10010078" cy="758824"/>
          </a:xfrm>
        </p:spPr>
        <p:txBody>
          <a:bodyPr>
            <a:normAutofit/>
          </a:bodyPr>
          <a:lstStyle/>
          <a:p>
            <a:pPr eaLnBrk="1" hangingPunct="1">
              <a:defRPr/>
            </a:pPr>
            <a:r>
              <a:rPr lang="en-US" altLang="zh-CN" sz="4000" b="1" dirty="0">
                <a:latin typeface="Arial" panose="020B0604020202020204" pitchFamily="34" charset="0"/>
                <a:cs typeface="Arial" panose="020B0604020202020204" pitchFamily="34" charset="0"/>
              </a:rPr>
              <a:t>De Broglie’s law and Bohr’s hypothesis</a:t>
            </a:r>
          </a:p>
        </p:txBody>
      </p:sp>
      <p:sp>
        <p:nvSpPr>
          <p:cNvPr id="432131" name="Rectangle 3">
            <a:extLst>
              <a:ext uri="{FF2B5EF4-FFF2-40B4-BE49-F238E27FC236}">
                <a16:creationId xmlns:a16="http://schemas.microsoft.com/office/drawing/2014/main" id="{300B824A-EEDC-441E-9A9B-258E392D6128}"/>
              </a:ext>
            </a:extLst>
          </p:cNvPr>
          <p:cNvSpPr>
            <a:spLocks noGrp="1" noChangeArrowheads="1"/>
          </p:cNvSpPr>
          <p:nvPr>
            <p:ph type="body" sz="half" idx="1"/>
          </p:nvPr>
        </p:nvSpPr>
        <p:spPr>
          <a:xfrm>
            <a:off x="860121" y="1437001"/>
            <a:ext cx="10692542" cy="1342675"/>
          </a:xfrm>
        </p:spPr>
        <p:txBody>
          <a:bodyPr>
            <a:normAutofit/>
          </a:bodyPr>
          <a:lstStyle/>
          <a:p>
            <a:pPr eaLnBrk="1" hangingPunct="1">
              <a:lnSpc>
                <a:spcPct val="135000"/>
              </a:lnSpc>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rPr>
              <a:t>	Treat electrons as  waves. Then the length of the Bohr orbit must be equal to an integral multiple of electron wavelength. So,	</a:t>
            </a:r>
          </a:p>
        </p:txBody>
      </p:sp>
      <p:sp>
        <p:nvSpPr>
          <p:cNvPr id="70661" name="Text Box 5">
            <a:extLst>
              <a:ext uri="{FF2B5EF4-FFF2-40B4-BE49-F238E27FC236}">
                <a16:creationId xmlns:a16="http://schemas.microsoft.com/office/drawing/2014/main" id="{1C1C7FF2-62B9-41B1-992C-DA324BCFB4AC}"/>
              </a:ext>
            </a:extLst>
          </p:cNvPr>
          <p:cNvSpPr txBox="1">
            <a:spLocks noChangeArrowheads="1"/>
          </p:cNvSpPr>
          <p:nvPr/>
        </p:nvSpPr>
        <p:spPr bwMode="auto">
          <a:xfrm>
            <a:off x="6705600" y="5257801"/>
            <a:ext cx="2895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cs typeface="Arial" panose="020B0604020202020204" pitchFamily="34" charset="0"/>
            </a:endParaRPr>
          </a:p>
        </p:txBody>
      </p:sp>
      <p:pic>
        <p:nvPicPr>
          <p:cNvPr id="70664" name="Picture 8">
            <a:extLst>
              <a:ext uri="{FF2B5EF4-FFF2-40B4-BE49-F238E27FC236}">
                <a16:creationId xmlns:a16="http://schemas.microsoft.com/office/drawing/2014/main" id="{508688A1-5E1D-48B7-88AA-BA77887880B9}"/>
              </a:ext>
            </a:extLst>
          </p:cNvPr>
          <p:cNvPicPr>
            <a:picLocks noChangeAspect="1" noChangeArrowheads="1"/>
          </p:cNvPicPr>
          <p:nvPr/>
        </p:nvPicPr>
        <p:blipFill>
          <a:blip r:embed="rId2">
            <a:lum bright="-16000" contrast="36000"/>
            <a:extLst>
              <a:ext uri="{28A0092B-C50C-407E-A947-70E740481C1C}">
                <a14:useLocalDpi xmlns:a14="http://schemas.microsoft.com/office/drawing/2010/main" val="0"/>
              </a:ext>
            </a:extLst>
          </a:blip>
          <a:srcRect/>
          <a:stretch>
            <a:fillRect/>
          </a:stretch>
        </p:blipFill>
        <p:spPr bwMode="auto">
          <a:xfrm>
            <a:off x="1558926" y="2738438"/>
            <a:ext cx="3967163" cy="382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65" name="Line 9">
            <a:extLst>
              <a:ext uri="{FF2B5EF4-FFF2-40B4-BE49-F238E27FC236}">
                <a16:creationId xmlns:a16="http://schemas.microsoft.com/office/drawing/2014/main" id="{A062D5C6-EE83-4771-A546-4D36F23888E4}"/>
              </a:ext>
            </a:extLst>
          </p:cNvPr>
          <p:cNvSpPr>
            <a:spLocks noChangeShapeType="1"/>
          </p:cNvSpPr>
          <p:nvPr/>
        </p:nvSpPr>
        <p:spPr bwMode="auto">
          <a:xfrm flipH="1">
            <a:off x="4656139" y="5516563"/>
            <a:ext cx="1081087"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6" name="Text Box 10">
            <a:extLst>
              <a:ext uri="{FF2B5EF4-FFF2-40B4-BE49-F238E27FC236}">
                <a16:creationId xmlns:a16="http://schemas.microsoft.com/office/drawing/2014/main" id="{DA957BDB-8E3D-4076-80B3-A25DB066CD53}"/>
              </a:ext>
            </a:extLst>
          </p:cNvPr>
          <p:cNvSpPr txBox="1">
            <a:spLocks noChangeArrowheads="1"/>
          </p:cNvSpPr>
          <p:nvPr/>
        </p:nvSpPr>
        <p:spPr bwMode="auto">
          <a:xfrm>
            <a:off x="6037263" y="6076950"/>
            <a:ext cx="1427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latin typeface="Times New Roman" panose="02020603050405020304" pitchFamily="18" charset="0"/>
                <a:cs typeface="Times New Roman" panose="02020603050405020304" pitchFamily="18" charset="0"/>
              </a:rPr>
              <a:t>allowed</a:t>
            </a:r>
          </a:p>
        </p:txBody>
      </p:sp>
      <p:sp>
        <p:nvSpPr>
          <p:cNvPr id="70667" name="Line 11">
            <a:extLst>
              <a:ext uri="{FF2B5EF4-FFF2-40B4-BE49-F238E27FC236}">
                <a16:creationId xmlns:a16="http://schemas.microsoft.com/office/drawing/2014/main" id="{451F2D23-1E3E-47B1-8940-F7F55371EDC0}"/>
              </a:ext>
            </a:extLst>
          </p:cNvPr>
          <p:cNvSpPr>
            <a:spLocks noChangeShapeType="1"/>
          </p:cNvSpPr>
          <p:nvPr/>
        </p:nvSpPr>
        <p:spPr bwMode="auto">
          <a:xfrm flipH="1">
            <a:off x="4511676" y="6237288"/>
            <a:ext cx="1368425" cy="0"/>
          </a:xfrm>
          <a:prstGeom prst="line">
            <a:avLst/>
          </a:prstGeom>
          <a:noFill/>
          <a:ln w="28575">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8" name="Text Box 12">
            <a:extLst>
              <a:ext uri="{FF2B5EF4-FFF2-40B4-BE49-F238E27FC236}">
                <a16:creationId xmlns:a16="http://schemas.microsoft.com/office/drawing/2014/main" id="{5DFBDC17-5932-48E9-9AD7-387CBD974426}"/>
              </a:ext>
            </a:extLst>
          </p:cNvPr>
          <p:cNvSpPr txBox="1">
            <a:spLocks noChangeArrowheads="1"/>
          </p:cNvSpPr>
          <p:nvPr/>
        </p:nvSpPr>
        <p:spPr bwMode="auto">
          <a:xfrm>
            <a:off x="5816601" y="5229225"/>
            <a:ext cx="2079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dirty="0">
                <a:latin typeface="Times New Roman" panose="02020603050405020304" pitchFamily="18" charset="0"/>
                <a:cs typeface="Times New Roman" panose="02020603050405020304" pitchFamily="18" charset="0"/>
              </a:rPr>
              <a:t>not allowed</a:t>
            </a:r>
          </a:p>
        </p:txBody>
      </p:sp>
      <p:pic>
        <p:nvPicPr>
          <p:cNvPr id="13" name="图片 8">
            <a:extLst>
              <a:ext uri="{FF2B5EF4-FFF2-40B4-BE49-F238E27FC236}">
                <a16:creationId xmlns:a16="http://schemas.microsoft.com/office/drawing/2014/main" id="{D03AD569-8CED-4F7D-881E-AD08CE3D9F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5">
            <a:extLst>
              <a:ext uri="{FF2B5EF4-FFF2-40B4-BE49-F238E27FC236}">
                <a16:creationId xmlns:a16="http://schemas.microsoft.com/office/drawing/2014/main" id="{9B8201E2-C0CA-49CE-ACE0-436C7C40360D}"/>
              </a:ext>
            </a:extLst>
          </p:cNvPr>
          <p:cNvGrpSpPr>
            <a:grpSpLocks/>
          </p:cNvGrpSpPr>
          <p:nvPr/>
        </p:nvGrpSpPr>
        <p:grpSpPr bwMode="auto">
          <a:xfrm>
            <a:off x="12000" y="1268760"/>
            <a:ext cx="12168000" cy="0"/>
            <a:chOff x="0" y="119"/>
            <a:chExt cx="5804" cy="726"/>
          </a:xfrm>
        </p:grpSpPr>
        <p:pic>
          <p:nvPicPr>
            <p:cNvPr id="15" name="Picture 6" descr="nklogo">
              <a:extLst>
                <a:ext uri="{FF2B5EF4-FFF2-40B4-BE49-F238E27FC236}">
                  <a16:creationId xmlns:a16="http://schemas.microsoft.com/office/drawing/2014/main" id="{0336336A-B0D0-46A4-8E33-44E975D8499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Line 7">
              <a:extLst>
                <a:ext uri="{FF2B5EF4-FFF2-40B4-BE49-F238E27FC236}">
                  <a16:creationId xmlns:a16="http://schemas.microsoft.com/office/drawing/2014/main" id="{7D971BC9-44D9-44A8-B53C-3AD3E4038A0D}"/>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grpSp>
        <p:nvGrpSpPr>
          <p:cNvPr id="10" name="组合 9">
            <a:extLst>
              <a:ext uri="{FF2B5EF4-FFF2-40B4-BE49-F238E27FC236}">
                <a16:creationId xmlns:a16="http://schemas.microsoft.com/office/drawing/2014/main" id="{DBFB96F7-7E07-421B-8A4C-3F3CC945B8E9}"/>
              </a:ext>
            </a:extLst>
          </p:cNvPr>
          <p:cNvGrpSpPr/>
          <p:nvPr/>
        </p:nvGrpSpPr>
        <p:grpSpPr>
          <a:xfrm>
            <a:off x="6588782" y="4090818"/>
            <a:ext cx="5092835" cy="461665"/>
            <a:chOff x="6588782" y="4090818"/>
            <a:chExt cx="5092835" cy="461665"/>
          </a:xfrm>
        </p:grpSpPr>
        <p:sp>
          <p:nvSpPr>
            <p:cNvPr id="70662" name="Text Box 6">
              <a:extLst>
                <a:ext uri="{FF2B5EF4-FFF2-40B4-BE49-F238E27FC236}">
                  <a16:creationId xmlns:a16="http://schemas.microsoft.com/office/drawing/2014/main" id="{9430E052-B527-43E7-857B-5D1792B2C605}"/>
                </a:ext>
              </a:extLst>
            </p:cNvPr>
            <p:cNvSpPr txBox="1">
              <a:spLocks noChangeArrowheads="1"/>
            </p:cNvSpPr>
            <p:nvPr/>
          </p:nvSpPr>
          <p:spPr bwMode="auto">
            <a:xfrm>
              <a:off x="9353066" y="4121595"/>
              <a:ext cx="23285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dirty="0">
                  <a:cs typeface="Arial" panose="020B0604020202020204" pitchFamily="34" charset="0"/>
                </a:rPr>
                <a:t>Bohr’s hypothesis</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CBC0E72-81C6-4B94-8315-42EE28CFE699}"/>
                    </a:ext>
                  </a:extLst>
                </p:cNvPr>
                <p:cNvSpPr/>
                <p:nvPr/>
              </p:nvSpPr>
              <p:spPr>
                <a:xfrm>
                  <a:off x="6588782" y="4090818"/>
                  <a:ext cx="211865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𝑚𝑣</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𝑟</m:t>
                            </m:r>
                          </m:e>
                          <m:sub>
                            <m:r>
                              <a:rPr lang="zh-CN" altLang="en-US" sz="2400" i="1">
                                <a:latin typeface="Cambria Math" panose="02040503050406030204" pitchFamily="18" charset="0"/>
                              </a:rPr>
                              <m:t>𝑛</m:t>
                            </m:r>
                          </m:sub>
                        </m:sSub>
                        <m:r>
                          <a:rPr lang="zh-CN" altLang="en-US" sz="2400">
                            <a:latin typeface="Cambria Math" panose="02040503050406030204" pitchFamily="18" charset="0"/>
                          </a:rPr>
                          <m:t>=</m:t>
                        </m:r>
                        <m:f>
                          <m:fPr>
                            <m:type m:val="lin"/>
                            <m:ctrlPr>
                              <a:rPr lang="zh-CN" altLang="en-US" sz="2400" i="1">
                                <a:latin typeface="Cambria Math" panose="02040503050406030204" pitchFamily="18" charset="0"/>
                              </a:rPr>
                            </m:ctrlPr>
                          </m:fPr>
                          <m:num>
                            <m:r>
                              <a:rPr lang="zh-CN" altLang="en-US" sz="2400" i="1">
                                <a:latin typeface="Cambria Math" panose="02040503050406030204" pitchFamily="18" charset="0"/>
                              </a:rPr>
                              <m:t>h</m:t>
                            </m:r>
                          </m:num>
                          <m:den>
                            <m:r>
                              <a:rPr lang="zh-CN" altLang="en-US" sz="2400">
                                <a:latin typeface="Cambria Math" panose="02040503050406030204" pitchFamily="18" charset="0"/>
                              </a:rPr>
                              <m:t>2</m:t>
                            </m:r>
                          </m:den>
                        </m:f>
                        <m:r>
                          <a:rPr lang="zh-CN" altLang="en-US" sz="2400" i="1">
                            <a:latin typeface="Cambria Math" panose="02040503050406030204" pitchFamily="18" charset="0"/>
                          </a:rPr>
                          <m:t>𝜋</m:t>
                        </m:r>
                      </m:oMath>
                    </m:oMathPara>
                  </a14:m>
                  <a:endParaRPr lang="zh-CN" altLang="en-US" sz="2400" dirty="0"/>
                </a:p>
              </p:txBody>
            </p:sp>
          </mc:Choice>
          <mc:Fallback xmlns="">
            <p:sp>
              <p:nvSpPr>
                <p:cNvPr id="7" name="矩形 6">
                  <a:extLst>
                    <a:ext uri="{FF2B5EF4-FFF2-40B4-BE49-F238E27FC236}">
                      <a16:creationId xmlns:a16="http://schemas.microsoft.com/office/drawing/2014/main" id="{4CBC0E72-81C6-4B94-8315-42EE28CFE699}"/>
                    </a:ext>
                  </a:extLst>
                </p:cNvPr>
                <p:cNvSpPr>
                  <a:spLocks noRot="1" noChangeAspect="1" noMove="1" noResize="1" noEditPoints="1" noAdjustHandles="1" noChangeArrowheads="1" noChangeShapeType="1" noTextEdit="1"/>
                </p:cNvSpPr>
                <p:nvPr/>
              </p:nvSpPr>
              <p:spPr>
                <a:xfrm>
                  <a:off x="6588782" y="4090818"/>
                  <a:ext cx="2118657" cy="461665"/>
                </a:xfrm>
                <a:prstGeom prst="rect">
                  <a:avLst/>
                </a:prstGeom>
                <a:blipFill>
                  <a:blip r:embed="rId5"/>
                  <a:stretch>
                    <a:fillRect t="-125000" r="-19885" b="-190789"/>
                  </a:stretch>
                </a:blipFill>
              </p:spPr>
              <p:txBody>
                <a:bodyPr/>
                <a:lstStyle/>
                <a:p>
                  <a:r>
                    <a:rPr lang="zh-CN" altLang="en-US">
                      <a:noFill/>
                    </a:rPr>
                    <a:t> </a:t>
                  </a:r>
                </a:p>
              </p:txBody>
            </p:sp>
          </mc:Fallback>
        </mc:AlternateContent>
      </p:grpSp>
      <p:grpSp>
        <p:nvGrpSpPr>
          <p:cNvPr id="9" name="组合 8">
            <a:extLst>
              <a:ext uri="{FF2B5EF4-FFF2-40B4-BE49-F238E27FC236}">
                <a16:creationId xmlns:a16="http://schemas.microsoft.com/office/drawing/2014/main" id="{33700B23-4FD5-4282-A2E3-C6DEFEDBFEC6}"/>
              </a:ext>
            </a:extLst>
          </p:cNvPr>
          <p:cNvGrpSpPr/>
          <p:nvPr/>
        </p:nvGrpSpPr>
        <p:grpSpPr>
          <a:xfrm>
            <a:off x="6249219" y="2991162"/>
            <a:ext cx="5432398" cy="856004"/>
            <a:chOff x="6249219" y="2991162"/>
            <a:chExt cx="5432398" cy="856004"/>
          </a:xfrm>
        </p:grpSpPr>
        <p:sp>
          <p:nvSpPr>
            <p:cNvPr id="70663" name="Text Box 7">
              <a:extLst>
                <a:ext uri="{FF2B5EF4-FFF2-40B4-BE49-F238E27FC236}">
                  <a16:creationId xmlns:a16="http://schemas.microsoft.com/office/drawing/2014/main" id="{F27D2243-B02E-415A-88BC-3740D0EE1E3B}"/>
                </a:ext>
              </a:extLst>
            </p:cNvPr>
            <p:cNvSpPr txBox="1">
              <a:spLocks noChangeArrowheads="1"/>
            </p:cNvSpPr>
            <p:nvPr/>
          </p:nvSpPr>
          <p:spPr bwMode="auto">
            <a:xfrm>
              <a:off x="9584531" y="3219109"/>
              <a:ext cx="20970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dirty="0">
                  <a:cs typeface="Arial" panose="020B0604020202020204" pitchFamily="34" charset="0"/>
                </a:rPr>
                <a:t>De Broglie’s law</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7018B938-B3B4-4ABD-B591-2365CBEA6F4C}"/>
                    </a:ext>
                  </a:extLst>
                </p:cNvPr>
                <p:cNvSpPr/>
                <p:nvPr/>
              </p:nvSpPr>
              <p:spPr>
                <a:xfrm>
                  <a:off x="6249219" y="2991162"/>
                  <a:ext cx="2996654" cy="8560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smtClean="0">
                            <a:latin typeface="Cambria Math" panose="02040503050406030204" pitchFamily="18" charset="0"/>
                          </a:rPr>
                          <m:t>2</m:t>
                        </m:r>
                        <m:r>
                          <a:rPr lang="zh-CN" altLang="en-US" sz="2400" i="1">
                            <a:latin typeface="Cambria Math" panose="02040503050406030204" pitchFamily="18" charset="0"/>
                          </a:rPr>
                          <m:t>𝜋</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𝑟</m:t>
                            </m:r>
                          </m:e>
                          <m:sub>
                            <m:r>
                              <a:rPr lang="zh-CN" altLang="en-US" sz="2400" i="1">
                                <a:latin typeface="Cambria Math" panose="02040503050406030204" pitchFamily="18" charset="0"/>
                              </a:rPr>
                              <m:t>𝑛</m:t>
                            </m:r>
                          </m:sub>
                        </m:sSub>
                        <m:r>
                          <a:rPr lang="zh-CN" altLang="en-US" sz="2400">
                            <a:latin typeface="Cambria Math" panose="02040503050406030204" pitchFamily="18" charset="0"/>
                          </a:rPr>
                          <m:t>=</m:t>
                        </m:r>
                        <m:r>
                          <a:rPr lang="zh-CN" altLang="en-US" sz="2400" i="1">
                            <a:latin typeface="Cambria Math" panose="02040503050406030204" pitchFamily="18" charset="0"/>
                          </a:rPr>
                          <m:t>𝑛</m:t>
                        </m:r>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b="0" i="1" smtClean="0">
                                <a:latin typeface="Cambria Math" panose="02040503050406030204" pitchFamily="18" charset="0"/>
                              </a:rPr>
                              <m:t>𝑛</m:t>
                            </m:r>
                          </m:sub>
                        </m:sSub>
                        <m:r>
                          <a:rPr lang="zh-CN" altLang="en-US" sz="2400">
                            <a:latin typeface="Cambria Math" panose="02040503050406030204" pitchFamily="18" charset="0"/>
                          </a:rPr>
                          <m:t>=</m:t>
                        </m:r>
                        <m:r>
                          <a:rPr lang="zh-CN" altLang="en-US" sz="2400" i="1">
                            <a:latin typeface="Cambria Math" panose="02040503050406030204" pitchFamily="18" charset="0"/>
                          </a:rPr>
                          <m:t>𝑛</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h</m:t>
                            </m:r>
                          </m:num>
                          <m:den>
                            <m:r>
                              <a:rPr lang="zh-CN" altLang="en-US" sz="2400" i="1">
                                <a:latin typeface="Cambria Math" panose="02040503050406030204" pitchFamily="18" charset="0"/>
                              </a:rPr>
                              <m:t>𝑚</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𝑣</m:t>
                                </m:r>
                              </m:e>
                              <m:sub>
                                <m:r>
                                  <a:rPr lang="zh-CN" altLang="en-US" sz="2400" i="1">
                                    <a:latin typeface="Cambria Math" panose="02040503050406030204" pitchFamily="18" charset="0"/>
                                  </a:rPr>
                                  <m:t>𝑛</m:t>
                                </m:r>
                              </m:sub>
                            </m:sSub>
                          </m:den>
                        </m:f>
                      </m:oMath>
                    </m:oMathPara>
                  </a14:m>
                  <a:endParaRPr lang="zh-CN" altLang="en-US" sz="2400" dirty="0"/>
                </a:p>
              </p:txBody>
            </p:sp>
          </mc:Choice>
          <mc:Fallback xmlns="">
            <p:sp>
              <p:nvSpPr>
                <p:cNvPr id="8" name="矩形 7">
                  <a:extLst>
                    <a:ext uri="{FF2B5EF4-FFF2-40B4-BE49-F238E27FC236}">
                      <a16:creationId xmlns:a16="http://schemas.microsoft.com/office/drawing/2014/main" id="{7018B938-B3B4-4ABD-B591-2365CBEA6F4C}"/>
                    </a:ext>
                  </a:extLst>
                </p:cNvPr>
                <p:cNvSpPr>
                  <a:spLocks noRot="1" noChangeAspect="1" noMove="1" noResize="1" noEditPoints="1" noAdjustHandles="1" noChangeArrowheads="1" noChangeShapeType="1" noTextEdit="1"/>
                </p:cNvSpPr>
                <p:nvPr/>
              </p:nvSpPr>
              <p:spPr>
                <a:xfrm>
                  <a:off x="6249219" y="2991162"/>
                  <a:ext cx="2996654" cy="856004"/>
                </a:xfrm>
                <a:prstGeom prst="rect">
                  <a:avLst/>
                </a:prstGeom>
                <a:blipFill>
                  <a:blip r:embed="rId6"/>
                  <a:stretch>
                    <a:fillRect/>
                  </a:stretch>
                </a:blipFill>
              </p:spPr>
              <p:txBody>
                <a:bodyPr/>
                <a:lstStyle/>
                <a:p>
                  <a:r>
                    <a:rPr lang="zh-CN" altLang="en-US">
                      <a:noFill/>
                    </a:rPr>
                    <a:t> </a:t>
                  </a:r>
                </a:p>
              </p:txBody>
            </p:sp>
          </mc:Fallback>
        </mc:AlternateContent>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0">
            <a:extLst>
              <a:ext uri="{FF2B5EF4-FFF2-40B4-BE49-F238E27FC236}">
                <a16:creationId xmlns:a16="http://schemas.microsoft.com/office/drawing/2014/main" id="{E0A30C5D-31BF-49BF-9C34-6D771124E8E3}"/>
              </a:ext>
            </a:extLst>
          </p:cNvPr>
          <p:cNvSpPr txBox="1">
            <a:spLocks noChangeArrowheads="1"/>
          </p:cNvSpPr>
          <p:nvPr/>
        </p:nvSpPr>
        <p:spPr bwMode="auto">
          <a:xfrm>
            <a:off x="2279650" y="334963"/>
            <a:ext cx="7488818" cy="769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1" hangingPunct="1">
              <a:spcBef>
                <a:spcPct val="50000"/>
              </a:spcBef>
              <a:defRPr/>
            </a:pPr>
            <a:r>
              <a:rPr kumimoji="1" lang="en-US" altLang="zh-CN" sz="4400" b="1" dirty="0">
                <a:solidFill>
                  <a:srgbClr val="7030A0"/>
                </a:solidFill>
                <a:latin typeface="Arial" charset="0"/>
              </a:rPr>
              <a:t>Brain storm in your dorm</a:t>
            </a:r>
          </a:p>
        </p:txBody>
      </p:sp>
      <p:sp>
        <p:nvSpPr>
          <p:cNvPr id="8" name="Text Box 4">
            <a:extLst>
              <a:ext uri="{FF2B5EF4-FFF2-40B4-BE49-F238E27FC236}">
                <a16:creationId xmlns:a16="http://schemas.microsoft.com/office/drawing/2014/main" id="{061379F1-19BE-4A93-8DED-D902B737CD50}"/>
              </a:ext>
            </a:extLst>
          </p:cNvPr>
          <p:cNvSpPr txBox="1">
            <a:spLocks noChangeArrowheads="1"/>
          </p:cNvSpPr>
          <p:nvPr/>
        </p:nvSpPr>
        <p:spPr bwMode="auto">
          <a:xfrm>
            <a:off x="1628079" y="1764720"/>
            <a:ext cx="9043638" cy="3488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In the class, we discussed quantization of energy, momentum and angular momentum and introduced many experiments related to the quanta.</a:t>
            </a:r>
          </a:p>
          <a:p>
            <a:pPr algn="just" eaLnBrk="1" hangingPunct="1">
              <a:lnSpc>
                <a:spcPct val="125000"/>
              </a:lnSpc>
              <a:spcBef>
                <a:spcPct val="50000"/>
              </a:spcBef>
              <a:defRPr/>
            </a:pPr>
            <a:r>
              <a:rPr kumimoji="1" lang="en-US" altLang="zh-CN" sz="2800" dirty="0">
                <a:latin typeface="Times New Roman" panose="02020603050405020304" pitchFamily="18" charset="0"/>
                <a:cs typeface="Times New Roman" panose="02020603050405020304" pitchFamily="18" charset="0"/>
              </a:rPr>
              <a:t>By now you have learned many physics courses and known many physics parameters. Let quantize one of the parameters and discuss which new experimental phenomena will happen. </a:t>
            </a:r>
            <a:endParaRPr kumimoji="1" lang="zh-CN" altLang="en-US" sz="2400" i="1" dirty="0">
              <a:latin typeface="Times New Roman" panose="02020603050405020304" pitchFamily="18" charset="0"/>
              <a:cs typeface="Times New Roman" panose="02020603050405020304" pitchFamily="18" charset="0"/>
            </a:endParaRPr>
          </a:p>
        </p:txBody>
      </p:sp>
      <p:pic>
        <p:nvPicPr>
          <p:cNvPr id="6" name="图片 8">
            <a:extLst>
              <a:ext uri="{FF2B5EF4-FFF2-40B4-BE49-F238E27FC236}">
                <a16:creationId xmlns:a16="http://schemas.microsoft.com/office/drawing/2014/main" id="{3C862A33-623E-4CF2-9407-9381A7D9E6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3D99283D-27D5-416B-A096-917AC3C35170}"/>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C905CA87-1ECA-4AEA-93C1-B6C0BF65C10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a:extLst>
                <a:ext uri="{FF2B5EF4-FFF2-40B4-BE49-F238E27FC236}">
                  <a16:creationId xmlns:a16="http://schemas.microsoft.com/office/drawing/2014/main" id="{BB485DDB-6CD2-4AEE-87A8-FCC577A9BEEE}"/>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CD4CA3A5-1BA7-4017-BBB3-7ED5C4EC0355}"/>
              </a:ext>
            </a:extLst>
          </p:cNvPr>
          <p:cNvSpPr txBox="1">
            <a:spLocks noGrp="1" noChangeArrowheads="1"/>
          </p:cNvSpPr>
          <p:nvPr>
            <p:ph type="ctrTitle"/>
          </p:nvPr>
        </p:nvSpPr>
        <p:spPr bwMode="auto">
          <a:xfrm>
            <a:off x="3478326" y="1978857"/>
            <a:ext cx="5032148" cy="1588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eaLnBrk="1" fontAlgn="auto" hangingPunct="1">
              <a:spcBef>
                <a:spcPts val="0"/>
              </a:spcBef>
              <a:spcAft>
                <a:spcPts val="0"/>
              </a:spcAft>
              <a:defRPr/>
            </a:pPr>
            <a:r>
              <a:rPr kumimoji="0" lang="en-US" altLang="zh-CN" sz="5400" b="1" dirty="0">
                <a:solidFill>
                  <a:srgbClr val="FF3300"/>
                </a:solidFill>
                <a:effectLst>
                  <a:outerShdw blurRad="38100" dist="38100" dir="2700000" algn="tl">
                    <a:srgbClr val="FFFFFF"/>
                  </a:outerShdw>
                </a:effectLst>
              </a:rPr>
              <a:t>Part 3</a:t>
            </a:r>
          </a:p>
          <a:p>
            <a:pPr algn="ctr" eaLnBrk="1" fontAlgn="auto" hangingPunct="1">
              <a:spcBef>
                <a:spcPts val="0"/>
              </a:spcBef>
              <a:spcAft>
                <a:spcPts val="0"/>
              </a:spcAft>
              <a:defRPr/>
            </a:pPr>
            <a:r>
              <a:rPr kumimoji="0" lang="en-US" altLang="zh-CN" sz="5400" b="1" dirty="0">
                <a:solidFill>
                  <a:srgbClr val="FF3300"/>
                </a:solidFill>
                <a:effectLst>
                  <a:outerShdw blurRad="38100" dist="38100" dir="2700000" algn="tl">
                    <a:srgbClr val="FFFFFF"/>
                  </a:outerShdw>
                </a:effectLst>
              </a:rPr>
              <a:t>Modern Optics</a:t>
            </a:r>
          </a:p>
        </p:txBody>
      </p:sp>
      <p:pic>
        <p:nvPicPr>
          <p:cNvPr id="5" name="图片 4">
            <a:extLst>
              <a:ext uri="{FF2B5EF4-FFF2-40B4-BE49-F238E27FC236}">
                <a16:creationId xmlns:a16="http://schemas.microsoft.com/office/drawing/2014/main" id="{E8820F4B-8D90-4724-8242-34D1062C90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264150"/>
            <a:ext cx="2844800"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2F0D1587-D732-41D8-B6F1-94BEE5815D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27018" y="98302"/>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B3C296F5-ACC5-40D0-B289-D91A4BE91952}"/>
              </a:ext>
            </a:extLst>
          </p:cNvPr>
          <p:cNvSpPr/>
          <p:nvPr/>
        </p:nvSpPr>
        <p:spPr>
          <a:xfrm>
            <a:off x="5569836" y="3983013"/>
            <a:ext cx="4132863" cy="424732"/>
          </a:xfrm>
          <a:prstGeom prst="rect">
            <a:avLst/>
          </a:prstGeom>
        </p:spPr>
        <p:txBody>
          <a:bodyPr wrap="none">
            <a:spAutoFit/>
          </a:bodyPr>
          <a:lstStyle/>
          <a:p>
            <a:pPr algn="ctr">
              <a:lnSpc>
                <a:spcPct val="90000"/>
              </a:lnSpc>
              <a:spcBef>
                <a:spcPct val="50000"/>
              </a:spcBef>
              <a:defRPr/>
            </a:pPr>
            <a:r>
              <a:rPr lang="en-US" altLang="zh-CN" sz="2400" b="1" dirty="0">
                <a:latin typeface="Arial" panose="020B0604020202020204" pitchFamily="34" charset="0"/>
                <a:cs typeface="Arial" panose="020B0604020202020204" pitchFamily="34" charset="0"/>
              </a:rPr>
              <a:t>---- Brief introduce of laser </a:t>
            </a:r>
            <a:endParaRPr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73039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5" name="Text Box 5">
            <a:extLst>
              <a:ext uri="{FF2B5EF4-FFF2-40B4-BE49-F238E27FC236}">
                <a16:creationId xmlns:a16="http://schemas.microsoft.com/office/drawing/2014/main" id="{999816E3-1862-41FE-96B7-25967FE4783C}"/>
              </a:ext>
            </a:extLst>
          </p:cNvPr>
          <p:cNvSpPr txBox="1">
            <a:spLocks noChangeArrowheads="1"/>
          </p:cNvSpPr>
          <p:nvPr/>
        </p:nvSpPr>
        <p:spPr bwMode="auto">
          <a:xfrm>
            <a:off x="4872038" y="404813"/>
            <a:ext cx="2185987"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eaLnBrk="1" fontAlgn="auto" hangingPunct="1">
              <a:spcBef>
                <a:spcPts val="0"/>
              </a:spcBef>
              <a:spcAft>
                <a:spcPts val="0"/>
              </a:spcAft>
              <a:defRPr/>
            </a:pPr>
            <a:r>
              <a:rPr kumimoji="0" lang="en-US" altLang="zh-CN" sz="3600" b="1" dirty="0">
                <a:effectLst>
                  <a:outerShdw blurRad="38100" dist="38100" dir="2700000" algn="tl">
                    <a:srgbClr val="FFFFFF"/>
                  </a:outerShdw>
                </a:effectLst>
              </a:rPr>
              <a:t>Contents</a:t>
            </a:r>
          </a:p>
        </p:txBody>
      </p:sp>
      <p:pic>
        <p:nvPicPr>
          <p:cNvPr id="66565" name="图片 8">
            <a:extLst>
              <a:ext uri="{FF2B5EF4-FFF2-40B4-BE49-F238E27FC236}">
                <a16:creationId xmlns:a16="http://schemas.microsoft.com/office/drawing/2014/main" id="{C391445E-F71E-4E2F-BDBA-031DDCA45C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80575" y="0"/>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F9ABDEA3-83B7-4E1E-B46B-065CD4E6FE30}"/>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7A9A554D-3947-410F-BBE5-414D96A4F41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a:extLst>
                <a:ext uri="{FF2B5EF4-FFF2-40B4-BE49-F238E27FC236}">
                  <a16:creationId xmlns:a16="http://schemas.microsoft.com/office/drawing/2014/main" id="{60BADB7D-F51B-44E2-967D-9673397476EC}"/>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12" name="Rectangle 2">
            <a:extLst>
              <a:ext uri="{FF2B5EF4-FFF2-40B4-BE49-F238E27FC236}">
                <a16:creationId xmlns:a16="http://schemas.microsoft.com/office/drawing/2014/main" id="{13CB567C-7159-4F53-8F1E-D7E5DD0E9BDF}"/>
              </a:ext>
            </a:extLst>
          </p:cNvPr>
          <p:cNvSpPr>
            <a:spLocks noGrp="1" noChangeArrowheads="1"/>
          </p:cNvSpPr>
          <p:nvPr>
            <p:ph idx="1"/>
          </p:nvPr>
        </p:nvSpPr>
        <p:spPr>
          <a:xfrm>
            <a:off x="2843562" y="1839954"/>
            <a:ext cx="6837014" cy="3858318"/>
          </a:xfrm>
        </p:spPr>
        <p:txBody>
          <a:bodyPr>
            <a:normAutofit lnSpcReduction="10000"/>
          </a:bodyPr>
          <a:lstStyle/>
          <a:p>
            <a:pPr>
              <a:lnSpc>
                <a:spcPct val="125000"/>
              </a:lnSpc>
            </a:pPr>
            <a:r>
              <a:rPr lang="en-US" altLang="zh-CN" sz="3600" b="1" i="1" dirty="0"/>
              <a:t>Quantum theory of light </a:t>
            </a:r>
            <a:endParaRPr lang="zh-CN" altLang="en-US" sz="3600" b="1" i="1" dirty="0"/>
          </a:p>
          <a:p>
            <a:pPr>
              <a:lnSpc>
                <a:spcPct val="125000"/>
              </a:lnSpc>
            </a:pPr>
            <a:r>
              <a:rPr lang="en-US" altLang="zh-CN" sz="3600" b="1" i="1" dirty="0"/>
              <a:t>Brief introduction of laser</a:t>
            </a:r>
          </a:p>
          <a:p>
            <a:pPr>
              <a:lnSpc>
                <a:spcPct val="125000"/>
              </a:lnSpc>
            </a:pPr>
            <a:r>
              <a:rPr lang="en-US" altLang="zh-CN" sz="3600" b="1" i="1" dirty="0"/>
              <a:t>Nature of light propagation</a:t>
            </a:r>
          </a:p>
          <a:p>
            <a:pPr>
              <a:lnSpc>
                <a:spcPct val="125000"/>
              </a:lnSpc>
            </a:pPr>
            <a:r>
              <a:rPr lang="en-US" altLang="zh-CN" sz="3600" b="1" i="1" dirty="0"/>
              <a:t>Fourier Optics</a:t>
            </a:r>
          </a:p>
          <a:p>
            <a:pPr>
              <a:lnSpc>
                <a:spcPct val="125000"/>
              </a:lnSpc>
            </a:pPr>
            <a:r>
              <a:rPr lang="en-US" altLang="zh-CN" sz="3600" b="1" i="1" dirty="0"/>
              <a:t>Holography</a:t>
            </a:r>
          </a:p>
        </p:txBody>
      </p:sp>
      <p:sp>
        <p:nvSpPr>
          <p:cNvPr id="2" name="灯片编号占位符 1">
            <a:extLst>
              <a:ext uri="{FF2B5EF4-FFF2-40B4-BE49-F238E27FC236}">
                <a16:creationId xmlns:a16="http://schemas.microsoft.com/office/drawing/2014/main" id="{A13835AB-5602-4F1A-BE44-D24ADF26B7F8}"/>
              </a:ext>
            </a:extLst>
          </p:cNvPr>
          <p:cNvSpPr>
            <a:spLocks noGrp="1"/>
          </p:cNvSpPr>
          <p:nvPr>
            <p:ph type="sldNum" sz="quarter" idx="12"/>
          </p:nvPr>
        </p:nvSpPr>
        <p:spPr/>
        <p:txBody>
          <a:bodyPr/>
          <a:lstStyle/>
          <a:p>
            <a:fld id="{89E84724-87FB-44E2-81F4-BC8FAFBE8676}" type="slidenum">
              <a:rPr lang="zh-CN" altLang="en-US" smtClean="0"/>
              <a:t>96</a:t>
            </a:fld>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8">
            <a:extLst>
              <a:ext uri="{FF2B5EF4-FFF2-40B4-BE49-F238E27FC236}">
                <a16:creationId xmlns:a16="http://schemas.microsoft.com/office/drawing/2014/main" id="{3CBFC2F1-BC3E-407A-B792-3BF7AA2563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40302"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2">
            <a:hlinkClick r:id="rId3"/>
            <a:extLst>
              <a:ext uri="{FF2B5EF4-FFF2-40B4-BE49-F238E27FC236}">
                <a16:creationId xmlns:a16="http://schemas.microsoft.com/office/drawing/2014/main" id="{6D0A18D6-51A4-44CA-8F45-8ADF4F66C4E0}"/>
              </a:ext>
            </a:extLst>
          </p:cNvPr>
          <p:cNvSpPr txBox="1">
            <a:spLocks noChangeArrowheads="1"/>
          </p:cNvSpPr>
          <p:nvPr/>
        </p:nvSpPr>
        <p:spPr bwMode="auto">
          <a:xfrm>
            <a:off x="2424114" y="2997201"/>
            <a:ext cx="8416188" cy="840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a:lnSpc>
                <a:spcPct val="90000"/>
              </a:lnSpc>
              <a:spcBef>
                <a:spcPct val="50000"/>
              </a:spcBef>
              <a:defRPr/>
            </a:pPr>
            <a:r>
              <a:rPr lang="en-US" altLang="zh-CN" sz="5400" b="1" i="1" dirty="0"/>
              <a:t>Brief introduction of laser </a:t>
            </a:r>
            <a:endParaRPr lang="zh-CN" altLang="en-US" sz="5400" b="1" i="1"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2645" name="Text Box 5">
            <a:extLst>
              <a:ext uri="{FF2B5EF4-FFF2-40B4-BE49-F238E27FC236}">
                <a16:creationId xmlns:a16="http://schemas.microsoft.com/office/drawing/2014/main" id="{999816E3-1862-41FE-96B7-25967FE4783C}"/>
              </a:ext>
            </a:extLst>
          </p:cNvPr>
          <p:cNvSpPr txBox="1">
            <a:spLocks noChangeArrowheads="1"/>
          </p:cNvSpPr>
          <p:nvPr/>
        </p:nvSpPr>
        <p:spPr bwMode="auto">
          <a:xfrm>
            <a:off x="3410486" y="404813"/>
            <a:ext cx="5109091"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lnSpc>
                <a:spcPct val="90000"/>
              </a:lnSpc>
              <a:spcBef>
                <a:spcPct val="50000"/>
              </a:spcBef>
              <a:defRPr/>
            </a:pPr>
            <a:r>
              <a:rPr lang="en-US" altLang="zh-CN" sz="3600" dirty="0">
                <a:latin typeface="Times New Roman" panose="02020603050405020304" pitchFamily="18" charset="0"/>
                <a:cs typeface="Times New Roman" panose="02020603050405020304" pitchFamily="18" charset="0"/>
              </a:rPr>
              <a:t>Brief introduction of laser </a:t>
            </a:r>
            <a:endParaRPr lang="zh-CN" altLang="en-US" sz="3600" dirty="0">
              <a:latin typeface="Times New Roman" panose="02020603050405020304" pitchFamily="18" charset="0"/>
              <a:cs typeface="Times New Roman" panose="02020603050405020304" pitchFamily="18" charset="0"/>
            </a:endParaRPr>
          </a:p>
        </p:txBody>
      </p:sp>
      <p:pic>
        <p:nvPicPr>
          <p:cNvPr id="66565" name="图片 8">
            <a:extLst>
              <a:ext uri="{FF2B5EF4-FFF2-40B4-BE49-F238E27FC236}">
                <a16:creationId xmlns:a16="http://schemas.microsoft.com/office/drawing/2014/main" id="{C391445E-F71E-4E2F-BDBA-031DDCA45C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
            <a:extLst>
              <a:ext uri="{FF2B5EF4-FFF2-40B4-BE49-F238E27FC236}">
                <a16:creationId xmlns:a16="http://schemas.microsoft.com/office/drawing/2014/main" id="{F9ABDEA3-83B7-4E1E-B46B-065CD4E6FE30}"/>
              </a:ext>
            </a:extLst>
          </p:cNvPr>
          <p:cNvGrpSpPr>
            <a:grpSpLocks/>
          </p:cNvGrpSpPr>
          <p:nvPr/>
        </p:nvGrpSpPr>
        <p:grpSpPr bwMode="auto">
          <a:xfrm>
            <a:off x="12000" y="1268760"/>
            <a:ext cx="12168000" cy="0"/>
            <a:chOff x="0" y="119"/>
            <a:chExt cx="5804" cy="726"/>
          </a:xfrm>
        </p:grpSpPr>
        <p:pic>
          <p:nvPicPr>
            <p:cNvPr id="10" name="Picture 6" descr="nklogo">
              <a:extLst>
                <a:ext uri="{FF2B5EF4-FFF2-40B4-BE49-F238E27FC236}">
                  <a16:creationId xmlns:a16="http://schemas.microsoft.com/office/drawing/2014/main" id="{7A9A554D-3947-410F-BBE5-414D96A4F41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a:extLst>
                <a:ext uri="{FF2B5EF4-FFF2-40B4-BE49-F238E27FC236}">
                  <a16:creationId xmlns:a16="http://schemas.microsoft.com/office/drawing/2014/main" id="{60BADB7D-F51B-44E2-967D-9673397476EC}"/>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12" name="Text Box 20">
            <a:extLst>
              <a:ext uri="{FF2B5EF4-FFF2-40B4-BE49-F238E27FC236}">
                <a16:creationId xmlns:a16="http://schemas.microsoft.com/office/drawing/2014/main" id="{71C725B0-FCE1-4030-BECD-D402FC2E1F5E}"/>
              </a:ext>
            </a:extLst>
          </p:cNvPr>
          <p:cNvSpPr txBox="1">
            <a:spLocks noChangeArrowheads="1"/>
          </p:cNvSpPr>
          <p:nvPr/>
        </p:nvSpPr>
        <p:spPr bwMode="auto">
          <a:xfrm>
            <a:off x="1406769" y="1541777"/>
            <a:ext cx="9525558" cy="4806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28600" indent="-228600">
              <a:lnSpc>
                <a:spcPct val="125000"/>
              </a:lnSpc>
              <a:spcBef>
                <a:spcPts val="1200"/>
              </a:spcBef>
              <a:buFont typeface="Arial" panose="020B0604020202020204" pitchFamily="34" charset="0"/>
              <a:buChar char="•"/>
              <a:defRPr/>
            </a:pPr>
            <a:r>
              <a:rPr lang="en-US" altLang="zh-CN" sz="3600" dirty="0">
                <a:latin typeface="Imprint MT Shadow" panose="04020605060303030202" pitchFamily="82" charset="0"/>
                <a:cs typeface="Arial" panose="020B0604020202020204" pitchFamily="34" charset="0"/>
              </a:rPr>
              <a:t>Laser</a:t>
            </a:r>
            <a:r>
              <a:rPr lang="zh-CN" altLang="en-US" sz="3600" dirty="0">
                <a:latin typeface="Imprint MT Shadow" panose="04020605060303030202" pitchFamily="82" charset="0"/>
                <a:cs typeface="Arial" panose="020B0604020202020204" pitchFamily="34" charset="0"/>
              </a:rPr>
              <a:t>（</a:t>
            </a:r>
            <a:r>
              <a:rPr lang="en-US" altLang="zh-CN" sz="3600" dirty="0">
                <a:latin typeface="Imprint MT Shadow" panose="04020605060303030202" pitchFamily="82" charset="0"/>
                <a:cs typeface="Arial" panose="020B0604020202020204" pitchFamily="34" charset="0"/>
              </a:rPr>
              <a:t>Light Amplification by Stimulated Emission of Radiation </a:t>
            </a:r>
            <a:r>
              <a:rPr lang="zh-CN" altLang="en-US" sz="3600" dirty="0">
                <a:latin typeface="Imprint MT Shadow" panose="04020605060303030202" pitchFamily="82" charset="0"/>
                <a:cs typeface="Arial" panose="020B0604020202020204" pitchFamily="34" charset="0"/>
              </a:rPr>
              <a:t>）</a:t>
            </a:r>
            <a:endParaRPr lang="en-US" altLang="zh-CN" sz="3600" dirty="0">
              <a:latin typeface="Imprint MT Shadow" panose="04020605060303030202" pitchFamily="82" charset="0"/>
              <a:cs typeface="Arial" panose="020B0604020202020204" pitchFamily="34" charset="0"/>
            </a:endParaRPr>
          </a:p>
          <a:p>
            <a:pPr marL="228600" indent="-228600">
              <a:lnSpc>
                <a:spcPct val="125000"/>
              </a:lnSpc>
              <a:spcBef>
                <a:spcPts val="1200"/>
              </a:spcBef>
              <a:buFont typeface="Arial" panose="020B0604020202020204" pitchFamily="34" charset="0"/>
              <a:buChar char="•"/>
              <a:defRPr/>
            </a:pPr>
            <a:r>
              <a:rPr lang="en-US" altLang="zh-CN" sz="3600" dirty="0">
                <a:latin typeface="Imprint MT Shadow" panose="04020605060303030202" pitchFamily="82" charset="0"/>
                <a:cs typeface="Arial" panose="020B0604020202020204" pitchFamily="34" charset="0"/>
              </a:rPr>
              <a:t>Physical Process in lasing medium </a:t>
            </a:r>
          </a:p>
          <a:p>
            <a:pPr marL="228600" indent="-228600">
              <a:lnSpc>
                <a:spcPct val="125000"/>
              </a:lnSpc>
              <a:spcBef>
                <a:spcPts val="1200"/>
              </a:spcBef>
              <a:buFont typeface="Arial" panose="020B0604020202020204" pitchFamily="34" charset="0"/>
              <a:buChar char="•"/>
              <a:defRPr/>
            </a:pPr>
            <a:r>
              <a:rPr lang="en-US" altLang="zh-CN" sz="3600" dirty="0">
                <a:latin typeface="Imprint MT Shadow" panose="04020605060303030202" pitchFamily="82" charset="0"/>
                <a:cs typeface="Arial" panose="020B0604020202020204" pitchFamily="34" charset="0"/>
              </a:rPr>
              <a:t>Population Inversion</a:t>
            </a:r>
          </a:p>
          <a:p>
            <a:pPr marL="228600" indent="-228600">
              <a:lnSpc>
                <a:spcPct val="125000"/>
              </a:lnSpc>
              <a:spcBef>
                <a:spcPts val="1200"/>
              </a:spcBef>
              <a:buFont typeface="Arial" panose="020B0604020202020204" pitchFamily="34" charset="0"/>
              <a:buChar char="•"/>
              <a:defRPr/>
            </a:pPr>
            <a:r>
              <a:rPr lang="en-US" altLang="zh-CN" sz="3600" dirty="0">
                <a:latin typeface="Imprint MT Shadow" panose="04020605060303030202" pitchFamily="82" charset="0"/>
                <a:cs typeface="Arial" panose="020B0604020202020204" pitchFamily="34" charset="0"/>
              </a:rPr>
              <a:t>Components of laser</a:t>
            </a:r>
          </a:p>
          <a:p>
            <a:pPr marL="228600" indent="-228600">
              <a:lnSpc>
                <a:spcPct val="125000"/>
              </a:lnSpc>
              <a:spcBef>
                <a:spcPts val="1200"/>
              </a:spcBef>
              <a:buFont typeface="Arial" panose="020B0604020202020204" pitchFamily="34" charset="0"/>
              <a:buChar char="•"/>
              <a:defRPr/>
            </a:pPr>
            <a:r>
              <a:rPr lang="en-US" altLang="zh-CN" sz="3600" dirty="0">
                <a:latin typeface="Imprint MT Shadow" panose="04020605060303030202" pitchFamily="82" charset="0"/>
                <a:cs typeface="Arial" panose="020B0604020202020204" pitchFamily="34" charset="0"/>
              </a:rPr>
              <a:t>Properties &amp; Applications of Laser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786" name="Rectangle 2">
            <a:extLst>
              <a:ext uri="{FF2B5EF4-FFF2-40B4-BE49-F238E27FC236}">
                <a16:creationId xmlns:a16="http://schemas.microsoft.com/office/drawing/2014/main" id="{B6C19652-73D1-4D5D-A0EA-B39D0BE26820}"/>
              </a:ext>
            </a:extLst>
          </p:cNvPr>
          <p:cNvSpPr>
            <a:spLocks noGrp="1" noChangeArrowheads="1"/>
          </p:cNvSpPr>
          <p:nvPr>
            <p:ph idx="1"/>
          </p:nvPr>
        </p:nvSpPr>
        <p:spPr>
          <a:xfrm>
            <a:off x="1224699" y="1537935"/>
            <a:ext cx="10530526" cy="4749744"/>
          </a:xfrm>
        </p:spPr>
        <p:txBody>
          <a:bodyPr>
            <a:normAutofit fontScale="92500" lnSpcReduction="10000"/>
          </a:bodyPr>
          <a:lstStyle/>
          <a:p>
            <a:pPr algn="just" eaLnBrk="1" hangingPunct="1">
              <a:lnSpc>
                <a:spcPct val="125000"/>
              </a:lnSpc>
              <a:spcBef>
                <a:spcPts val="1200"/>
              </a:spcBef>
              <a:defRPr/>
            </a:pPr>
            <a:r>
              <a:rPr lang="en-US" altLang="zh-CN" dirty="0">
                <a:latin typeface="Times New Roman" panose="02020603050405020304" pitchFamily="18" charset="0"/>
                <a:cs typeface="Times New Roman" panose="02020603050405020304" pitchFamily="18" charset="0"/>
              </a:rPr>
              <a:t>Solid state</a:t>
            </a:r>
          </a:p>
          <a:p>
            <a:pPr lvl="1" algn="just" eaLnBrk="1" hangingPunct="1">
              <a:lnSpc>
                <a:spcPct val="125000"/>
              </a:lnSpc>
              <a:spcBef>
                <a:spcPts val="0"/>
              </a:spcBef>
              <a:buClr>
                <a:srgbClr val="FFC000"/>
              </a:buClr>
              <a:defRPr/>
            </a:pPr>
            <a:r>
              <a:rPr lang="en-US" altLang="zh-CN" dirty="0" err="1">
                <a:latin typeface="Times New Roman" panose="02020603050405020304" pitchFamily="18" charset="0"/>
                <a:cs typeface="Times New Roman" panose="02020603050405020304" pitchFamily="18" charset="0"/>
              </a:rPr>
              <a:t>Nd:YAG</a:t>
            </a:r>
            <a:r>
              <a:rPr lang="en-US" altLang="zh-CN" dirty="0">
                <a:latin typeface="Times New Roman" panose="02020603050405020304" pitchFamily="18" charset="0"/>
                <a:cs typeface="Times New Roman" panose="02020603050405020304" pitchFamily="18" charset="0"/>
              </a:rPr>
              <a:t> [1064 nm: IR; 532 nm: green], </a:t>
            </a:r>
            <a:r>
              <a:rPr lang="en-US" altLang="zh-CN" dirty="0" err="1">
                <a:latin typeface="Times New Roman" panose="02020603050405020304" pitchFamily="18" charset="0"/>
                <a:cs typeface="Times New Roman" panose="02020603050405020304" pitchFamily="18" charset="0"/>
              </a:rPr>
              <a:t>cw</a:t>
            </a:r>
            <a:r>
              <a:rPr lang="en-US" altLang="zh-CN" dirty="0">
                <a:latin typeface="Times New Roman" panose="02020603050405020304" pitchFamily="18" charset="0"/>
                <a:cs typeface="Times New Roman" panose="02020603050405020304" pitchFamily="18" charset="0"/>
              </a:rPr>
              <a:t>/pulsed</a:t>
            </a:r>
          </a:p>
          <a:p>
            <a:pPr algn="just" eaLnBrk="1" hangingPunct="1">
              <a:lnSpc>
                <a:spcPct val="125000"/>
              </a:lnSpc>
              <a:spcBef>
                <a:spcPts val="1200"/>
              </a:spcBef>
              <a:defRPr/>
            </a:pPr>
            <a:r>
              <a:rPr lang="en-US" altLang="zh-CN" dirty="0">
                <a:latin typeface="Times New Roman" panose="02020603050405020304" pitchFamily="18" charset="0"/>
                <a:cs typeface="Times New Roman" panose="02020603050405020304" pitchFamily="18" charset="0"/>
              </a:rPr>
              <a:t>Gas</a:t>
            </a:r>
          </a:p>
          <a:p>
            <a:pPr lvl="1" algn="just" eaLnBrk="1" hangingPunct="1">
              <a:lnSpc>
                <a:spcPct val="125000"/>
              </a:lnSpc>
              <a:spcBef>
                <a:spcPts val="0"/>
              </a:spcBef>
              <a:buClr>
                <a:srgbClr val="FFFF00"/>
              </a:buClr>
              <a:defRPr/>
            </a:pPr>
            <a:r>
              <a:rPr lang="en-US" altLang="zh-CN" dirty="0">
                <a:latin typeface="Times New Roman" panose="02020603050405020304" pitchFamily="18" charset="0"/>
                <a:cs typeface="Times New Roman" panose="02020603050405020304" pitchFamily="18" charset="0"/>
              </a:rPr>
              <a:t>He-Ne [632.8 nm: red], </a:t>
            </a:r>
            <a:r>
              <a:rPr lang="en-US" altLang="zh-CN" dirty="0" err="1">
                <a:latin typeface="Times New Roman" panose="02020603050405020304" pitchFamily="18" charset="0"/>
                <a:cs typeface="Times New Roman" panose="02020603050405020304" pitchFamily="18" charset="0"/>
              </a:rPr>
              <a:t>cw</a:t>
            </a:r>
            <a:endParaRPr lang="en-US" altLang="zh-CN" dirty="0">
              <a:latin typeface="Times New Roman" panose="02020603050405020304" pitchFamily="18" charset="0"/>
              <a:cs typeface="Times New Roman" panose="02020603050405020304" pitchFamily="18" charset="0"/>
            </a:endParaRPr>
          </a:p>
          <a:p>
            <a:pPr lvl="1" algn="just" eaLnBrk="1" hangingPunct="1">
              <a:lnSpc>
                <a:spcPct val="125000"/>
              </a:lnSpc>
              <a:spcBef>
                <a:spcPts val="1200"/>
              </a:spcBef>
              <a:buClr>
                <a:srgbClr val="FFFF00"/>
              </a:buClr>
              <a:defRPr/>
            </a:pPr>
            <a:r>
              <a:rPr lang="en-US" altLang="zh-CN" dirty="0" err="1">
                <a:latin typeface="Times New Roman" panose="02020603050405020304" pitchFamily="18" charset="0"/>
                <a:cs typeface="Times New Roman" panose="02020603050405020304" pitchFamily="18" charset="0"/>
              </a:rPr>
              <a:t>Ar</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[488 nm (blue) or 514.5 nm (green); also UV lines, </a:t>
            </a:r>
            <a:r>
              <a:rPr lang="en-US" altLang="zh-CN" dirty="0" err="1">
                <a:latin typeface="Times New Roman" panose="02020603050405020304" pitchFamily="18" charset="0"/>
                <a:cs typeface="Times New Roman" panose="02020603050405020304" pitchFamily="18" charset="0"/>
              </a:rPr>
              <a:t>cw</a:t>
            </a:r>
            <a:r>
              <a:rPr lang="en-US" altLang="zh-CN" dirty="0">
                <a:latin typeface="Times New Roman" panose="02020603050405020304" pitchFamily="18" charset="0"/>
                <a:cs typeface="Times New Roman" panose="02020603050405020304" pitchFamily="18" charset="0"/>
              </a:rPr>
              <a:t> (4-level system]</a:t>
            </a:r>
          </a:p>
          <a:p>
            <a:pPr algn="just" eaLnBrk="1" hangingPunct="1">
              <a:lnSpc>
                <a:spcPct val="125000"/>
              </a:lnSpc>
              <a:spcBef>
                <a:spcPts val="1200"/>
              </a:spcBef>
              <a:defRPr/>
            </a:pPr>
            <a:r>
              <a:rPr lang="en-US" altLang="zh-CN" dirty="0">
                <a:latin typeface="Times New Roman" panose="02020603050405020304" pitchFamily="18" charset="0"/>
                <a:cs typeface="Times New Roman" panose="02020603050405020304" pitchFamily="18" charset="0"/>
              </a:rPr>
              <a:t>Dye</a:t>
            </a:r>
          </a:p>
          <a:p>
            <a:pPr lvl="1" algn="just" eaLnBrk="1" hangingPunct="1">
              <a:lnSpc>
                <a:spcPct val="125000"/>
              </a:lnSpc>
              <a:spcBef>
                <a:spcPts val="0"/>
              </a:spcBef>
              <a:buClr>
                <a:srgbClr val="FFC000"/>
              </a:buClr>
              <a:defRPr/>
            </a:pPr>
            <a:r>
              <a:rPr lang="en-US" altLang="zh-CN" dirty="0">
                <a:latin typeface="Times New Roman" panose="02020603050405020304" pitchFamily="18" charset="0"/>
                <a:cs typeface="Times New Roman" panose="02020603050405020304" pitchFamily="18" charset="0"/>
              </a:rPr>
              <a:t>Organic dye solutions </a:t>
            </a:r>
            <a:r>
              <a:rPr lang="en-US" altLang="zh-CN" dirty="0">
                <a:latin typeface="Times New Roman" panose="02020603050405020304" pitchFamily="18" charset="0"/>
                <a:cs typeface="Times New Roman" panose="02020603050405020304" pitchFamily="18" charset="0"/>
                <a:sym typeface="Wingdings" pitchFamily="2" charset="2"/>
              </a:rPr>
              <a:t> tunable outputs (various distinct </a:t>
            </a:r>
            <a:r>
              <a:rPr lang="en-US" altLang="zh-CN" dirty="0">
                <a:latin typeface="Times New Roman" panose="02020603050405020304" pitchFamily="18" charset="0"/>
                <a:cs typeface="Times New Roman" panose="02020603050405020304" pitchFamily="18" charset="0"/>
                <a:sym typeface="Symbol" pitchFamily="18" charset="2"/>
              </a:rPr>
              <a:t></a:t>
            </a:r>
            <a:r>
              <a:rPr lang="en-US" altLang="zh-CN" dirty="0">
                <a:latin typeface="Times New Roman" panose="02020603050405020304" pitchFamily="18" charset="0"/>
                <a:cs typeface="Times New Roman" panose="02020603050405020304" pitchFamily="18" charset="0"/>
                <a:sym typeface="Wingdings" pitchFamily="2" charset="2"/>
              </a:rPr>
              <a:t>s), pulsed (4-level system)</a:t>
            </a:r>
          </a:p>
          <a:p>
            <a:pPr algn="just">
              <a:lnSpc>
                <a:spcPct val="125000"/>
              </a:lnSpc>
              <a:spcBef>
                <a:spcPts val="1200"/>
              </a:spcBef>
              <a:defRPr/>
            </a:pPr>
            <a:r>
              <a:rPr lang="en-US" altLang="zh-CN" dirty="0">
                <a:latin typeface="Times New Roman" panose="02020603050405020304" pitchFamily="18" charset="0"/>
                <a:cs typeface="Times New Roman" panose="02020603050405020304" pitchFamily="18" charset="0"/>
              </a:rPr>
              <a:t>Semiconductor laser</a:t>
            </a:r>
            <a:endParaRPr lang="zh-CN" altLang="en-US" dirty="0">
              <a:latin typeface="Times New Roman" panose="02020603050405020304" pitchFamily="18" charset="0"/>
              <a:cs typeface="Times New Roman" panose="02020603050405020304" pitchFamily="18" charset="0"/>
            </a:endParaRPr>
          </a:p>
          <a:p>
            <a:pPr algn="just">
              <a:lnSpc>
                <a:spcPct val="125000"/>
              </a:lnSpc>
              <a:spcBef>
                <a:spcPts val="1200"/>
              </a:spcBef>
              <a:defRPr/>
            </a:pPr>
            <a:r>
              <a:rPr lang="en-US" altLang="zh-CN" dirty="0">
                <a:latin typeface="Times New Roman" panose="02020603050405020304" pitchFamily="18" charset="0"/>
                <a:cs typeface="Times New Roman" panose="02020603050405020304" pitchFamily="18" charset="0"/>
              </a:rPr>
              <a:t>Synchrotron radiation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Please see next page</a:t>
            </a:r>
            <a:r>
              <a:rPr lang="zh-CN" altLang="en-US" dirty="0">
                <a:latin typeface="Times New Roman" panose="02020603050405020304" pitchFamily="18" charset="0"/>
                <a:cs typeface="Times New Roman" panose="02020603050405020304" pitchFamily="18" charset="0"/>
              </a:rPr>
              <a:t>）</a:t>
            </a:r>
          </a:p>
        </p:txBody>
      </p:sp>
      <p:pic>
        <p:nvPicPr>
          <p:cNvPr id="4" name="图片 8">
            <a:extLst>
              <a:ext uri="{FF2B5EF4-FFF2-40B4-BE49-F238E27FC236}">
                <a16:creationId xmlns:a16="http://schemas.microsoft.com/office/drawing/2014/main" id="{3173AD2B-4349-4137-87D4-9B407D187C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2327" y="178767"/>
            <a:ext cx="98583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5">
            <a:extLst>
              <a:ext uri="{FF2B5EF4-FFF2-40B4-BE49-F238E27FC236}">
                <a16:creationId xmlns:a16="http://schemas.microsoft.com/office/drawing/2014/main" id="{C0055D89-E420-490E-8E6D-533978518EA2}"/>
              </a:ext>
            </a:extLst>
          </p:cNvPr>
          <p:cNvGrpSpPr>
            <a:grpSpLocks/>
          </p:cNvGrpSpPr>
          <p:nvPr/>
        </p:nvGrpSpPr>
        <p:grpSpPr bwMode="auto">
          <a:xfrm>
            <a:off x="12000" y="1268760"/>
            <a:ext cx="12168000" cy="0"/>
            <a:chOff x="0" y="119"/>
            <a:chExt cx="5804" cy="726"/>
          </a:xfrm>
        </p:grpSpPr>
        <p:pic>
          <p:nvPicPr>
            <p:cNvPr id="6" name="Picture 6" descr="nklogo">
              <a:extLst>
                <a:ext uri="{FF2B5EF4-FFF2-40B4-BE49-F238E27FC236}">
                  <a16:creationId xmlns:a16="http://schemas.microsoft.com/office/drawing/2014/main" id="{279B04CF-962A-4AC5-A4B0-30D5D158E84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48" y="119"/>
              <a:ext cx="812"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7">
              <a:extLst>
                <a:ext uri="{FF2B5EF4-FFF2-40B4-BE49-F238E27FC236}">
                  <a16:creationId xmlns:a16="http://schemas.microsoft.com/office/drawing/2014/main" id="{03225E9D-8BE4-413E-8FCB-1B93FE93EC98}"/>
                </a:ext>
              </a:extLst>
            </p:cNvPr>
            <p:cNvSpPr>
              <a:spLocks noChangeShapeType="1"/>
            </p:cNvSpPr>
            <p:nvPr/>
          </p:nvSpPr>
          <p:spPr bwMode="auto">
            <a:xfrm>
              <a:off x="0" y="845"/>
              <a:ext cx="580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zh-CN" altLang="en-US">
                <a:latin typeface="Arial" charset="0"/>
                <a:ea typeface="宋体" charset="0"/>
                <a:cs typeface="宋体" charset="0"/>
              </a:endParaRPr>
            </a:p>
          </p:txBody>
        </p:sp>
      </p:grpSp>
      <p:sp>
        <p:nvSpPr>
          <p:cNvPr id="2" name="矩形 1">
            <a:extLst>
              <a:ext uri="{FF2B5EF4-FFF2-40B4-BE49-F238E27FC236}">
                <a16:creationId xmlns:a16="http://schemas.microsoft.com/office/drawing/2014/main" id="{F2459833-6394-4060-8838-323D10931D98}"/>
              </a:ext>
            </a:extLst>
          </p:cNvPr>
          <p:cNvSpPr/>
          <p:nvPr/>
        </p:nvSpPr>
        <p:spPr>
          <a:xfrm>
            <a:off x="3663383" y="362397"/>
            <a:ext cx="4485523" cy="769441"/>
          </a:xfrm>
          <a:prstGeom prst="rect">
            <a:avLst/>
          </a:prstGeom>
        </p:spPr>
        <p:txBody>
          <a:bodyPr wrap="none">
            <a:spAutoFit/>
          </a:bodyPr>
          <a:lstStyle/>
          <a:p>
            <a:r>
              <a:rPr lang="en-US" altLang="zh-CN" sz="4400" b="1" dirty="0">
                <a:latin typeface="Arial" panose="020B0604020202020204" pitchFamily="34" charset="0"/>
                <a:cs typeface="Arial" panose="020B0604020202020204" pitchFamily="34" charset="0"/>
              </a:rPr>
              <a:t>Laser Examples</a:t>
            </a:r>
            <a:endParaRPr lang="zh-CN" altLang="en-US" sz="4400"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DEFD1CAF-7A18-40B9-A06F-E2A1C972EF60}" vid="{9128987F-5A2C-44EF-8DBB-D2762AE2685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702</TotalTime>
  <Words>5884</Words>
  <Application>Microsoft Office PowerPoint</Application>
  <PresentationFormat>宽屏</PresentationFormat>
  <Paragraphs>857</Paragraphs>
  <Slides>133</Slides>
  <Notes>75</Notes>
  <HiddenSlides>1</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133</vt:i4>
      </vt:variant>
    </vt:vector>
  </HeadingPairs>
  <TitlesOfParts>
    <vt:vector size="147" baseType="lpstr">
      <vt:lpstr>等线</vt:lpstr>
      <vt:lpstr>等线 Light</vt:lpstr>
      <vt:lpstr>华文行楷</vt:lpstr>
      <vt:lpstr>楷体_GB2312</vt:lpstr>
      <vt:lpstr>宋体</vt:lpstr>
      <vt:lpstr>Arial</vt:lpstr>
      <vt:lpstr>Cambria Math</vt:lpstr>
      <vt:lpstr>Imprint MT Shadow</vt:lpstr>
      <vt:lpstr>Tahoma</vt:lpstr>
      <vt:lpstr>Times New Roman</vt:lpstr>
      <vt:lpstr>Wingdings</vt:lpstr>
      <vt:lpstr>主题1</vt:lpstr>
      <vt:lpstr>公式</vt:lpstr>
      <vt:lpstr>Equation</vt:lpstr>
      <vt:lpstr>Part 3 Modern Optics</vt:lpstr>
      <vt:lpstr>PowerPoint 演示文稿</vt:lpstr>
      <vt:lpstr>PowerPoint 演示文稿</vt:lpstr>
      <vt:lpstr>PowerPoint 演示文稿</vt:lpstr>
      <vt:lpstr>PowerPoint 演示文稿</vt:lpstr>
      <vt:lpstr>PowerPoint 演示文稿</vt:lpstr>
      <vt:lpstr>Sources of Radiation</vt:lpstr>
      <vt:lpstr>PowerPoint 演示文稿</vt:lpstr>
      <vt:lpstr>Sources of Radiation</vt:lpstr>
      <vt:lpstr>Sources of Radiation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Part 3 Modern Optics</vt:lpstr>
      <vt:lpstr>PowerPoint 演示文稿</vt:lpstr>
      <vt:lpstr>PowerPoint 演示文稿</vt:lpstr>
      <vt:lpstr>PowerPoint 演示文稿</vt:lpstr>
      <vt:lpstr>Line Spectra   </vt:lpstr>
      <vt:lpstr>PowerPoint 演示文稿</vt:lpstr>
      <vt:lpstr>Hydrogen spectrum</vt:lpstr>
      <vt:lpstr>Hydrogen spectrum</vt:lpstr>
      <vt:lpstr>Hydrogen spectrum</vt:lpstr>
      <vt:lpstr>Hydrogen spectrum</vt:lpstr>
      <vt:lpstr>Line spectra</vt:lpstr>
      <vt:lpstr>The Bohr Atom</vt:lpstr>
      <vt:lpstr>The Bohr model of H atom </vt:lpstr>
      <vt:lpstr>The Bohr model of H atom </vt:lpstr>
      <vt:lpstr>PowerPoint 演示文稿</vt:lpstr>
      <vt:lpstr>PowerPoint 演示文稿</vt:lpstr>
      <vt:lpstr>PowerPoint 演示文稿</vt:lpstr>
      <vt:lpstr>Hydrogen energy levels</vt:lpstr>
      <vt:lpstr>PowerPoint 演示文稿</vt:lpstr>
      <vt:lpstr>Plot of y  for the lowest energy level of hydrogen atom </vt:lpstr>
      <vt:lpstr>PowerPoint 演示文稿</vt:lpstr>
      <vt:lpstr>Plot of y  for the n=3 levels of hydrogen atom </vt:lpstr>
      <vt:lpstr>Plot of y  for the n=3 levels of hydrogen atom </vt:lpstr>
      <vt:lpstr>Part 3 Modern Optics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Davisson-Germer Experiment</vt:lpstr>
      <vt:lpstr>Davisson-Germer Experiment</vt:lpstr>
      <vt:lpstr>PowerPoint 演示文稿</vt:lpstr>
      <vt:lpstr>PowerPoint 演示文稿</vt:lpstr>
      <vt:lpstr>PowerPoint 演示文稿</vt:lpstr>
      <vt:lpstr>De Broglie’s law and Bohr’s hypothesis</vt:lpstr>
      <vt:lpstr>PowerPoint 演示文稿</vt:lpstr>
      <vt:lpstr>Part 3 Modern Optics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LYD</dc:creator>
  <cp:lastModifiedBy>liu zhibo</cp:lastModifiedBy>
  <cp:revision>65</cp:revision>
  <dcterms:created xsi:type="dcterms:W3CDTF">2020-07-07T10:08:55Z</dcterms:created>
  <dcterms:modified xsi:type="dcterms:W3CDTF">2022-12-07T01:15:37Z</dcterms:modified>
</cp:coreProperties>
</file>